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3"/>
  </p:notesMasterIdLst>
  <p:sldIdLst>
    <p:sldId id="310" r:id="rId2"/>
    <p:sldId id="1343" r:id="rId3"/>
    <p:sldId id="2056" r:id="rId4"/>
    <p:sldId id="2057" r:id="rId5"/>
    <p:sldId id="2058" r:id="rId6"/>
    <p:sldId id="1989" r:id="rId7"/>
    <p:sldId id="1993" r:id="rId8"/>
    <p:sldId id="1994" r:id="rId9"/>
    <p:sldId id="2099" r:id="rId10"/>
    <p:sldId id="1248" r:id="rId11"/>
    <p:sldId id="1247" r:id="rId12"/>
    <p:sldId id="2160" r:id="rId13"/>
    <p:sldId id="2173" r:id="rId14"/>
    <p:sldId id="2161" r:id="rId15"/>
    <p:sldId id="2162" r:id="rId16"/>
    <p:sldId id="2163" r:id="rId17"/>
    <p:sldId id="2001" r:id="rId18"/>
    <p:sldId id="2167" r:id="rId19"/>
    <p:sldId id="2002" r:id="rId20"/>
    <p:sldId id="2003" r:id="rId21"/>
    <p:sldId id="2004" r:id="rId22"/>
    <p:sldId id="2000" r:id="rId23"/>
    <p:sldId id="2008" r:id="rId24"/>
    <p:sldId id="2009" r:id="rId25"/>
    <p:sldId id="2168" r:id="rId26"/>
    <p:sldId id="2010" r:id="rId27"/>
    <p:sldId id="2011" r:id="rId28"/>
    <p:sldId id="2164" r:id="rId29"/>
    <p:sldId id="2007" r:id="rId30"/>
    <p:sldId id="2165" r:id="rId31"/>
    <p:sldId id="1266" r:id="rId32"/>
    <p:sldId id="1957" r:id="rId33"/>
    <p:sldId id="2158" r:id="rId34"/>
    <p:sldId id="2169" r:id="rId35"/>
    <p:sldId id="2016" r:id="rId36"/>
    <p:sldId id="2170" r:id="rId37"/>
    <p:sldId id="2171" r:id="rId38"/>
    <p:sldId id="2172" r:id="rId39"/>
    <p:sldId id="1262" r:id="rId40"/>
    <p:sldId id="1263" r:id="rId41"/>
    <p:sldId id="1264" r:id="rId42"/>
    <p:sldId id="1278" r:id="rId43"/>
    <p:sldId id="2012" r:id="rId44"/>
    <p:sldId id="2013" r:id="rId45"/>
    <p:sldId id="2140" r:id="rId46"/>
    <p:sldId id="1268" r:id="rId47"/>
    <p:sldId id="1270" r:id="rId48"/>
    <p:sldId id="1269" r:id="rId49"/>
    <p:sldId id="1271" r:id="rId50"/>
    <p:sldId id="1267" r:id="rId51"/>
    <p:sldId id="2141" r:id="rId52"/>
    <p:sldId id="2142" r:id="rId53"/>
    <p:sldId id="2143" r:id="rId54"/>
    <p:sldId id="2144" r:id="rId55"/>
    <p:sldId id="2145" r:id="rId56"/>
    <p:sldId id="1258" r:id="rId57"/>
    <p:sldId id="1350" r:id="rId58"/>
    <p:sldId id="2088" r:id="rId59"/>
    <p:sldId id="2096" r:id="rId60"/>
    <p:sldId id="2097" r:id="rId61"/>
    <p:sldId id="2080"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6600"/>
    <a:srgbClr val="009051"/>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956"/>
    <p:restoredTop sz="94680"/>
  </p:normalViewPr>
  <p:slideViewPr>
    <p:cSldViewPr snapToGrid="0" snapToObjects="1">
      <p:cViewPr varScale="1">
        <p:scale>
          <a:sx n="211" d="100"/>
          <a:sy n="211" d="100"/>
        </p:scale>
        <p:origin x="179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ABCD6F-53C3-9243-99B0-6E125F7F0AB5}" type="doc">
      <dgm:prSet loTypeId="urn:microsoft.com/office/officeart/2005/8/layout/venn1" loCatId="" qsTypeId="urn:microsoft.com/office/officeart/2005/8/quickstyle/simple1" qsCatId="simple" csTypeId="urn:microsoft.com/office/officeart/2005/8/colors/accent1_2" csCatId="accent1" phldr="1"/>
      <dgm:spPr/>
    </dgm:pt>
    <dgm:pt modelId="{C017838B-2018-C04A-9E12-D68B56F9D4AF}">
      <dgm:prSet phldrT="[Text]" custT="1"/>
      <dgm:spPr/>
      <dgm:t>
        <a:bodyPr/>
        <a:lstStyle/>
        <a:p>
          <a:r>
            <a:rPr lang="en-US" sz="4800" b="1" dirty="0"/>
            <a:t>Happiness</a:t>
          </a:r>
        </a:p>
      </dgm:t>
    </dgm:pt>
    <dgm:pt modelId="{EE47A901-5E00-1749-ADA2-B1F7097B6EFC}" type="parTrans" cxnId="{6DCACAD0-4BFD-B345-8CFA-F1A5BA3C3800}">
      <dgm:prSet/>
      <dgm:spPr/>
      <dgm:t>
        <a:bodyPr/>
        <a:lstStyle/>
        <a:p>
          <a:endParaRPr lang="en-US"/>
        </a:p>
      </dgm:t>
    </dgm:pt>
    <dgm:pt modelId="{E5572A2B-6152-624D-96E3-A420FE0DB552}" type="sibTrans" cxnId="{6DCACAD0-4BFD-B345-8CFA-F1A5BA3C3800}">
      <dgm:prSet/>
      <dgm:spPr/>
      <dgm:t>
        <a:bodyPr/>
        <a:lstStyle/>
        <a:p>
          <a:endParaRPr lang="en-US"/>
        </a:p>
      </dgm:t>
    </dgm:pt>
    <dgm:pt modelId="{534D8F67-179C-BD40-9ECC-E12D4DA8B21E}">
      <dgm:prSet phldrT="[Text]" custT="1"/>
      <dgm:spPr/>
      <dgm:t>
        <a:bodyPr/>
        <a:lstStyle/>
        <a:p>
          <a:r>
            <a:rPr lang="en-US" sz="3600" b="1" dirty="0"/>
            <a:t>Long-Term Goals</a:t>
          </a:r>
        </a:p>
      </dgm:t>
    </dgm:pt>
    <dgm:pt modelId="{45ED5C30-221B-D54E-9915-6E4F8A56F27F}" type="parTrans" cxnId="{01B5A383-5724-8447-97D9-5A513C83BF2A}">
      <dgm:prSet/>
      <dgm:spPr/>
      <dgm:t>
        <a:bodyPr/>
        <a:lstStyle/>
        <a:p>
          <a:endParaRPr lang="en-US"/>
        </a:p>
      </dgm:t>
    </dgm:pt>
    <dgm:pt modelId="{C77D59AD-D3C8-E34C-B713-16E66348959B}" type="sibTrans" cxnId="{01B5A383-5724-8447-97D9-5A513C83BF2A}">
      <dgm:prSet/>
      <dgm:spPr/>
      <dgm:t>
        <a:bodyPr/>
        <a:lstStyle/>
        <a:p>
          <a:endParaRPr lang="en-US"/>
        </a:p>
      </dgm:t>
    </dgm:pt>
    <dgm:pt modelId="{7CC92DBB-1BB9-F542-A784-384CF9B70E39}">
      <dgm:prSet phldrT="[Text]" custT="1"/>
      <dgm:spPr/>
      <dgm:t>
        <a:bodyPr/>
        <a:lstStyle/>
        <a:p>
          <a:r>
            <a:rPr lang="en-US" sz="3600" b="1" dirty="0"/>
            <a:t>Short-Term Goals</a:t>
          </a:r>
        </a:p>
      </dgm:t>
    </dgm:pt>
    <dgm:pt modelId="{7328C3C0-D732-E943-938E-BAD3EDD4AD5F}" type="parTrans" cxnId="{1EAAEC01-AB5A-B04B-9174-CEB57B50A9B6}">
      <dgm:prSet/>
      <dgm:spPr/>
      <dgm:t>
        <a:bodyPr/>
        <a:lstStyle/>
        <a:p>
          <a:endParaRPr lang="en-US"/>
        </a:p>
      </dgm:t>
    </dgm:pt>
    <dgm:pt modelId="{B6F6C84E-64E2-1842-BCE1-A051785DF213}" type="sibTrans" cxnId="{1EAAEC01-AB5A-B04B-9174-CEB57B50A9B6}">
      <dgm:prSet/>
      <dgm:spPr/>
      <dgm:t>
        <a:bodyPr/>
        <a:lstStyle/>
        <a:p>
          <a:endParaRPr lang="en-US"/>
        </a:p>
      </dgm:t>
    </dgm:pt>
    <dgm:pt modelId="{534C7095-3E52-F640-9C85-06B47F379A4F}">
      <dgm:prSet phldrT="[Text]" custT="1"/>
      <dgm:spPr/>
      <dgm:t>
        <a:bodyPr/>
        <a:lstStyle/>
        <a:p>
          <a:r>
            <a:rPr lang="en-US" sz="3600" b="1" dirty="0"/>
            <a:t>Financial Needs</a:t>
          </a:r>
        </a:p>
      </dgm:t>
    </dgm:pt>
    <dgm:pt modelId="{DA024982-CEEC-EC4A-A80B-EB95BBE5824F}" type="parTrans" cxnId="{3D05EE24-22C9-D64D-B033-CEFD6A8D44C2}">
      <dgm:prSet/>
      <dgm:spPr/>
      <dgm:t>
        <a:bodyPr/>
        <a:lstStyle/>
        <a:p>
          <a:endParaRPr lang="en-US"/>
        </a:p>
      </dgm:t>
    </dgm:pt>
    <dgm:pt modelId="{C4C15B12-797A-404A-9A6A-EEFBC7760533}" type="sibTrans" cxnId="{3D05EE24-22C9-D64D-B033-CEFD6A8D44C2}">
      <dgm:prSet/>
      <dgm:spPr/>
      <dgm:t>
        <a:bodyPr/>
        <a:lstStyle/>
        <a:p>
          <a:endParaRPr lang="en-US"/>
        </a:p>
      </dgm:t>
    </dgm:pt>
    <dgm:pt modelId="{F70F896A-0E82-7542-8165-980CA8E066E4}">
      <dgm:prSet phldrT="[Text]" custT="1"/>
      <dgm:spPr/>
      <dgm:t>
        <a:bodyPr/>
        <a:lstStyle/>
        <a:p>
          <a:r>
            <a:rPr lang="en-US" sz="3600" b="1" dirty="0"/>
            <a:t>Family Needs</a:t>
          </a:r>
        </a:p>
      </dgm:t>
    </dgm:pt>
    <dgm:pt modelId="{755F7156-B704-824B-9597-D3245F76D1EA}" type="parTrans" cxnId="{44760F3A-2508-5742-A06F-D973D8AD158F}">
      <dgm:prSet/>
      <dgm:spPr/>
      <dgm:t>
        <a:bodyPr/>
        <a:lstStyle/>
        <a:p>
          <a:endParaRPr lang="en-US"/>
        </a:p>
      </dgm:t>
    </dgm:pt>
    <dgm:pt modelId="{394766BA-EB1A-EE4F-A66D-E95CA86F4D37}" type="sibTrans" cxnId="{44760F3A-2508-5742-A06F-D973D8AD158F}">
      <dgm:prSet/>
      <dgm:spPr/>
      <dgm:t>
        <a:bodyPr/>
        <a:lstStyle/>
        <a:p>
          <a:endParaRPr lang="en-US"/>
        </a:p>
      </dgm:t>
    </dgm:pt>
    <dgm:pt modelId="{7C0EFCC7-3202-4648-8937-BF57D1820924}" type="pres">
      <dgm:prSet presAssocID="{8CABCD6F-53C3-9243-99B0-6E125F7F0AB5}" presName="compositeShape" presStyleCnt="0">
        <dgm:presLayoutVars>
          <dgm:chMax val="7"/>
          <dgm:dir/>
          <dgm:resizeHandles val="exact"/>
        </dgm:presLayoutVars>
      </dgm:prSet>
      <dgm:spPr/>
    </dgm:pt>
    <dgm:pt modelId="{A5E2C715-DCFD-1F43-B1C2-7883FA3C5947}" type="pres">
      <dgm:prSet presAssocID="{C017838B-2018-C04A-9E12-D68B56F9D4AF}" presName="circ1" presStyleLbl="vennNode1" presStyleIdx="0" presStyleCnt="5"/>
      <dgm:spPr>
        <a:solidFill>
          <a:srgbClr val="C00000">
            <a:alpha val="50000"/>
          </a:srgbClr>
        </a:solidFill>
      </dgm:spPr>
    </dgm:pt>
    <dgm:pt modelId="{EDC1D7FC-32EE-B942-A986-23A171B6EDA4}" type="pres">
      <dgm:prSet presAssocID="{C017838B-2018-C04A-9E12-D68B56F9D4AF}" presName="circ1Tx" presStyleLbl="revTx" presStyleIdx="0" presStyleCnt="0" custLinFactNeighborX="3466" custLinFactNeighborY="52839">
        <dgm:presLayoutVars>
          <dgm:chMax val="0"/>
          <dgm:chPref val="0"/>
          <dgm:bulletEnabled val="1"/>
        </dgm:presLayoutVars>
      </dgm:prSet>
      <dgm:spPr/>
    </dgm:pt>
    <dgm:pt modelId="{DCCF8A74-CC8B-EA46-B4DB-3B3FD20E2183}" type="pres">
      <dgm:prSet presAssocID="{534D8F67-179C-BD40-9ECC-E12D4DA8B21E}" presName="circ2" presStyleLbl="vennNode1" presStyleIdx="1" presStyleCnt="5"/>
      <dgm:spPr/>
    </dgm:pt>
    <dgm:pt modelId="{2C1DB129-8C43-1E4C-8E11-EDEA98C2BB09}" type="pres">
      <dgm:prSet presAssocID="{534D8F67-179C-BD40-9ECC-E12D4DA8B21E}" presName="circ2Tx" presStyleLbl="revTx" presStyleIdx="0" presStyleCnt="0" custLinFactNeighborX="-27745" custLinFactNeighborY="9090">
        <dgm:presLayoutVars>
          <dgm:chMax val="0"/>
          <dgm:chPref val="0"/>
          <dgm:bulletEnabled val="1"/>
        </dgm:presLayoutVars>
      </dgm:prSet>
      <dgm:spPr/>
    </dgm:pt>
    <dgm:pt modelId="{BDA005F2-5F63-B64B-ABB9-900F8BA3844F}" type="pres">
      <dgm:prSet presAssocID="{534C7095-3E52-F640-9C85-06B47F379A4F}" presName="circ3" presStyleLbl="vennNode1" presStyleIdx="2" presStyleCnt="5"/>
      <dgm:spPr>
        <a:solidFill>
          <a:srgbClr val="006600">
            <a:alpha val="50000"/>
          </a:srgbClr>
        </a:solidFill>
      </dgm:spPr>
    </dgm:pt>
    <dgm:pt modelId="{506439D6-9BB8-F14C-816B-35779F8F061C}" type="pres">
      <dgm:prSet presAssocID="{534C7095-3E52-F640-9C85-06B47F379A4F}" presName="circ3Tx" presStyleLbl="revTx" presStyleIdx="0" presStyleCnt="0" custScaleX="71799" custLinFactNeighborX="-21833" custLinFactNeighborY="-10713">
        <dgm:presLayoutVars>
          <dgm:chMax val="0"/>
          <dgm:chPref val="0"/>
          <dgm:bulletEnabled val="1"/>
        </dgm:presLayoutVars>
      </dgm:prSet>
      <dgm:spPr/>
    </dgm:pt>
    <dgm:pt modelId="{AC3AB432-3E12-AA4A-AAAA-E306AA90A474}" type="pres">
      <dgm:prSet presAssocID="{F70F896A-0E82-7542-8165-980CA8E066E4}" presName="circ4" presStyleLbl="vennNode1" presStyleIdx="3" presStyleCnt="5"/>
      <dgm:spPr>
        <a:solidFill>
          <a:srgbClr val="FFFF00">
            <a:alpha val="50000"/>
          </a:srgbClr>
        </a:solidFill>
      </dgm:spPr>
    </dgm:pt>
    <dgm:pt modelId="{D4402325-322E-2942-8F29-042EDA60403C}" type="pres">
      <dgm:prSet presAssocID="{F70F896A-0E82-7542-8165-980CA8E066E4}" presName="circ4Tx" presStyleLbl="revTx" presStyleIdx="0" presStyleCnt="0" custScaleX="71682" custLinFactNeighborX="25699" custLinFactNeighborY="-12336">
        <dgm:presLayoutVars>
          <dgm:chMax val="0"/>
          <dgm:chPref val="0"/>
          <dgm:bulletEnabled val="1"/>
        </dgm:presLayoutVars>
      </dgm:prSet>
      <dgm:spPr/>
    </dgm:pt>
    <dgm:pt modelId="{62135EA9-2824-A040-91CD-E6438FF930D2}" type="pres">
      <dgm:prSet presAssocID="{7CC92DBB-1BB9-F542-A784-384CF9B70E39}" presName="circ5" presStyleLbl="vennNode1" presStyleIdx="4" presStyleCnt="5"/>
      <dgm:spPr>
        <a:solidFill>
          <a:srgbClr val="7030A0">
            <a:alpha val="50000"/>
          </a:srgbClr>
        </a:solidFill>
      </dgm:spPr>
    </dgm:pt>
    <dgm:pt modelId="{413BE3BC-C9A6-D340-8173-E694B74421A9}" type="pres">
      <dgm:prSet presAssocID="{7CC92DBB-1BB9-F542-A784-384CF9B70E39}" presName="circ5Tx" presStyleLbl="revTx" presStyleIdx="0" presStyleCnt="0" custLinFactNeighborX="23652" custLinFactNeighborY="7467">
        <dgm:presLayoutVars>
          <dgm:chMax val="0"/>
          <dgm:chPref val="0"/>
          <dgm:bulletEnabled val="1"/>
        </dgm:presLayoutVars>
      </dgm:prSet>
      <dgm:spPr/>
    </dgm:pt>
  </dgm:ptLst>
  <dgm:cxnLst>
    <dgm:cxn modelId="{1EAAEC01-AB5A-B04B-9174-CEB57B50A9B6}" srcId="{8CABCD6F-53C3-9243-99B0-6E125F7F0AB5}" destId="{7CC92DBB-1BB9-F542-A784-384CF9B70E39}" srcOrd="4" destOrd="0" parTransId="{7328C3C0-D732-E943-938E-BAD3EDD4AD5F}" sibTransId="{B6F6C84E-64E2-1842-BCE1-A051785DF213}"/>
    <dgm:cxn modelId="{3D05EE24-22C9-D64D-B033-CEFD6A8D44C2}" srcId="{8CABCD6F-53C3-9243-99B0-6E125F7F0AB5}" destId="{534C7095-3E52-F640-9C85-06B47F379A4F}" srcOrd="2" destOrd="0" parTransId="{DA024982-CEEC-EC4A-A80B-EB95BBE5824F}" sibTransId="{C4C15B12-797A-404A-9A6A-EEFBC7760533}"/>
    <dgm:cxn modelId="{44760F3A-2508-5742-A06F-D973D8AD158F}" srcId="{8CABCD6F-53C3-9243-99B0-6E125F7F0AB5}" destId="{F70F896A-0E82-7542-8165-980CA8E066E4}" srcOrd="3" destOrd="0" parTransId="{755F7156-B704-824B-9597-D3245F76D1EA}" sibTransId="{394766BA-EB1A-EE4F-A66D-E95CA86F4D37}"/>
    <dgm:cxn modelId="{6B563B54-2B18-D149-9B68-25121941023B}" type="presOf" srcId="{C017838B-2018-C04A-9E12-D68B56F9D4AF}" destId="{EDC1D7FC-32EE-B942-A986-23A171B6EDA4}" srcOrd="0" destOrd="0" presId="urn:microsoft.com/office/officeart/2005/8/layout/venn1"/>
    <dgm:cxn modelId="{01B5A383-5724-8447-97D9-5A513C83BF2A}" srcId="{8CABCD6F-53C3-9243-99B0-6E125F7F0AB5}" destId="{534D8F67-179C-BD40-9ECC-E12D4DA8B21E}" srcOrd="1" destOrd="0" parTransId="{45ED5C30-221B-D54E-9915-6E4F8A56F27F}" sibTransId="{C77D59AD-D3C8-E34C-B713-16E66348959B}"/>
    <dgm:cxn modelId="{BF0462A3-8FAC-6C4F-BCE5-BA687BEFE8F5}" type="presOf" srcId="{534C7095-3E52-F640-9C85-06B47F379A4F}" destId="{506439D6-9BB8-F14C-816B-35779F8F061C}" srcOrd="0" destOrd="0" presId="urn:microsoft.com/office/officeart/2005/8/layout/venn1"/>
    <dgm:cxn modelId="{8086CBB8-E686-A441-84A3-A99D78F68BF7}" type="presOf" srcId="{534D8F67-179C-BD40-9ECC-E12D4DA8B21E}" destId="{2C1DB129-8C43-1E4C-8E11-EDEA98C2BB09}" srcOrd="0" destOrd="0" presId="urn:microsoft.com/office/officeart/2005/8/layout/venn1"/>
    <dgm:cxn modelId="{1BEC35C2-AB35-4443-B839-81640DEC6A62}" type="presOf" srcId="{8CABCD6F-53C3-9243-99B0-6E125F7F0AB5}" destId="{7C0EFCC7-3202-4648-8937-BF57D1820924}" srcOrd="0" destOrd="0" presId="urn:microsoft.com/office/officeart/2005/8/layout/venn1"/>
    <dgm:cxn modelId="{6DCACAD0-4BFD-B345-8CFA-F1A5BA3C3800}" srcId="{8CABCD6F-53C3-9243-99B0-6E125F7F0AB5}" destId="{C017838B-2018-C04A-9E12-D68B56F9D4AF}" srcOrd="0" destOrd="0" parTransId="{EE47A901-5E00-1749-ADA2-B1F7097B6EFC}" sibTransId="{E5572A2B-6152-624D-96E3-A420FE0DB552}"/>
    <dgm:cxn modelId="{C42B1CDE-6C81-6148-B084-5051CD825696}" type="presOf" srcId="{7CC92DBB-1BB9-F542-A784-384CF9B70E39}" destId="{413BE3BC-C9A6-D340-8173-E694B74421A9}" srcOrd="0" destOrd="0" presId="urn:microsoft.com/office/officeart/2005/8/layout/venn1"/>
    <dgm:cxn modelId="{456E37F2-8321-F748-BB4A-6CDAD8443A6B}" type="presOf" srcId="{F70F896A-0E82-7542-8165-980CA8E066E4}" destId="{D4402325-322E-2942-8F29-042EDA60403C}" srcOrd="0" destOrd="0" presId="urn:microsoft.com/office/officeart/2005/8/layout/venn1"/>
    <dgm:cxn modelId="{ABEDAA1C-6933-FD4B-B8E5-6FF891A6A425}" type="presParOf" srcId="{7C0EFCC7-3202-4648-8937-BF57D1820924}" destId="{A5E2C715-DCFD-1F43-B1C2-7883FA3C5947}" srcOrd="0" destOrd="0" presId="urn:microsoft.com/office/officeart/2005/8/layout/venn1"/>
    <dgm:cxn modelId="{F508F27B-1BE6-E94E-956B-B212E9A670A7}" type="presParOf" srcId="{7C0EFCC7-3202-4648-8937-BF57D1820924}" destId="{EDC1D7FC-32EE-B942-A986-23A171B6EDA4}" srcOrd="1" destOrd="0" presId="urn:microsoft.com/office/officeart/2005/8/layout/venn1"/>
    <dgm:cxn modelId="{A0524A5D-3B40-8B4D-8E8E-5EE8A31A8F7F}" type="presParOf" srcId="{7C0EFCC7-3202-4648-8937-BF57D1820924}" destId="{DCCF8A74-CC8B-EA46-B4DB-3B3FD20E2183}" srcOrd="2" destOrd="0" presId="urn:microsoft.com/office/officeart/2005/8/layout/venn1"/>
    <dgm:cxn modelId="{5D44B6EB-2FFC-7446-8EE0-844C0E6940BF}" type="presParOf" srcId="{7C0EFCC7-3202-4648-8937-BF57D1820924}" destId="{2C1DB129-8C43-1E4C-8E11-EDEA98C2BB09}" srcOrd="3" destOrd="0" presId="urn:microsoft.com/office/officeart/2005/8/layout/venn1"/>
    <dgm:cxn modelId="{439DA0CB-DBF6-E441-BAAE-5215C7863DB8}" type="presParOf" srcId="{7C0EFCC7-3202-4648-8937-BF57D1820924}" destId="{BDA005F2-5F63-B64B-ABB9-900F8BA3844F}" srcOrd="4" destOrd="0" presId="urn:microsoft.com/office/officeart/2005/8/layout/venn1"/>
    <dgm:cxn modelId="{B4EBBEEF-EB7B-B542-A40C-8C93F398681F}" type="presParOf" srcId="{7C0EFCC7-3202-4648-8937-BF57D1820924}" destId="{506439D6-9BB8-F14C-816B-35779F8F061C}" srcOrd="5" destOrd="0" presId="urn:microsoft.com/office/officeart/2005/8/layout/venn1"/>
    <dgm:cxn modelId="{D2A6AC6B-58DD-D346-93F5-F4D6E5E53937}" type="presParOf" srcId="{7C0EFCC7-3202-4648-8937-BF57D1820924}" destId="{AC3AB432-3E12-AA4A-AAAA-E306AA90A474}" srcOrd="6" destOrd="0" presId="urn:microsoft.com/office/officeart/2005/8/layout/venn1"/>
    <dgm:cxn modelId="{372C32F1-9CB1-A44C-8E6B-77F76A52111F}" type="presParOf" srcId="{7C0EFCC7-3202-4648-8937-BF57D1820924}" destId="{D4402325-322E-2942-8F29-042EDA60403C}" srcOrd="7" destOrd="0" presId="urn:microsoft.com/office/officeart/2005/8/layout/venn1"/>
    <dgm:cxn modelId="{C2947A7E-0D3D-0A4A-9DCC-E6F26F580445}" type="presParOf" srcId="{7C0EFCC7-3202-4648-8937-BF57D1820924}" destId="{62135EA9-2824-A040-91CD-E6438FF930D2}" srcOrd="8" destOrd="0" presId="urn:microsoft.com/office/officeart/2005/8/layout/venn1"/>
    <dgm:cxn modelId="{B0F6FDF4-183C-9342-A50F-5396E325508E}" type="presParOf" srcId="{7C0EFCC7-3202-4648-8937-BF57D1820924}" destId="{413BE3BC-C9A6-D340-8173-E694B74421A9}"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ABCD6F-53C3-9243-99B0-6E125F7F0AB5}" type="doc">
      <dgm:prSet loTypeId="urn:microsoft.com/office/officeart/2005/8/layout/venn1" loCatId="" qsTypeId="urn:microsoft.com/office/officeart/2005/8/quickstyle/simple1" qsCatId="simple" csTypeId="urn:microsoft.com/office/officeart/2005/8/colors/accent1_2" csCatId="accent1" phldr="1"/>
      <dgm:spPr/>
    </dgm:pt>
    <dgm:pt modelId="{C017838B-2018-C04A-9E12-D68B56F9D4AF}">
      <dgm:prSet phldrT="[Text]" custT="1"/>
      <dgm:spPr/>
      <dgm:t>
        <a:bodyPr/>
        <a:lstStyle/>
        <a:p>
          <a:r>
            <a:rPr lang="en-US" sz="4800" b="1" dirty="0"/>
            <a:t>Happiness</a:t>
          </a:r>
        </a:p>
      </dgm:t>
    </dgm:pt>
    <dgm:pt modelId="{EE47A901-5E00-1749-ADA2-B1F7097B6EFC}" type="parTrans" cxnId="{6DCACAD0-4BFD-B345-8CFA-F1A5BA3C3800}">
      <dgm:prSet/>
      <dgm:spPr/>
      <dgm:t>
        <a:bodyPr/>
        <a:lstStyle/>
        <a:p>
          <a:endParaRPr lang="en-US"/>
        </a:p>
      </dgm:t>
    </dgm:pt>
    <dgm:pt modelId="{E5572A2B-6152-624D-96E3-A420FE0DB552}" type="sibTrans" cxnId="{6DCACAD0-4BFD-B345-8CFA-F1A5BA3C3800}">
      <dgm:prSet/>
      <dgm:spPr/>
      <dgm:t>
        <a:bodyPr/>
        <a:lstStyle/>
        <a:p>
          <a:endParaRPr lang="en-US"/>
        </a:p>
      </dgm:t>
    </dgm:pt>
    <dgm:pt modelId="{534D8F67-179C-BD40-9ECC-E12D4DA8B21E}">
      <dgm:prSet phldrT="[Text]" custT="1"/>
      <dgm:spPr/>
      <dgm:t>
        <a:bodyPr/>
        <a:lstStyle/>
        <a:p>
          <a:r>
            <a:rPr lang="en-US" sz="3600" b="1" dirty="0"/>
            <a:t>Long-Term Goals</a:t>
          </a:r>
        </a:p>
      </dgm:t>
    </dgm:pt>
    <dgm:pt modelId="{45ED5C30-221B-D54E-9915-6E4F8A56F27F}" type="parTrans" cxnId="{01B5A383-5724-8447-97D9-5A513C83BF2A}">
      <dgm:prSet/>
      <dgm:spPr/>
      <dgm:t>
        <a:bodyPr/>
        <a:lstStyle/>
        <a:p>
          <a:endParaRPr lang="en-US"/>
        </a:p>
      </dgm:t>
    </dgm:pt>
    <dgm:pt modelId="{C77D59AD-D3C8-E34C-B713-16E66348959B}" type="sibTrans" cxnId="{01B5A383-5724-8447-97D9-5A513C83BF2A}">
      <dgm:prSet/>
      <dgm:spPr/>
      <dgm:t>
        <a:bodyPr/>
        <a:lstStyle/>
        <a:p>
          <a:endParaRPr lang="en-US"/>
        </a:p>
      </dgm:t>
    </dgm:pt>
    <dgm:pt modelId="{7CC92DBB-1BB9-F542-A784-384CF9B70E39}">
      <dgm:prSet phldrT="[Text]" custT="1"/>
      <dgm:spPr/>
      <dgm:t>
        <a:bodyPr/>
        <a:lstStyle/>
        <a:p>
          <a:r>
            <a:rPr lang="en-US" sz="3600" b="1" dirty="0"/>
            <a:t>Short-Term Goals</a:t>
          </a:r>
        </a:p>
      </dgm:t>
    </dgm:pt>
    <dgm:pt modelId="{7328C3C0-D732-E943-938E-BAD3EDD4AD5F}" type="parTrans" cxnId="{1EAAEC01-AB5A-B04B-9174-CEB57B50A9B6}">
      <dgm:prSet/>
      <dgm:spPr/>
      <dgm:t>
        <a:bodyPr/>
        <a:lstStyle/>
        <a:p>
          <a:endParaRPr lang="en-US"/>
        </a:p>
      </dgm:t>
    </dgm:pt>
    <dgm:pt modelId="{B6F6C84E-64E2-1842-BCE1-A051785DF213}" type="sibTrans" cxnId="{1EAAEC01-AB5A-B04B-9174-CEB57B50A9B6}">
      <dgm:prSet/>
      <dgm:spPr/>
      <dgm:t>
        <a:bodyPr/>
        <a:lstStyle/>
        <a:p>
          <a:endParaRPr lang="en-US"/>
        </a:p>
      </dgm:t>
    </dgm:pt>
    <dgm:pt modelId="{534C7095-3E52-F640-9C85-06B47F379A4F}">
      <dgm:prSet phldrT="[Text]" custT="1"/>
      <dgm:spPr/>
      <dgm:t>
        <a:bodyPr/>
        <a:lstStyle/>
        <a:p>
          <a:r>
            <a:rPr lang="en-US" sz="3600" b="1" dirty="0"/>
            <a:t>Financial Needs</a:t>
          </a:r>
        </a:p>
      </dgm:t>
    </dgm:pt>
    <dgm:pt modelId="{DA024982-CEEC-EC4A-A80B-EB95BBE5824F}" type="parTrans" cxnId="{3D05EE24-22C9-D64D-B033-CEFD6A8D44C2}">
      <dgm:prSet/>
      <dgm:spPr/>
      <dgm:t>
        <a:bodyPr/>
        <a:lstStyle/>
        <a:p>
          <a:endParaRPr lang="en-US"/>
        </a:p>
      </dgm:t>
    </dgm:pt>
    <dgm:pt modelId="{C4C15B12-797A-404A-9A6A-EEFBC7760533}" type="sibTrans" cxnId="{3D05EE24-22C9-D64D-B033-CEFD6A8D44C2}">
      <dgm:prSet/>
      <dgm:spPr/>
      <dgm:t>
        <a:bodyPr/>
        <a:lstStyle/>
        <a:p>
          <a:endParaRPr lang="en-US"/>
        </a:p>
      </dgm:t>
    </dgm:pt>
    <dgm:pt modelId="{F70F896A-0E82-7542-8165-980CA8E066E4}">
      <dgm:prSet phldrT="[Text]" custT="1"/>
      <dgm:spPr/>
      <dgm:t>
        <a:bodyPr/>
        <a:lstStyle/>
        <a:p>
          <a:r>
            <a:rPr lang="en-US" sz="3600" b="1" dirty="0"/>
            <a:t>Family Needs</a:t>
          </a:r>
        </a:p>
      </dgm:t>
    </dgm:pt>
    <dgm:pt modelId="{755F7156-B704-824B-9597-D3245F76D1EA}" type="parTrans" cxnId="{44760F3A-2508-5742-A06F-D973D8AD158F}">
      <dgm:prSet/>
      <dgm:spPr/>
      <dgm:t>
        <a:bodyPr/>
        <a:lstStyle/>
        <a:p>
          <a:endParaRPr lang="en-US"/>
        </a:p>
      </dgm:t>
    </dgm:pt>
    <dgm:pt modelId="{394766BA-EB1A-EE4F-A66D-E95CA86F4D37}" type="sibTrans" cxnId="{44760F3A-2508-5742-A06F-D973D8AD158F}">
      <dgm:prSet/>
      <dgm:spPr/>
      <dgm:t>
        <a:bodyPr/>
        <a:lstStyle/>
        <a:p>
          <a:endParaRPr lang="en-US"/>
        </a:p>
      </dgm:t>
    </dgm:pt>
    <dgm:pt modelId="{7C0EFCC7-3202-4648-8937-BF57D1820924}" type="pres">
      <dgm:prSet presAssocID="{8CABCD6F-53C3-9243-99B0-6E125F7F0AB5}" presName="compositeShape" presStyleCnt="0">
        <dgm:presLayoutVars>
          <dgm:chMax val="7"/>
          <dgm:dir/>
          <dgm:resizeHandles val="exact"/>
        </dgm:presLayoutVars>
      </dgm:prSet>
      <dgm:spPr/>
    </dgm:pt>
    <dgm:pt modelId="{A5E2C715-DCFD-1F43-B1C2-7883FA3C5947}" type="pres">
      <dgm:prSet presAssocID="{C017838B-2018-C04A-9E12-D68B56F9D4AF}" presName="circ1" presStyleLbl="vennNode1" presStyleIdx="0" presStyleCnt="5"/>
      <dgm:spPr>
        <a:solidFill>
          <a:srgbClr val="C00000">
            <a:alpha val="50000"/>
          </a:srgbClr>
        </a:solidFill>
      </dgm:spPr>
    </dgm:pt>
    <dgm:pt modelId="{EDC1D7FC-32EE-B942-A986-23A171B6EDA4}" type="pres">
      <dgm:prSet presAssocID="{C017838B-2018-C04A-9E12-D68B56F9D4AF}" presName="circ1Tx" presStyleLbl="revTx" presStyleIdx="0" presStyleCnt="0" custLinFactNeighborX="3466" custLinFactNeighborY="52839">
        <dgm:presLayoutVars>
          <dgm:chMax val="0"/>
          <dgm:chPref val="0"/>
          <dgm:bulletEnabled val="1"/>
        </dgm:presLayoutVars>
      </dgm:prSet>
      <dgm:spPr/>
    </dgm:pt>
    <dgm:pt modelId="{DCCF8A74-CC8B-EA46-B4DB-3B3FD20E2183}" type="pres">
      <dgm:prSet presAssocID="{534D8F67-179C-BD40-9ECC-E12D4DA8B21E}" presName="circ2" presStyleLbl="vennNode1" presStyleIdx="1" presStyleCnt="5"/>
      <dgm:spPr/>
    </dgm:pt>
    <dgm:pt modelId="{2C1DB129-8C43-1E4C-8E11-EDEA98C2BB09}" type="pres">
      <dgm:prSet presAssocID="{534D8F67-179C-BD40-9ECC-E12D4DA8B21E}" presName="circ2Tx" presStyleLbl="revTx" presStyleIdx="0" presStyleCnt="0" custLinFactNeighborX="-27745" custLinFactNeighborY="9090">
        <dgm:presLayoutVars>
          <dgm:chMax val="0"/>
          <dgm:chPref val="0"/>
          <dgm:bulletEnabled val="1"/>
        </dgm:presLayoutVars>
      </dgm:prSet>
      <dgm:spPr/>
    </dgm:pt>
    <dgm:pt modelId="{BDA005F2-5F63-B64B-ABB9-900F8BA3844F}" type="pres">
      <dgm:prSet presAssocID="{534C7095-3E52-F640-9C85-06B47F379A4F}" presName="circ3" presStyleLbl="vennNode1" presStyleIdx="2" presStyleCnt="5"/>
      <dgm:spPr>
        <a:solidFill>
          <a:srgbClr val="006600">
            <a:alpha val="50000"/>
          </a:srgbClr>
        </a:solidFill>
      </dgm:spPr>
    </dgm:pt>
    <dgm:pt modelId="{506439D6-9BB8-F14C-816B-35779F8F061C}" type="pres">
      <dgm:prSet presAssocID="{534C7095-3E52-F640-9C85-06B47F379A4F}" presName="circ3Tx" presStyleLbl="revTx" presStyleIdx="0" presStyleCnt="0" custScaleX="71799" custLinFactNeighborX="-21833" custLinFactNeighborY="-10713">
        <dgm:presLayoutVars>
          <dgm:chMax val="0"/>
          <dgm:chPref val="0"/>
          <dgm:bulletEnabled val="1"/>
        </dgm:presLayoutVars>
      </dgm:prSet>
      <dgm:spPr/>
    </dgm:pt>
    <dgm:pt modelId="{AC3AB432-3E12-AA4A-AAAA-E306AA90A474}" type="pres">
      <dgm:prSet presAssocID="{F70F896A-0E82-7542-8165-980CA8E066E4}" presName="circ4" presStyleLbl="vennNode1" presStyleIdx="3" presStyleCnt="5"/>
      <dgm:spPr>
        <a:solidFill>
          <a:srgbClr val="FFFF00">
            <a:alpha val="50000"/>
          </a:srgbClr>
        </a:solidFill>
      </dgm:spPr>
    </dgm:pt>
    <dgm:pt modelId="{D4402325-322E-2942-8F29-042EDA60403C}" type="pres">
      <dgm:prSet presAssocID="{F70F896A-0E82-7542-8165-980CA8E066E4}" presName="circ4Tx" presStyleLbl="revTx" presStyleIdx="0" presStyleCnt="0" custScaleX="71682" custLinFactNeighborX="25699" custLinFactNeighborY="-12336">
        <dgm:presLayoutVars>
          <dgm:chMax val="0"/>
          <dgm:chPref val="0"/>
          <dgm:bulletEnabled val="1"/>
        </dgm:presLayoutVars>
      </dgm:prSet>
      <dgm:spPr/>
    </dgm:pt>
    <dgm:pt modelId="{62135EA9-2824-A040-91CD-E6438FF930D2}" type="pres">
      <dgm:prSet presAssocID="{7CC92DBB-1BB9-F542-A784-384CF9B70E39}" presName="circ5" presStyleLbl="vennNode1" presStyleIdx="4" presStyleCnt="5"/>
      <dgm:spPr>
        <a:solidFill>
          <a:srgbClr val="7030A0">
            <a:alpha val="50000"/>
          </a:srgbClr>
        </a:solidFill>
      </dgm:spPr>
    </dgm:pt>
    <dgm:pt modelId="{413BE3BC-C9A6-D340-8173-E694B74421A9}" type="pres">
      <dgm:prSet presAssocID="{7CC92DBB-1BB9-F542-A784-384CF9B70E39}" presName="circ5Tx" presStyleLbl="revTx" presStyleIdx="0" presStyleCnt="0" custLinFactNeighborX="23652" custLinFactNeighborY="7467">
        <dgm:presLayoutVars>
          <dgm:chMax val="0"/>
          <dgm:chPref val="0"/>
          <dgm:bulletEnabled val="1"/>
        </dgm:presLayoutVars>
      </dgm:prSet>
      <dgm:spPr/>
    </dgm:pt>
  </dgm:ptLst>
  <dgm:cxnLst>
    <dgm:cxn modelId="{1EAAEC01-AB5A-B04B-9174-CEB57B50A9B6}" srcId="{8CABCD6F-53C3-9243-99B0-6E125F7F0AB5}" destId="{7CC92DBB-1BB9-F542-A784-384CF9B70E39}" srcOrd="4" destOrd="0" parTransId="{7328C3C0-D732-E943-938E-BAD3EDD4AD5F}" sibTransId="{B6F6C84E-64E2-1842-BCE1-A051785DF213}"/>
    <dgm:cxn modelId="{3D05EE24-22C9-D64D-B033-CEFD6A8D44C2}" srcId="{8CABCD6F-53C3-9243-99B0-6E125F7F0AB5}" destId="{534C7095-3E52-F640-9C85-06B47F379A4F}" srcOrd="2" destOrd="0" parTransId="{DA024982-CEEC-EC4A-A80B-EB95BBE5824F}" sibTransId="{C4C15B12-797A-404A-9A6A-EEFBC7760533}"/>
    <dgm:cxn modelId="{44760F3A-2508-5742-A06F-D973D8AD158F}" srcId="{8CABCD6F-53C3-9243-99B0-6E125F7F0AB5}" destId="{F70F896A-0E82-7542-8165-980CA8E066E4}" srcOrd="3" destOrd="0" parTransId="{755F7156-B704-824B-9597-D3245F76D1EA}" sibTransId="{394766BA-EB1A-EE4F-A66D-E95CA86F4D37}"/>
    <dgm:cxn modelId="{6B563B54-2B18-D149-9B68-25121941023B}" type="presOf" srcId="{C017838B-2018-C04A-9E12-D68B56F9D4AF}" destId="{EDC1D7FC-32EE-B942-A986-23A171B6EDA4}" srcOrd="0" destOrd="0" presId="urn:microsoft.com/office/officeart/2005/8/layout/venn1"/>
    <dgm:cxn modelId="{01B5A383-5724-8447-97D9-5A513C83BF2A}" srcId="{8CABCD6F-53C3-9243-99B0-6E125F7F0AB5}" destId="{534D8F67-179C-BD40-9ECC-E12D4DA8B21E}" srcOrd="1" destOrd="0" parTransId="{45ED5C30-221B-D54E-9915-6E4F8A56F27F}" sibTransId="{C77D59AD-D3C8-E34C-B713-16E66348959B}"/>
    <dgm:cxn modelId="{BF0462A3-8FAC-6C4F-BCE5-BA687BEFE8F5}" type="presOf" srcId="{534C7095-3E52-F640-9C85-06B47F379A4F}" destId="{506439D6-9BB8-F14C-816B-35779F8F061C}" srcOrd="0" destOrd="0" presId="urn:microsoft.com/office/officeart/2005/8/layout/venn1"/>
    <dgm:cxn modelId="{8086CBB8-E686-A441-84A3-A99D78F68BF7}" type="presOf" srcId="{534D8F67-179C-BD40-9ECC-E12D4DA8B21E}" destId="{2C1DB129-8C43-1E4C-8E11-EDEA98C2BB09}" srcOrd="0" destOrd="0" presId="urn:microsoft.com/office/officeart/2005/8/layout/venn1"/>
    <dgm:cxn modelId="{1BEC35C2-AB35-4443-B839-81640DEC6A62}" type="presOf" srcId="{8CABCD6F-53C3-9243-99B0-6E125F7F0AB5}" destId="{7C0EFCC7-3202-4648-8937-BF57D1820924}" srcOrd="0" destOrd="0" presId="urn:microsoft.com/office/officeart/2005/8/layout/venn1"/>
    <dgm:cxn modelId="{6DCACAD0-4BFD-B345-8CFA-F1A5BA3C3800}" srcId="{8CABCD6F-53C3-9243-99B0-6E125F7F0AB5}" destId="{C017838B-2018-C04A-9E12-D68B56F9D4AF}" srcOrd="0" destOrd="0" parTransId="{EE47A901-5E00-1749-ADA2-B1F7097B6EFC}" sibTransId="{E5572A2B-6152-624D-96E3-A420FE0DB552}"/>
    <dgm:cxn modelId="{C42B1CDE-6C81-6148-B084-5051CD825696}" type="presOf" srcId="{7CC92DBB-1BB9-F542-A784-384CF9B70E39}" destId="{413BE3BC-C9A6-D340-8173-E694B74421A9}" srcOrd="0" destOrd="0" presId="urn:microsoft.com/office/officeart/2005/8/layout/venn1"/>
    <dgm:cxn modelId="{456E37F2-8321-F748-BB4A-6CDAD8443A6B}" type="presOf" srcId="{F70F896A-0E82-7542-8165-980CA8E066E4}" destId="{D4402325-322E-2942-8F29-042EDA60403C}" srcOrd="0" destOrd="0" presId="urn:microsoft.com/office/officeart/2005/8/layout/venn1"/>
    <dgm:cxn modelId="{ABEDAA1C-6933-FD4B-B8E5-6FF891A6A425}" type="presParOf" srcId="{7C0EFCC7-3202-4648-8937-BF57D1820924}" destId="{A5E2C715-DCFD-1F43-B1C2-7883FA3C5947}" srcOrd="0" destOrd="0" presId="urn:microsoft.com/office/officeart/2005/8/layout/venn1"/>
    <dgm:cxn modelId="{F508F27B-1BE6-E94E-956B-B212E9A670A7}" type="presParOf" srcId="{7C0EFCC7-3202-4648-8937-BF57D1820924}" destId="{EDC1D7FC-32EE-B942-A986-23A171B6EDA4}" srcOrd="1" destOrd="0" presId="urn:microsoft.com/office/officeart/2005/8/layout/venn1"/>
    <dgm:cxn modelId="{A0524A5D-3B40-8B4D-8E8E-5EE8A31A8F7F}" type="presParOf" srcId="{7C0EFCC7-3202-4648-8937-BF57D1820924}" destId="{DCCF8A74-CC8B-EA46-B4DB-3B3FD20E2183}" srcOrd="2" destOrd="0" presId="urn:microsoft.com/office/officeart/2005/8/layout/venn1"/>
    <dgm:cxn modelId="{5D44B6EB-2FFC-7446-8EE0-844C0E6940BF}" type="presParOf" srcId="{7C0EFCC7-3202-4648-8937-BF57D1820924}" destId="{2C1DB129-8C43-1E4C-8E11-EDEA98C2BB09}" srcOrd="3" destOrd="0" presId="urn:microsoft.com/office/officeart/2005/8/layout/venn1"/>
    <dgm:cxn modelId="{439DA0CB-DBF6-E441-BAAE-5215C7863DB8}" type="presParOf" srcId="{7C0EFCC7-3202-4648-8937-BF57D1820924}" destId="{BDA005F2-5F63-B64B-ABB9-900F8BA3844F}" srcOrd="4" destOrd="0" presId="urn:microsoft.com/office/officeart/2005/8/layout/venn1"/>
    <dgm:cxn modelId="{B4EBBEEF-EB7B-B542-A40C-8C93F398681F}" type="presParOf" srcId="{7C0EFCC7-3202-4648-8937-BF57D1820924}" destId="{506439D6-9BB8-F14C-816B-35779F8F061C}" srcOrd="5" destOrd="0" presId="urn:microsoft.com/office/officeart/2005/8/layout/venn1"/>
    <dgm:cxn modelId="{D2A6AC6B-58DD-D346-93F5-F4D6E5E53937}" type="presParOf" srcId="{7C0EFCC7-3202-4648-8937-BF57D1820924}" destId="{AC3AB432-3E12-AA4A-AAAA-E306AA90A474}" srcOrd="6" destOrd="0" presId="urn:microsoft.com/office/officeart/2005/8/layout/venn1"/>
    <dgm:cxn modelId="{372C32F1-9CB1-A44C-8E6B-77F76A52111F}" type="presParOf" srcId="{7C0EFCC7-3202-4648-8937-BF57D1820924}" destId="{D4402325-322E-2942-8F29-042EDA60403C}" srcOrd="7" destOrd="0" presId="urn:microsoft.com/office/officeart/2005/8/layout/venn1"/>
    <dgm:cxn modelId="{C2947A7E-0D3D-0A4A-9DCC-E6F26F580445}" type="presParOf" srcId="{7C0EFCC7-3202-4648-8937-BF57D1820924}" destId="{62135EA9-2824-A040-91CD-E6438FF930D2}" srcOrd="8" destOrd="0" presId="urn:microsoft.com/office/officeart/2005/8/layout/venn1"/>
    <dgm:cxn modelId="{B0F6FDF4-183C-9342-A50F-5396E325508E}" type="presParOf" srcId="{7C0EFCC7-3202-4648-8937-BF57D1820924}" destId="{413BE3BC-C9A6-D340-8173-E694B74421A9}"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7285DB-F12F-784C-8F56-B3283CC1D16E}" type="doc">
      <dgm:prSet loTypeId="urn:microsoft.com/office/officeart/2005/8/layout/pyramid2" loCatId="" qsTypeId="urn:microsoft.com/office/officeart/2005/8/quickstyle/simple3" qsCatId="simple" csTypeId="urn:microsoft.com/office/officeart/2005/8/colors/accent1_2" csCatId="accent1" phldr="1"/>
      <dgm:spPr/>
    </dgm:pt>
    <dgm:pt modelId="{4818478C-2E07-864F-B38F-90A24B617F8C}">
      <dgm:prSet phldrT="[Text]" custT="1"/>
      <dgm:spPr>
        <a:solidFill>
          <a:schemeClr val="bg1"/>
        </a:solidFill>
        <a:ln w="19050">
          <a:solidFill>
            <a:schemeClr val="accent6">
              <a:lumMod val="50000"/>
            </a:schemeClr>
          </a:solidFill>
        </a:ln>
      </dgm:spPr>
      <dgm:t>
        <a:bodyPr/>
        <a:lstStyle/>
        <a:p>
          <a:r>
            <a:rPr lang="en-US" sz="1200" b="1" dirty="0">
              <a:solidFill>
                <a:schemeClr val="accent6">
                  <a:lumMod val="50000"/>
                </a:schemeClr>
              </a:solidFill>
              <a:latin typeface="Garamond" panose="02020404030301010803" pitchFamily="18" charset="0"/>
            </a:rPr>
            <a:t>High Risk Attitude</a:t>
          </a:r>
          <a:br>
            <a:rPr lang="en-US" sz="1200" b="1" dirty="0">
              <a:solidFill>
                <a:schemeClr val="accent6">
                  <a:lumMod val="50000"/>
                </a:schemeClr>
              </a:solidFill>
              <a:latin typeface="Garamond" panose="02020404030301010803" pitchFamily="18" charset="0"/>
            </a:rPr>
          </a:br>
          <a:r>
            <a:rPr lang="en-US" sz="1100" b="0" dirty="0">
              <a:solidFill>
                <a:schemeClr val="accent6">
                  <a:lumMod val="50000"/>
                </a:schemeClr>
              </a:solidFill>
              <a:latin typeface="Garamond" panose="02020404030301010803" pitchFamily="18" charset="0"/>
            </a:rPr>
            <a:t>I want to summer in Paris and winter in Hawaii</a:t>
          </a:r>
        </a:p>
      </dgm:t>
    </dgm:pt>
    <dgm:pt modelId="{C3FC1501-43FA-4944-82E7-E71C8CCA41D8}" type="parTrans" cxnId="{395AD7FF-C081-6E4F-BABA-0E7C6FA0F07E}">
      <dgm:prSet/>
      <dgm:spPr/>
      <dgm:t>
        <a:bodyPr/>
        <a:lstStyle/>
        <a:p>
          <a:endParaRPr lang="en-US"/>
        </a:p>
      </dgm:t>
    </dgm:pt>
    <dgm:pt modelId="{ECA48112-194E-6C4A-9117-33C09342D524}" type="sibTrans" cxnId="{395AD7FF-C081-6E4F-BABA-0E7C6FA0F07E}">
      <dgm:prSet/>
      <dgm:spPr/>
      <dgm:t>
        <a:bodyPr/>
        <a:lstStyle/>
        <a:p>
          <a:endParaRPr lang="en-US"/>
        </a:p>
      </dgm:t>
    </dgm:pt>
    <dgm:pt modelId="{9A9E73E6-36DD-F445-9E8B-E42C5BE16C7C}">
      <dgm:prSet phldrT="[Text]" custT="1"/>
      <dgm:spPr>
        <a:solidFill>
          <a:schemeClr val="bg1"/>
        </a:solidFill>
        <a:ln w="19050">
          <a:solidFill>
            <a:schemeClr val="accent6">
              <a:lumMod val="50000"/>
            </a:schemeClr>
          </a:solidFill>
        </a:ln>
      </dgm:spPr>
      <dgm:t>
        <a:bodyPr/>
        <a:lstStyle/>
        <a:p>
          <a:pPr algn="ctr"/>
          <a:r>
            <a:rPr lang="en-US" sz="1200" b="1" dirty="0">
              <a:solidFill>
                <a:schemeClr val="accent6">
                  <a:lumMod val="50000"/>
                </a:schemeClr>
              </a:solidFill>
              <a:latin typeface="Garamond" panose="02020404030301010803" pitchFamily="18" charset="0"/>
            </a:rPr>
            <a:t>Medium-High Risk Attitude</a:t>
          </a:r>
          <a:br>
            <a:rPr lang="en-US" sz="1200" b="1" dirty="0">
              <a:solidFill>
                <a:schemeClr val="accent6">
                  <a:lumMod val="50000"/>
                </a:schemeClr>
              </a:solidFill>
              <a:latin typeface="Garamond" panose="02020404030301010803" pitchFamily="18" charset="0"/>
            </a:rPr>
          </a:br>
          <a:r>
            <a:rPr lang="en-US" sz="1100" b="0" dirty="0">
              <a:solidFill>
                <a:schemeClr val="accent6">
                  <a:lumMod val="50000"/>
                </a:schemeClr>
              </a:solidFill>
              <a:latin typeface="Garamond" panose="02020404030301010803" pitchFamily="18" charset="0"/>
            </a:rPr>
            <a:t>I will work through normal retirement age, but I want my spouse to retire early - and we want to visit Paris &amp; Hawaii</a:t>
          </a:r>
          <a:endParaRPr lang="en-US" sz="1100" b="1" dirty="0">
            <a:solidFill>
              <a:schemeClr val="accent6">
                <a:lumMod val="50000"/>
              </a:schemeClr>
            </a:solidFill>
            <a:latin typeface="Garamond" panose="02020404030301010803" pitchFamily="18" charset="0"/>
          </a:endParaRPr>
        </a:p>
      </dgm:t>
    </dgm:pt>
    <dgm:pt modelId="{E8ECB368-CF2F-334E-9907-25433C94C8D5}" type="parTrans" cxnId="{EB105EB0-6024-0442-B1EC-2DC398F9B626}">
      <dgm:prSet/>
      <dgm:spPr/>
      <dgm:t>
        <a:bodyPr/>
        <a:lstStyle/>
        <a:p>
          <a:endParaRPr lang="en-US"/>
        </a:p>
      </dgm:t>
    </dgm:pt>
    <dgm:pt modelId="{1E33B5A9-2297-EF4D-82D9-97B772FDE5B0}" type="sibTrans" cxnId="{EB105EB0-6024-0442-B1EC-2DC398F9B626}">
      <dgm:prSet/>
      <dgm:spPr/>
      <dgm:t>
        <a:bodyPr/>
        <a:lstStyle/>
        <a:p>
          <a:endParaRPr lang="en-US"/>
        </a:p>
      </dgm:t>
    </dgm:pt>
    <dgm:pt modelId="{EC9E3D45-8E39-7F4A-822F-D016ECB1ECAD}">
      <dgm:prSet custT="1"/>
      <dgm:spPr>
        <a:solidFill>
          <a:schemeClr val="bg1"/>
        </a:solidFill>
        <a:ln w="19050">
          <a:solidFill>
            <a:schemeClr val="accent6">
              <a:lumMod val="50000"/>
            </a:schemeClr>
          </a:solidFill>
        </a:ln>
      </dgm:spPr>
      <dgm:t>
        <a:bodyPr/>
        <a:lstStyle/>
        <a:p>
          <a:r>
            <a:rPr lang="en-US" sz="1200" b="1" dirty="0">
              <a:solidFill>
                <a:schemeClr val="accent6">
                  <a:lumMod val="50000"/>
                </a:schemeClr>
              </a:solidFill>
              <a:latin typeface="Garamond" panose="02020404030301010803" pitchFamily="18" charset="0"/>
            </a:rPr>
            <a:t>Medium-Low Risk Attitude</a:t>
          </a:r>
          <a:br>
            <a:rPr lang="en-US" sz="1200" b="1" dirty="0">
              <a:solidFill>
                <a:schemeClr val="accent6">
                  <a:lumMod val="50000"/>
                </a:schemeClr>
              </a:solidFill>
              <a:latin typeface="Garamond" panose="02020404030301010803" pitchFamily="18" charset="0"/>
            </a:rPr>
          </a:br>
          <a:r>
            <a:rPr lang="en-US" sz="1200" b="0" dirty="0">
              <a:solidFill>
                <a:schemeClr val="accent6">
                  <a:lumMod val="50000"/>
                </a:schemeClr>
              </a:solidFill>
              <a:latin typeface="Garamond" panose="02020404030301010803" pitchFamily="18" charset="0"/>
            </a:rPr>
            <a:t>I want my children to have a college education</a:t>
          </a:r>
          <a:endParaRPr lang="en-US" sz="1200" b="1" dirty="0">
            <a:solidFill>
              <a:schemeClr val="accent6">
                <a:lumMod val="50000"/>
              </a:schemeClr>
            </a:solidFill>
            <a:latin typeface="Garamond" panose="02020404030301010803" pitchFamily="18" charset="0"/>
          </a:endParaRPr>
        </a:p>
      </dgm:t>
    </dgm:pt>
    <dgm:pt modelId="{8AD1BE89-A3E6-7645-AC30-AD3067A0DE20}" type="parTrans" cxnId="{F2746879-7054-0E49-9BFB-DDD4F0C7A364}">
      <dgm:prSet/>
      <dgm:spPr/>
      <dgm:t>
        <a:bodyPr/>
        <a:lstStyle/>
        <a:p>
          <a:endParaRPr lang="en-US"/>
        </a:p>
      </dgm:t>
    </dgm:pt>
    <dgm:pt modelId="{BB5AFC90-18AB-7B48-AE35-D81425FBBE4D}" type="sibTrans" cxnId="{F2746879-7054-0E49-9BFB-DDD4F0C7A364}">
      <dgm:prSet/>
      <dgm:spPr/>
      <dgm:t>
        <a:bodyPr/>
        <a:lstStyle/>
        <a:p>
          <a:endParaRPr lang="en-US"/>
        </a:p>
      </dgm:t>
    </dgm:pt>
    <dgm:pt modelId="{53CBF308-32BF-7845-9A75-9370E2F870D8}">
      <dgm:prSet custT="1"/>
      <dgm:spPr>
        <a:solidFill>
          <a:schemeClr val="bg1"/>
        </a:solidFill>
        <a:ln w="19050">
          <a:solidFill>
            <a:schemeClr val="accent6">
              <a:lumMod val="50000"/>
            </a:schemeClr>
          </a:solidFill>
        </a:ln>
      </dgm:spPr>
      <dgm:t>
        <a:bodyPr/>
        <a:lstStyle/>
        <a:p>
          <a:r>
            <a:rPr lang="en-US" sz="1200" b="1" dirty="0">
              <a:solidFill>
                <a:schemeClr val="accent6">
                  <a:lumMod val="50000"/>
                </a:schemeClr>
              </a:solidFill>
              <a:latin typeface="Garamond" panose="02020404030301010803" pitchFamily="18" charset="0"/>
            </a:rPr>
            <a:t>Low Risk Attitude</a:t>
          </a:r>
          <a:br>
            <a:rPr lang="en-US" sz="1200" b="1" dirty="0">
              <a:solidFill>
                <a:schemeClr val="accent6">
                  <a:lumMod val="50000"/>
                </a:schemeClr>
              </a:solidFill>
              <a:latin typeface="Garamond" panose="02020404030301010803" pitchFamily="18" charset="0"/>
            </a:rPr>
          </a:br>
          <a:r>
            <a:rPr lang="en-US" sz="1200" b="0" dirty="0">
              <a:solidFill>
                <a:schemeClr val="accent6">
                  <a:lumMod val="50000"/>
                </a:schemeClr>
              </a:solidFill>
              <a:latin typeface="Garamond" panose="02020404030301010803" pitchFamily="18" charset="0"/>
            </a:rPr>
            <a:t>I want food on the table and a roof over my head</a:t>
          </a:r>
          <a:endParaRPr lang="en-US" sz="1200" b="1" dirty="0">
            <a:solidFill>
              <a:schemeClr val="accent6">
                <a:lumMod val="50000"/>
              </a:schemeClr>
            </a:solidFill>
            <a:latin typeface="Garamond" panose="02020404030301010803" pitchFamily="18" charset="0"/>
          </a:endParaRPr>
        </a:p>
      </dgm:t>
    </dgm:pt>
    <dgm:pt modelId="{BED85214-1E07-B240-84DB-2327F07E5379}" type="parTrans" cxnId="{69CDF9A0-5BEF-A847-A1E2-3EAA6DB2C858}">
      <dgm:prSet/>
      <dgm:spPr/>
      <dgm:t>
        <a:bodyPr/>
        <a:lstStyle/>
        <a:p>
          <a:endParaRPr lang="en-US"/>
        </a:p>
      </dgm:t>
    </dgm:pt>
    <dgm:pt modelId="{DD20CE2C-0DA8-2341-A7DA-0355AF5E7F16}" type="sibTrans" cxnId="{69CDF9A0-5BEF-A847-A1E2-3EAA6DB2C858}">
      <dgm:prSet/>
      <dgm:spPr/>
      <dgm:t>
        <a:bodyPr/>
        <a:lstStyle/>
        <a:p>
          <a:endParaRPr lang="en-US"/>
        </a:p>
      </dgm:t>
    </dgm:pt>
    <dgm:pt modelId="{641246F8-6673-614E-84C2-A95912EBFF1C}" type="pres">
      <dgm:prSet presAssocID="{CF7285DB-F12F-784C-8F56-B3283CC1D16E}" presName="compositeShape" presStyleCnt="0">
        <dgm:presLayoutVars>
          <dgm:dir/>
          <dgm:resizeHandles/>
        </dgm:presLayoutVars>
      </dgm:prSet>
      <dgm:spPr/>
    </dgm:pt>
    <dgm:pt modelId="{02DC899F-49CF-AA4D-909E-73348AF2E80B}" type="pres">
      <dgm:prSet presAssocID="{CF7285DB-F12F-784C-8F56-B3283CC1D16E}" presName="pyramid" presStyleLbl="node1" presStyleIdx="0" presStyleCnt="1" custScaleX="151309" custLinFactNeighborY="-3077"/>
      <dgm:spPr>
        <a:gradFill flip="none" rotWithShape="0">
          <a:gsLst>
            <a:gs pos="0">
              <a:schemeClr val="accent6">
                <a:lumMod val="50000"/>
              </a:schemeClr>
            </a:gs>
            <a:gs pos="24000">
              <a:schemeClr val="accent6">
                <a:lumMod val="60000"/>
                <a:lumOff val="40000"/>
              </a:schemeClr>
            </a:gs>
            <a:gs pos="58000">
              <a:schemeClr val="accent6">
                <a:lumMod val="75000"/>
              </a:schemeClr>
            </a:gs>
            <a:gs pos="97000">
              <a:schemeClr val="accent6">
                <a:lumMod val="50000"/>
              </a:schemeClr>
            </a:gs>
          </a:gsLst>
          <a:path path="circle">
            <a:fillToRect l="50000" t="50000" r="50000" b="50000"/>
          </a:path>
          <a:tileRect/>
        </a:gradFill>
      </dgm:spPr>
    </dgm:pt>
    <dgm:pt modelId="{445333CB-CDB6-8F43-B882-46393C9D4F59}" type="pres">
      <dgm:prSet presAssocID="{CF7285DB-F12F-784C-8F56-B3283CC1D16E}" presName="theList" presStyleCnt="0"/>
      <dgm:spPr/>
    </dgm:pt>
    <dgm:pt modelId="{9005267D-7053-324B-926A-A9A5A3807375}" type="pres">
      <dgm:prSet presAssocID="{4818478C-2E07-864F-B38F-90A24B617F8C}" presName="aNode" presStyleLbl="fgAcc1" presStyleIdx="0" presStyleCnt="4" custScaleX="175236" custLinFactY="-3971" custLinFactNeighborX="-50081" custLinFactNeighborY="-100000">
        <dgm:presLayoutVars>
          <dgm:bulletEnabled val="1"/>
        </dgm:presLayoutVars>
      </dgm:prSet>
      <dgm:spPr/>
    </dgm:pt>
    <dgm:pt modelId="{0D6E22B8-3250-1B47-8179-015E57D7F2F2}" type="pres">
      <dgm:prSet presAssocID="{4818478C-2E07-864F-B38F-90A24B617F8C}" presName="aSpace" presStyleCnt="0"/>
      <dgm:spPr/>
    </dgm:pt>
    <dgm:pt modelId="{363100D5-A137-154E-B06B-F63A0E8503DB}" type="pres">
      <dgm:prSet presAssocID="{9A9E73E6-36DD-F445-9E8B-E42C5BE16C7C}" presName="aNode" presStyleLbl="fgAcc1" presStyleIdx="1" presStyleCnt="4" custScaleX="175393" custLinFactY="5619" custLinFactNeighborX="-50802" custLinFactNeighborY="100000">
        <dgm:presLayoutVars>
          <dgm:bulletEnabled val="1"/>
        </dgm:presLayoutVars>
      </dgm:prSet>
      <dgm:spPr/>
    </dgm:pt>
    <dgm:pt modelId="{999C9045-89B9-C040-BBA3-CE8CEEB54762}" type="pres">
      <dgm:prSet presAssocID="{9A9E73E6-36DD-F445-9E8B-E42C5BE16C7C}" presName="aSpace" presStyleCnt="0"/>
      <dgm:spPr/>
    </dgm:pt>
    <dgm:pt modelId="{FEEEF3AF-4A86-354B-A9A0-512F9C405DE5}" type="pres">
      <dgm:prSet presAssocID="{EC9E3D45-8E39-7F4A-822F-D016ECB1ECAD}" presName="aNode" presStyleLbl="fgAcc1" presStyleIdx="2" presStyleCnt="4" custScaleX="175956" custLinFactY="25383" custLinFactNeighborX="-49721" custLinFactNeighborY="100000">
        <dgm:presLayoutVars>
          <dgm:bulletEnabled val="1"/>
        </dgm:presLayoutVars>
      </dgm:prSet>
      <dgm:spPr/>
    </dgm:pt>
    <dgm:pt modelId="{7EFCDD66-4F51-DC4E-9C7B-A51AE3B3E19C}" type="pres">
      <dgm:prSet presAssocID="{EC9E3D45-8E39-7F4A-822F-D016ECB1ECAD}" presName="aSpace" presStyleCnt="0"/>
      <dgm:spPr/>
    </dgm:pt>
    <dgm:pt modelId="{14BEDAEC-23F3-4A41-A0AE-14705A54E4DA}" type="pres">
      <dgm:prSet presAssocID="{53CBF308-32BF-7845-9A75-9370E2F870D8}" presName="aNode" presStyleLbl="fgAcc1" presStyleIdx="3" presStyleCnt="4" custScaleX="175631" custLinFactY="48441" custLinFactNeighborX="-50081" custLinFactNeighborY="100000">
        <dgm:presLayoutVars>
          <dgm:bulletEnabled val="1"/>
        </dgm:presLayoutVars>
      </dgm:prSet>
      <dgm:spPr/>
    </dgm:pt>
    <dgm:pt modelId="{02986C3B-49F1-1C46-807B-EED8A59FA527}" type="pres">
      <dgm:prSet presAssocID="{53CBF308-32BF-7845-9A75-9370E2F870D8}" presName="aSpace" presStyleCnt="0"/>
      <dgm:spPr/>
    </dgm:pt>
  </dgm:ptLst>
  <dgm:cxnLst>
    <dgm:cxn modelId="{4AA71E25-7224-FD44-9A7A-12DC2643CEDB}" type="presOf" srcId="{CF7285DB-F12F-784C-8F56-B3283CC1D16E}" destId="{641246F8-6673-614E-84C2-A95912EBFF1C}" srcOrd="0" destOrd="0" presId="urn:microsoft.com/office/officeart/2005/8/layout/pyramid2"/>
    <dgm:cxn modelId="{7004332F-38D6-0B48-97B3-056A7692D338}" type="presOf" srcId="{53CBF308-32BF-7845-9A75-9370E2F870D8}" destId="{14BEDAEC-23F3-4A41-A0AE-14705A54E4DA}" srcOrd="0" destOrd="0" presId="urn:microsoft.com/office/officeart/2005/8/layout/pyramid2"/>
    <dgm:cxn modelId="{50ED0F44-DE40-E542-9706-B1CDCFB89186}" type="presOf" srcId="{EC9E3D45-8E39-7F4A-822F-D016ECB1ECAD}" destId="{FEEEF3AF-4A86-354B-A9A0-512F9C405DE5}" srcOrd="0" destOrd="0" presId="urn:microsoft.com/office/officeart/2005/8/layout/pyramid2"/>
    <dgm:cxn modelId="{F2746879-7054-0E49-9BFB-DDD4F0C7A364}" srcId="{CF7285DB-F12F-784C-8F56-B3283CC1D16E}" destId="{EC9E3D45-8E39-7F4A-822F-D016ECB1ECAD}" srcOrd="2" destOrd="0" parTransId="{8AD1BE89-A3E6-7645-AC30-AD3067A0DE20}" sibTransId="{BB5AFC90-18AB-7B48-AE35-D81425FBBE4D}"/>
    <dgm:cxn modelId="{B15B637E-89DB-0A42-8138-FAC23590CEED}" type="presOf" srcId="{9A9E73E6-36DD-F445-9E8B-E42C5BE16C7C}" destId="{363100D5-A137-154E-B06B-F63A0E8503DB}" srcOrd="0" destOrd="0" presId="urn:microsoft.com/office/officeart/2005/8/layout/pyramid2"/>
    <dgm:cxn modelId="{AB138497-50F5-C547-83D7-A755F457348C}" type="presOf" srcId="{4818478C-2E07-864F-B38F-90A24B617F8C}" destId="{9005267D-7053-324B-926A-A9A5A3807375}" srcOrd="0" destOrd="0" presId="urn:microsoft.com/office/officeart/2005/8/layout/pyramid2"/>
    <dgm:cxn modelId="{69CDF9A0-5BEF-A847-A1E2-3EAA6DB2C858}" srcId="{CF7285DB-F12F-784C-8F56-B3283CC1D16E}" destId="{53CBF308-32BF-7845-9A75-9370E2F870D8}" srcOrd="3" destOrd="0" parTransId="{BED85214-1E07-B240-84DB-2327F07E5379}" sibTransId="{DD20CE2C-0DA8-2341-A7DA-0355AF5E7F16}"/>
    <dgm:cxn modelId="{EB105EB0-6024-0442-B1EC-2DC398F9B626}" srcId="{CF7285DB-F12F-784C-8F56-B3283CC1D16E}" destId="{9A9E73E6-36DD-F445-9E8B-E42C5BE16C7C}" srcOrd="1" destOrd="0" parTransId="{E8ECB368-CF2F-334E-9907-25433C94C8D5}" sibTransId="{1E33B5A9-2297-EF4D-82D9-97B772FDE5B0}"/>
    <dgm:cxn modelId="{395AD7FF-C081-6E4F-BABA-0E7C6FA0F07E}" srcId="{CF7285DB-F12F-784C-8F56-B3283CC1D16E}" destId="{4818478C-2E07-864F-B38F-90A24B617F8C}" srcOrd="0" destOrd="0" parTransId="{C3FC1501-43FA-4944-82E7-E71C8CCA41D8}" sibTransId="{ECA48112-194E-6C4A-9117-33C09342D524}"/>
    <dgm:cxn modelId="{9F752F3E-3643-8F44-A479-91F2AB33FD81}" type="presParOf" srcId="{641246F8-6673-614E-84C2-A95912EBFF1C}" destId="{02DC899F-49CF-AA4D-909E-73348AF2E80B}" srcOrd="0" destOrd="0" presId="urn:microsoft.com/office/officeart/2005/8/layout/pyramid2"/>
    <dgm:cxn modelId="{6EFBDAE6-2DE6-A64A-B8EA-94FAB32BA584}" type="presParOf" srcId="{641246F8-6673-614E-84C2-A95912EBFF1C}" destId="{445333CB-CDB6-8F43-B882-46393C9D4F59}" srcOrd="1" destOrd="0" presId="urn:microsoft.com/office/officeart/2005/8/layout/pyramid2"/>
    <dgm:cxn modelId="{A44ED951-331D-F84E-960B-0FC7D258B987}" type="presParOf" srcId="{445333CB-CDB6-8F43-B882-46393C9D4F59}" destId="{9005267D-7053-324B-926A-A9A5A3807375}" srcOrd="0" destOrd="0" presId="urn:microsoft.com/office/officeart/2005/8/layout/pyramid2"/>
    <dgm:cxn modelId="{749C72C8-5055-A140-9238-DC3C1D29B35B}" type="presParOf" srcId="{445333CB-CDB6-8F43-B882-46393C9D4F59}" destId="{0D6E22B8-3250-1B47-8179-015E57D7F2F2}" srcOrd="1" destOrd="0" presId="urn:microsoft.com/office/officeart/2005/8/layout/pyramid2"/>
    <dgm:cxn modelId="{70FF2C98-5CA6-8646-9AAA-AB0888B3E629}" type="presParOf" srcId="{445333CB-CDB6-8F43-B882-46393C9D4F59}" destId="{363100D5-A137-154E-B06B-F63A0E8503DB}" srcOrd="2" destOrd="0" presId="urn:microsoft.com/office/officeart/2005/8/layout/pyramid2"/>
    <dgm:cxn modelId="{80517A45-2AC3-CB48-8B0E-B7156F9517D3}" type="presParOf" srcId="{445333CB-CDB6-8F43-B882-46393C9D4F59}" destId="{999C9045-89B9-C040-BBA3-CE8CEEB54762}" srcOrd="3" destOrd="0" presId="urn:microsoft.com/office/officeart/2005/8/layout/pyramid2"/>
    <dgm:cxn modelId="{5DA56C7A-9669-6741-8340-AD652BACCFAF}" type="presParOf" srcId="{445333CB-CDB6-8F43-B882-46393C9D4F59}" destId="{FEEEF3AF-4A86-354B-A9A0-512F9C405DE5}" srcOrd="4" destOrd="0" presId="urn:microsoft.com/office/officeart/2005/8/layout/pyramid2"/>
    <dgm:cxn modelId="{A8F51B25-187F-3F40-B269-566C760B2E0E}" type="presParOf" srcId="{445333CB-CDB6-8F43-B882-46393C9D4F59}" destId="{7EFCDD66-4F51-DC4E-9C7B-A51AE3B3E19C}" srcOrd="5" destOrd="0" presId="urn:microsoft.com/office/officeart/2005/8/layout/pyramid2"/>
    <dgm:cxn modelId="{C55EDD0C-B330-D446-AEE7-95D54531B2C6}" type="presParOf" srcId="{445333CB-CDB6-8F43-B882-46393C9D4F59}" destId="{14BEDAEC-23F3-4A41-A0AE-14705A54E4DA}" srcOrd="6" destOrd="0" presId="urn:microsoft.com/office/officeart/2005/8/layout/pyramid2"/>
    <dgm:cxn modelId="{2E628808-99B8-9642-83C2-91E53D9922D7}" type="presParOf" srcId="{445333CB-CDB6-8F43-B882-46393C9D4F59}" destId="{02986C3B-49F1-1C46-807B-EED8A59FA527}"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2C715-DCFD-1F43-B1C2-7883FA3C5947}">
      <dsp:nvSpPr>
        <dsp:cNvPr id="0" name=""/>
        <dsp:cNvSpPr/>
      </dsp:nvSpPr>
      <dsp:spPr>
        <a:xfrm>
          <a:off x="4206239" y="2084831"/>
          <a:ext cx="2560319" cy="2560320"/>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C1D7FC-32EE-B942-A986-23A171B6EDA4}">
      <dsp:nvSpPr>
        <dsp:cNvPr id="0" name=""/>
        <dsp:cNvSpPr/>
      </dsp:nvSpPr>
      <dsp:spPr>
        <a:xfrm>
          <a:off x="4104353" y="908340"/>
          <a:ext cx="2969971" cy="1719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b="1" kern="1200" dirty="0"/>
            <a:t>Happiness</a:t>
          </a:r>
        </a:p>
      </dsp:txBody>
      <dsp:txXfrm>
        <a:off x="4104353" y="908340"/>
        <a:ext cx="2969971" cy="1719072"/>
      </dsp:txXfrm>
    </dsp:sp>
    <dsp:sp modelId="{DCCF8A74-CC8B-EA46-B4DB-3B3FD20E2183}">
      <dsp:nvSpPr>
        <dsp:cNvPr id="0" name=""/>
        <dsp:cNvSpPr/>
      </dsp:nvSpPr>
      <dsp:spPr>
        <a:xfrm>
          <a:off x="5180185" y="2792211"/>
          <a:ext cx="2560319" cy="256032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1DB129-8C43-1E4C-8E11-EDEA98C2BB09}">
      <dsp:nvSpPr>
        <dsp:cNvPr id="0" name=""/>
        <dsp:cNvSpPr/>
      </dsp:nvSpPr>
      <dsp:spPr>
        <a:xfrm>
          <a:off x="7205531" y="2437274"/>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Long-Term Goals</a:t>
          </a:r>
        </a:p>
      </dsp:txBody>
      <dsp:txXfrm>
        <a:off x="7205531" y="2437274"/>
        <a:ext cx="2662732" cy="1865376"/>
      </dsp:txXfrm>
    </dsp:sp>
    <dsp:sp modelId="{BDA005F2-5F63-B64B-ABB9-900F8BA3844F}">
      <dsp:nvSpPr>
        <dsp:cNvPr id="0" name=""/>
        <dsp:cNvSpPr/>
      </dsp:nvSpPr>
      <dsp:spPr>
        <a:xfrm>
          <a:off x="4808427" y="3937772"/>
          <a:ext cx="2560319" cy="2560320"/>
        </a:xfrm>
        <a:prstGeom prst="ellipse">
          <a:avLst/>
        </a:prstGeom>
        <a:solidFill>
          <a:srgbClr val="0066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06439D6-9BB8-F14C-816B-35779F8F061C}">
      <dsp:nvSpPr>
        <dsp:cNvPr id="0" name=""/>
        <dsp:cNvSpPr/>
      </dsp:nvSpPr>
      <dsp:spPr>
        <a:xfrm>
          <a:off x="7328760" y="5249986"/>
          <a:ext cx="1911815"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Financial Needs</a:t>
          </a:r>
        </a:p>
      </dsp:txBody>
      <dsp:txXfrm>
        <a:off x="7328760" y="5249986"/>
        <a:ext cx="1911815" cy="1865376"/>
      </dsp:txXfrm>
    </dsp:sp>
    <dsp:sp modelId="{AC3AB432-3E12-AA4A-AAAA-E306AA90A474}">
      <dsp:nvSpPr>
        <dsp:cNvPr id="0" name=""/>
        <dsp:cNvSpPr/>
      </dsp:nvSpPr>
      <dsp:spPr>
        <a:xfrm>
          <a:off x="3604052" y="3937772"/>
          <a:ext cx="2560319" cy="2560320"/>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402325-322E-2942-8F29-042EDA60403C}">
      <dsp:nvSpPr>
        <dsp:cNvPr id="0" name=""/>
        <dsp:cNvSpPr/>
      </dsp:nvSpPr>
      <dsp:spPr>
        <a:xfrm>
          <a:off x="1836723" y="5219711"/>
          <a:ext cx="1908700"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Family Needs</a:t>
          </a:r>
        </a:p>
      </dsp:txBody>
      <dsp:txXfrm>
        <a:off x="1836723" y="5219711"/>
        <a:ext cx="1908700" cy="1865376"/>
      </dsp:txXfrm>
    </dsp:sp>
    <dsp:sp modelId="{62135EA9-2824-A040-91CD-E6438FF930D2}">
      <dsp:nvSpPr>
        <dsp:cNvPr id="0" name=""/>
        <dsp:cNvSpPr/>
      </dsp:nvSpPr>
      <dsp:spPr>
        <a:xfrm>
          <a:off x="3232294" y="2792211"/>
          <a:ext cx="2560319" cy="2560320"/>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13BE3BC-C9A6-D340-8173-E694B74421A9}">
      <dsp:nvSpPr>
        <dsp:cNvPr id="0" name=""/>
        <dsp:cNvSpPr/>
      </dsp:nvSpPr>
      <dsp:spPr>
        <a:xfrm>
          <a:off x="995549" y="2406999"/>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Short-Term Goals</a:t>
          </a:r>
        </a:p>
      </dsp:txBody>
      <dsp:txXfrm>
        <a:off x="995549" y="2406999"/>
        <a:ext cx="2662732" cy="18653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2C715-DCFD-1F43-B1C2-7883FA3C5947}">
      <dsp:nvSpPr>
        <dsp:cNvPr id="0" name=""/>
        <dsp:cNvSpPr/>
      </dsp:nvSpPr>
      <dsp:spPr>
        <a:xfrm>
          <a:off x="4206239" y="2084831"/>
          <a:ext cx="2560319" cy="2560320"/>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C1D7FC-32EE-B942-A986-23A171B6EDA4}">
      <dsp:nvSpPr>
        <dsp:cNvPr id="0" name=""/>
        <dsp:cNvSpPr/>
      </dsp:nvSpPr>
      <dsp:spPr>
        <a:xfrm>
          <a:off x="4104353" y="908340"/>
          <a:ext cx="2969971" cy="1719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b="1" kern="1200" dirty="0"/>
            <a:t>Happiness</a:t>
          </a:r>
        </a:p>
      </dsp:txBody>
      <dsp:txXfrm>
        <a:off x="4104353" y="908340"/>
        <a:ext cx="2969971" cy="1719072"/>
      </dsp:txXfrm>
    </dsp:sp>
    <dsp:sp modelId="{DCCF8A74-CC8B-EA46-B4DB-3B3FD20E2183}">
      <dsp:nvSpPr>
        <dsp:cNvPr id="0" name=""/>
        <dsp:cNvSpPr/>
      </dsp:nvSpPr>
      <dsp:spPr>
        <a:xfrm>
          <a:off x="5180185" y="2792211"/>
          <a:ext cx="2560319" cy="256032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1DB129-8C43-1E4C-8E11-EDEA98C2BB09}">
      <dsp:nvSpPr>
        <dsp:cNvPr id="0" name=""/>
        <dsp:cNvSpPr/>
      </dsp:nvSpPr>
      <dsp:spPr>
        <a:xfrm>
          <a:off x="7205531" y="2437274"/>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Long-Term Goals</a:t>
          </a:r>
        </a:p>
      </dsp:txBody>
      <dsp:txXfrm>
        <a:off x="7205531" y="2437274"/>
        <a:ext cx="2662732" cy="1865376"/>
      </dsp:txXfrm>
    </dsp:sp>
    <dsp:sp modelId="{BDA005F2-5F63-B64B-ABB9-900F8BA3844F}">
      <dsp:nvSpPr>
        <dsp:cNvPr id="0" name=""/>
        <dsp:cNvSpPr/>
      </dsp:nvSpPr>
      <dsp:spPr>
        <a:xfrm>
          <a:off x="4808427" y="3937772"/>
          <a:ext cx="2560319" cy="2560320"/>
        </a:xfrm>
        <a:prstGeom prst="ellipse">
          <a:avLst/>
        </a:prstGeom>
        <a:solidFill>
          <a:srgbClr val="0066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06439D6-9BB8-F14C-816B-35779F8F061C}">
      <dsp:nvSpPr>
        <dsp:cNvPr id="0" name=""/>
        <dsp:cNvSpPr/>
      </dsp:nvSpPr>
      <dsp:spPr>
        <a:xfrm>
          <a:off x="7328760" y="5249986"/>
          <a:ext cx="1911815"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Financial Needs</a:t>
          </a:r>
        </a:p>
      </dsp:txBody>
      <dsp:txXfrm>
        <a:off x="7328760" y="5249986"/>
        <a:ext cx="1911815" cy="1865376"/>
      </dsp:txXfrm>
    </dsp:sp>
    <dsp:sp modelId="{AC3AB432-3E12-AA4A-AAAA-E306AA90A474}">
      <dsp:nvSpPr>
        <dsp:cNvPr id="0" name=""/>
        <dsp:cNvSpPr/>
      </dsp:nvSpPr>
      <dsp:spPr>
        <a:xfrm>
          <a:off x="3604052" y="3937772"/>
          <a:ext cx="2560319" cy="2560320"/>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402325-322E-2942-8F29-042EDA60403C}">
      <dsp:nvSpPr>
        <dsp:cNvPr id="0" name=""/>
        <dsp:cNvSpPr/>
      </dsp:nvSpPr>
      <dsp:spPr>
        <a:xfrm>
          <a:off x="1836723" y="5219711"/>
          <a:ext cx="1908700"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Family Needs</a:t>
          </a:r>
        </a:p>
      </dsp:txBody>
      <dsp:txXfrm>
        <a:off x="1836723" y="5219711"/>
        <a:ext cx="1908700" cy="1865376"/>
      </dsp:txXfrm>
    </dsp:sp>
    <dsp:sp modelId="{62135EA9-2824-A040-91CD-E6438FF930D2}">
      <dsp:nvSpPr>
        <dsp:cNvPr id="0" name=""/>
        <dsp:cNvSpPr/>
      </dsp:nvSpPr>
      <dsp:spPr>
        <a:xfrm>
          <a:off x="3232294" y="2792211"/>
          <a:ext cx="2560319" cy="2560320"/>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13BE3BC-C9A6-D340-8173-E694B74421A9}">
      <dsp:nvSpPr>
        <dsp:cNvPr id="0" name=""/>
        <dsp:cNvSpPr/>
      </dsp:nvSpPr>
      <dsp:spPr>
        <a:xfrm>
          <a:off x="995549" y="2406999"/>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Short-Term Goals</a:t>
          </a:r>
        </a:p>
      </dsp:txBody>
      <dsp:txXfrm>
        <a:off x="995549" y="2406999"/>
        <a:ext cx="2662732" cy="18653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DC899F-49CF-AA4D-909E-73348AF2E80B}">
      <dsp:nvSpPr>
        <dsp:cNvPr id="0" name=""/>
        <dsp:cNvSpPr/>
      </dsp:nvSpPr>
      <dsp:spPr>
        <a:xfrm>
          <a:off x="122609" y="0"/>
          <a:ext cx="7018635" cy="4638611"/>
        </a:xfrm>
        <a:prstGeom prst="triangle">
          <a:avLst/>
        </a:prstGeom>
        <a:gradFill flip="none" rotWithShape="0">
          <a:gsLst>
            <a:gs pos="0">
              <a:schemeClr val="accent6">
                <a:lumMod val="50000"/>
              </a:schemeClr>
            </a:gs>
            <a:gs pos="24000">
              <a:schemeClr val="accent6">
                <a:lumMod val="60000"/>
                <a:lumOff val="40000"/>
              </a:schemeClr>
            </a:gs>
            <a:gs pos="58000">
              <a:schemeClr val="accent6">
                <a:lumMod val="75000"/>
              </a:schemeClr>
            </a:gs>
            <a:gs pos="97000">
              <a:schemeClr val="accent6">
                <a:lumMod val="50000"/>
              </a:schemeClr>
            </a:gs>
          </a:gsLst>
          <a:path path="circle">
            <a:fillToRect l="50000" t="50000" r="50000" b="50000"/>
          </a:path>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005267D-7053-324B-926A-A9A5A3807375}">
      <dsp:nvSpPr>
        <dsp:cNvPr id="0" name=""/>
        <dsp:cNvSpPr/>
      </dsp:nvSpPr>
      <dsp:spPr>
        <a:xfrm>
          <a:off x="987717" y="328520"/>
          <a:ext cx="5283535" cy="824440"/>
        </a:xfrm>
        <a:prstGeom prst="roundRect">
          <a:avLst/>
        </a:prstGeom>
        <a:solidFill>
          <a:schemeClr val="bg1"/>
        </a:solidFill>
        <a:ln w="19050" cap="flat" cmpd="sng" algn="ctr">
          <a:solidFill>
            <a:schemeClr val="accent6">
              <a:lumMod val="5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accent6">
                  <a:lumMod val="50000"/>
                </a:schemeClr>
              </a:solidFill>
              <a:latin typeface="Garamond" panose="02020404030301010803" pitchFamily="18" charset="0"/>
            </a:rPr>
            <a:t>High Risk Attitude</a:t>
          </a:r>
          <a:br>
            <a:rPr lang="en-US" sz="1200" b="1" kern="1200" dirty="0">
              <a:solidFill>
                <a:schemeClr val="accent6">
                  <a:lumMod val="50000"/>
                </a:schemeClr>
              </a:solidFill>
              <a:latin typeface="Garamond" panose="02020404030301010803" pitchFamily="18" charset="0"/>
            </a:rPr>
          </a:br>
          <a:r>
            <a:rPr lang="en-US" sz="1100" b="0" kern="1200" dirty="0">
              <a:solidFill>
                <a:schemeClr val="accent6">
                  <a:lumMod val="50000"/>
                </a:schemeClr>
              </a:solidFill>
              <a:latin typeface="Garamond" panose="02020404030301010803" pitchFamily="18" charset="0"/>
            </a:rPr>
            <a:t>I want to summer in Paris and winter in Hawaii</a:t>
          </a:r>
        </a:p>
      </dsp:txBody>
      <dsp:txXfrm>
        <a:off x="1027963" y="368766"/>
        <a:ext cx="5203043" cy="743948"/>
      </dsp:txXfrm>
    </dsp:sp>
    <dsp:sp modelId="{363100D5-A137-154E-B06B-F63A0E8503DB}">
      <dsp:nvSpPr>
        <dsp:cNvPr id="0" name=""/>
        <dsp:cNvSpPr/>
      </dsp:nvSpPr>
      <dsp:spPr>
        <a:xfrm>
          <a:off x="963611" y="1541190"/>
          <a:ext cx="5288269" cy="824440"/>
        </a:xfrm>
        <a:prstGeom prst="roundRect">
          <a:avLst/>
        </a:prstGeom>
        <a:solidFill>
          <a:schemeClr val="bg1"/>
        </a:solidFill>
        <a:ln w="19050" cap="flat" cmpd="sng" algn="ctr">
          <a:solidFill>
            <a:schemeClr val="accent6">
              <a:lumMod val="5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accent6">
                  <a:lumMod val="50000"/>
                </a:schemeClr>
              </a:solidFill>
              <a:latin typeface="Garamond" panose="02020404030301010803" pitchFamily="18" charset="0"/>
            </a:rPr>
            <a:t>Medium-High Risk Attitude</a:t>
          </a:r>
          <a:br>
            <a:rPr lang="en-US" sz="1200" b="1" kern="1200" dirty="0">
              <a:solidFill>
                <a:schemeClr val="accent6">
                  <a:lumMod val="50000"/>
                </a:schemeClr>
              </a:solidFill>
              <a:latin typeface="Garamond" panose="02020404030301010803" pitchFamily="18" charset="0"/>
            </a:rPr>
          </a:br>
          <a:r>
            <a:rPr lang="en-US" sz="1100" b="0" kern="1200" dirty="0">
              <a:solidFill>
                <a:schemeClr val="accent6">
                  <a:lumMod val="50000"/>
                </a:schemeClr>
              </a:solidFill>
              <a:latin typeface="Garamond" panose="02020404030301010803" pitchFamily="18" charset="0"/>
            </a:rPr>
            <a:t>I will work through normal retirement age, but I want my spouse to retire early - and we want to visit Paris &amp; Hawaii</a:t>
          </a:r>
          <a:endParaRPr lang="en-US" sz="1100" b="1" kern="1200" dirty="0">
            <a:solidFill>
              <a:schemeClr val="accent6">
                <a:lumMod val="50000"/>
              </a:schemeClr>
            </a:solidFill>
            <a:latin typeface="Garamond" panose="02020404030301010803" pitchFamily="18" charset="0"/>
          </a:endParaRPr>
        </a:p>
      </dsp:txBody>
      <dsp:txXfrm>
        <a:off x="1003857" y="1581436"/>
        <a:ext cx="5207777" cy="743948"/>
      </dsp:txXfrm>
    </dsp:sp>
    <dsp:sp modelId="{FEEEF3AF-4A86-354B-A9A0-512F9C405DE5}">
      <dsp:nvSpPr>
        <dsp:cNvPr id="0" name=""/>
        <dsp:cNvSpPr/>
      </dsp:nvSpPr>
      <dsp:spPr>
        <a:xfrm>
          <a:off x="987717" y="2631628"/>
          <a:ext cx="5305244" cy="824440"/>
        </a:xfrm>
        <a:prstGeom prst="roundRect">
          <a:avLst/>
        </a:prstGeom>
        <a:solidFill>
          <a:schemeClr val="bg1"/>
        </a:solidFill>
        <a:ln w="19050" cap="flat" cmpd="sng" algn="ctr">
          <a:solidFill>
            <a:schemeClr val="accent6">
              <a:lumMod val="5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accent6">
                  <a:lumMod val="50000"/>
                </a:schemeClr>
              </a:solidFill>
              <a:latin typeface="Garamond" panose="02020404030301010803" pitchFamily="18" charset="0"/>
            </a:rPr>
            <a:t>Medium-Low Risk Attitude</a:t>
          </a:r>
          <a:br>
            <a:rPr lang="en-US" sz="1200" b="1" kern="1200" dirty="0">
              <a:solidFill>
                <a:schemeClr val="accent6">
                  <a:lumMod val="50000"/>
                </a:schemeClr>
              </a:solidFill>
              <a:latin typeface="Garamond" panose="02020404030301010803" pitchFamily="18" charset="0"/>
            </a:rPr>
          </a:br>
          <a:r>
            <a:rPr lang="en-US" sz="1200" b="0" kern="1200" dirty="0">
              <a:solidFill>
                <a:schemeClr val="accent6">
                  <a:lumMod val="50000"/>
                </a:schemeClr>
              </a:solidFill>
              <a:latin typeface="Garamond" panose="02020404030301010803" pitchFamily="18" charset="0"/>
            </a:rPr>
            <a:t>I want my children to have a college education</a:t>
          </a:r>
          <a:endParaRPr lang="en-US" sz="1200" b="1" kern="1200" dirty="0">
            <a:solidFill>
              <a:schemeClr val="accent6">
                <a:lumMod val="50000"/>
              </a:schemeClr>
            </a:solidFill>
            <a:latin typeface="Garamond" panose="02020404030301010803" pitchFamily="18" charset="0"/>
          </a:endParaRPr>
        </a:p>
      </dsp:txBody>
      <dsp:txXfrm>
        <a:off x="1027963" y="2671874"/>
        <a:ext cx="5224752" cy="743948"/>
      </dsp:txXfrm>
    </dsp:sp>
    <dsp:sp modelId="{14BEDAEC-23F3-4A41-A0AE-14705A54E4DA}">
      <dsp:nvSpPr>
        <dsp:cNvPr id="0" name=""/>
        <dsp:cNvSpPr/>
      </dsp:nvSpPr>
      <dsp:spPr>
        <a:xfrm>
          <a:off x="981762" y="3749223"/>
          <a:ext cx="5295445" cy="824440"/>
        </a:xfrm>
        <a:prstGeom prst="roundRect">
          <a:avLst/>
        </a:prstGeom>
        <a:solidFill>
          <a:schemeClr val="bg1"/>
        </a:solidFill>
        <a:ln w="19050" cap="flat" cmpd="sng" algn="ctr">
          <a:solidFill>
            <a:schemeClr val="accent6">
              <a:lumMod val="5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accent6">
                  <a:lumMod val="50000"/>
                </a:schemeClr>
              </a:solidFill>
              <a:latin typeface="Garamond" panose="02020404030301010803" pitchFamily="18" charset="0"/>
            </a:rPr>
            <a:t>Low Risk Attitude</a:t>
          </a:r>
          <a:br>
            <a:rPr lang="en-US" sz="1200" b="1" kern="1200" dirty="0">
              <a:solidFill>
                <a:schemeClr val="accent6">
                  <a:lumMod val="50000"/>
                </a:schemeClr>
              </a:solidFill>
              <a:latin typeface="Garamond" panose="02020404030301010803" pitchFamily="18" charset="0"/>
            </a:rPr>
          </a:br>
          <a:r>
            <a:rPr lang="en-US" sz="1200" b="0" kern="1200" dirty="0">
              <a:solidFill>
                <a:schemeClr val="accent6">
                  <a:lumMod val="50000"/>
                </a:schemeClr>
              </a:solidFill>
              <a:latin typeface="Garamond" panose="02020404030301010803" pitchFamily="18" charset="0"/>
            </a:rPr>
            <a:t>I want food on the table and a roof over my head</a:t>
          </a:r>
          <a:endParaRPr lang="en-US" sz="1200" b="1" kern="1200" dirty="0">
            <a:solidFill>
              <a:schemeClr val="accent6">
                <a:lumMod val="50000"/>
              </a:schemeClr>
            </a:solidFill>
            <a:latin typeface="Garamond" panose="02020404030301010803" pitchFamily="18" charset="0"/>
          </a:endParaRPr>
        </a:p>
      </dsp:txBody>
      <dsp:txXfrm>
        <a:off x="1022008" y="3789469"/>
        <a:ext cx="5214953" cy="74394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E3052-2D10-BA4E-AA4A-FF3A60595744}" type="datetimeFigureOut">
              <a:rPr lang="en-US" smtClean="0"/>
              <a:t>7/25/22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4C6F1-94A6-8148-A699-A2975CBCFFC6}" type="slidenum">
              <a:rPr lang="en-US" smtClean="0"/>
              <a:t>‹#›</a:t>
            </a:fld>
            <a:endParaRPr lang="en-US" dirty="0"/>
          </a:p>
        </p:txBody>
      </p:sp>
    </p:spTree>
    <p:extLst>
      <p:ext uri="{BB962C8B-B14F-4D97-AF65-F5344CB8AC3E}">
        <p14:creationId xmlns:p14="http://schemas.microsoft.com/office/powerpoint/2010/main" val="2648416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747F8-B021-2F4E-88C8-BB982A3747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B5CF07-57C6-7C41-8CDE-E450205BBE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27216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FC58C-3E1F-9841-9955-8D67231245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9E7171-289F-174A-8A84-C99EA49FD2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BCCC0A51-2BF1-3C44-99BD-2C623649550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sp>
        <p:nvSpPr>
          <p:cNvPr id="6" name="Title 1">
            <a:extLst>
              <a:ext uri="{FF2B5EF4-FFF2-40B4-BE49-F238E27FC236}">
                <a16:creationId xmlns:a16="http://schemas.microsoft.com/office/drawing/2014/main" id="{5D53130D-1703-0D14-3586-CD39ACC723DB}"/>
              </a:ext>
            </a:extLst>
          </p:cNvPr>
          <p:cNvSpPr txBox="1">
            <a:spLocks/>
          </p:cNvSpPr>
          <p:nvPr userDrawn="1"/>
        </p:nvSpPr>
        <p:spPr>
          <a:xfrm>
            <a:off x="194733" y="6176964"/>
            <a:ext cx="2322689" cy="562504"/>
          </a:xfrm>
          <a:prstGeom prst="rect">
            <a:avLst/>
          </a:prstGeom>
          <a:solidFill>
            <a:srgbClr val="0000CC"/>
          </a:solidFill>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100" b="1" dirty="0">
                <a:solidFill>
                  <a:schemeClr val="bg1"/>
                </a:solidFill>
                <a:latin typeface="Garamond" panose="02020404030301010803" pitchFamily="18" charset="0"/>
              </a:rPr>
              <a:t>Money Matters:</a:t>
            </a:r>
          </a:p>
          <a:p>
            <a:pPr algn="ctr"/>
            <a:r>
              <a:rPr lang="en-US" sz="1100" b="1" dirty="0">
                <a:solidFill>
                  <a:schemeClr val="bg1"/>
                </a:solidFill>
                <a:latin typeface="Garamond" panose="02020404030301010803" pitchFamily="18" charset="0"/>
              </a:rPr>
              <a:t>UL System Financial Wellness Series</a:t>
            </a:r>
          </a:p>
          <a:p>
            <a:pPr algn="ctr"/>
            <a:endParaRPr lang="en-US" sz="1100" b="1" dirty="0">
              <a:solidFill>
                <a:schemeClr val="bg1"/>
              </a:solidFill>
              <a:latin typeface="Garamond" panose="02020404030301010803" pitchFamily="18" charset="0"/>
            </a:endParaRPr>
          </a:p>
          <a:p>
            <a:pPr algn="ctr"/>
            <a:r>
              <a:rPr lang="en-US" sz="1100" b="1" dirty="0">
                <a:solidFill>
                  <a:schemeClr val="bg1"/>
                </a:solidFill>
                <a:latin typeface="Garamond" panose="02020404030301010803" pitchFamily="18" charset="0"/>
              </a:rPr>
              <a:t>Summer 2022</a:t>
            </a:r>
          </a:p>
        </p:txBody>
      </p:sp>
    </p:spTree>
    <p:extLst>
      <p:ext uri="{BB962C8B-B14F-4D97-AF65-F5344CB8AC3E}">
        <p14:creationId xmlns:p14="http://schemas.microsoft.com/office/powerpoint/2010/main" val="1795903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72A9E9-7FA2-434F-B0B4-BE534E5179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3E806F-6531-2A41-B5B2-3B7CCC64E1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126736F7-1DD0-0E42-9766-0D54ACB3D4E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sp>
        <p:nvSpPr>
          <p:cNvPr id="9" name="Title 1">
            <a:extLst>
              <a:ext uri="{FF2B5EF4-FFF2-40B4-BE49-F238E27FC236}">
                <a16:creationId xmlns:a16="http://schemas.microsoft.com/office/drawing/2014/main" id="{D9A9519D-13A9-EF65-2CA6-A5C51A75D25A}"/>
              </a:ext>
            </a:extLst>
          </p:cNvPr>
          <p:cNvSpPr txBox="1">
            <a:spLocks/>
          </p:cNvSpPr>
          <p:nvPr userDrawn="1"/>
        </p:nvSpPr>
        <p:spPr>
          <a:xfrm>
            <a:off x="194733" y="6176964"/>
            <a:ext cx="2322689" cy="562504"/>
          </a:xfrm>
          <a:prstGeom prst="rect">
            <a:avLst/>
          </a:prstGeom>
          <a:solidFill>
            <a:srgbClr val="0000CC"/>
          </a:solidFill>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100" b="1" dirty="0">
                <a:solidFill>
                  <a:schemeClr val="bg1"/>
                </a:solidFill>
                <a:latin typeface="Garamond" panose="02020404030301010803" pitchFamily="18" charset="0"/>
              </a:rPr>
              <a:t>Money Matters:</a:t>
            </a:r>
          </a:p>
          <a:p>
            <a:pPr algn="ctr"/>
            <a:r>
              <a:rPr lang="en-US" sz="1100" b="1" dirty="0">
                <a:solidFill>
                  <a:schemeClr val="bg1"/>
                </a:solidFill>
                <a:latin typeface="Garamond" panose="02020404030301010803" pitchFamily="18" charset="0"/>
              </a:rPr>
              <a:t>UL System Financial Wellness Series</a:t>
            </a:r>
          </a:p>
          <a:p>
            <a:pPr algn="ctr"/>
            <a:endParaRPr lang="en-US" sz="1100" b="1" dirty="0">
              <a:solidFill>
                <a:schemeClr val="bg1"/>
              </a:solidFill>
              <a:latin typeface="Garamond" panose="02020404030301010803" pitchFamily="18" charset="0"/>
            </a:endParaRPr>
          </a:p>
          <a:p>
            <a:pPr algn="ctr"/>
            <a:r>
              <a:rPr lang="en-US" sz="1100" b="1" dirty="0">
                <a:solidFill>
                  <a:schemeClr val="bg1"/>
                </a:solidFill>
                <a:latin typeface="Garamond" panose="02020404030301010803" pitchFamily="18" charset="0"/>
              </a:rPr>
              <a:t>Summer 2022</a:t>
            </a:r>
          </a:p>
        </p:txBody>
      </p:sp>
    </p:spTree>
    <p:extLst>
      <p:ext uri="{BB962C8B-B14F-4D97-AF65-F5344CB8AC3E}">
        <p14:creationId xmlns:p14="http://schemas.microsoft.com/office/powerpoint/2010/main" val="3436652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pen 2">
    <p:bg>
      <p:bgPr>
        <a:solidFill>
          <a:srgbClr val="C00000">
            <a:alpha val="6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986733"/>
            <a:ext cx="10972800" cy="1021541"/>
          </a:xfrm>
        </p:spPr>
        <p:txBody>
          <a:bodyPr/>
          <a:lstStyle>
            <a:lvl1pPr algn="ctr">
              <a:defRPr sz="4800" b="1" i="1" cap="none">
                <a:solidFill>
                  <a:schemeClr val="bg1"/>
                </a:solidFill>
                <a:latin typeface="Times New Roman" charset="0"/>
                <a:ea typeface="Times New Roman" charset="0"/>
                <a:cs typeface="Times New Roman" charset="0"/>
              </a:defRPr>
            </a:lvl1pPr>
          </a:lstStyle>
          <a:p>
            <a:r>
              <a:rPr lang="en-US" dirty="0" err="1"/>
              <a:t>brian.bolton@louisiana.edu</a:t>
            </a:r>
            <a:endParaRPr lang="en-US" dirty="0"/>
          </a:p>
        </p:txBody>
      </p:sp>
      <p:pic>
        <p:nvPicPr>
          <p:cNvPr id="4" name="Picture 3">
            <a:extLst>
              <a:ext uri="{FF2B5EF4-FFF2-40B4-BE49-F238E27FC236}">
                <a16:creationId xmlns:a16="http://schemas.microsoft.com/office/drawing/2014/main" id="{BC92C259-7C64-F54B-BF8F-D51CED9AD7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7597" y="4634000"/>
            <a:ext cx="11004803" cy="1768629"/>
          </a:xfrm>
          <a:prstGeom prst="rect">
            <a:avLst/>
          </a:prstGeom>
        </p:spPr>
      </p:pic>
    </p:spTree>
    <p:extLst>
      <p:ext uri="{BB962C8B-B14F-4D97-AF65-F5344CB8AC3E}">
        <p14:creationId xmlns:p14="http://schemas.microsoft.com/office/powerpoint/2010/main" val="2097189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6F67-177F-1F4A-AB34-2E8212DDDF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9C8CA2-82D2-214D-88C5-A5B78A1FCF22}"/>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00000000-0008-0000-0000-00001700000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sp>
        <p:nvSpPr>
          <p:cNvPr id="7" name="Title 1">
            <a:extLst>
              <a:ext uri="{FF2B5EF4-FFF2-40B4-BE49-F238E27FC236}">
                <a16:creationId xmlns:a16="http://schemas.microsoft.com/office/drawing/2014/main" id="{1F41A555-A2D7-03DB-A079-6BA364E45296}"/>
              </a:ext>
            </a:extLst>
          </p:cNvPr>
          <p:cNvSpPr txBox="1">
            <a:spLocks/>
          </p:cNvSpPr>
          <p:nvPr userDrawn="1"/>
        </p:nvSpPr>
        <p:spPr>
          <a:xfrm>
            <a:off x="194733" y="6176964"/>
            <a:ext cx="2322689" cy="562504"/>
          </a:xfrm>
          <a:prstGeom prst="rect">
            <a:avLst/>
          </a:prstGeom>
          <a:solidFill>
            <a:srgbClr val="0000CC"/>
          </a:solidFill>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100" b="1" dirty="0">
                <a:solidFill>
                  <a:schemeClr val="bg1"/>
                </a:solidFill>
                <a:latin typeface="Garamond" panose="02020404030301010803" pitchFamily="18" charset="0"/>
              </a:rPr>
              <a:t>Money Matters:</a:t>
            </a:r>
          </a:p>
          <a:p>
            <a:pPr algn="ctr"/>
            <a:r>
              <a:rPr lang="en-US" sz="1100" b="1" dirty="0">
                <a:solidFill>
                  <a:schemeClr val="bg1"/>
                </a:solidFill>
                <a:latin typeface="Garamond" panose="02020404030301010803" pitchFamily="18" charset="0"/>
              </a:rPr>
              <a:t>UL System Financial Wellness Series</a:t>
            </a:r>
          </a:p>
          <a:p>
            <a:pPr algn="ctr"/>
            <a:endParaRPr lang="en-US" sz="1100" b="1" dirty="0">
              <a:solidFill>
                <a:schemeClr val="bg1"/>
              </a:solidFill>
              <a:latin typeface="Garamond" panose="02020404030301010803" pitchFamily="18" charset="0"/>
            </a:endParaRPr>
          </a:p>
          <a:p>
            <a:pPr algn="ctr"/>
            <a:r>
              <a:rPr lang="en-US" sz="1100" b="1" dirty="0">
                <a:solidFill>
                  <a:schemeClr val="bg1"/>
                </a:solidFill>
                <a:latin typeface="Garamond" panose="02020404030301010803" pitchFamily="18" charset="0"/>
              </a:rPr>
              <a:t>Summer 2022</a:t>
            </a:r>
          </a:p>
        </p:txBody>
      </p:sp>
    </p:spTree>
    <p:extLst>
      <p:ext uri="{BB962C8B-B14F-4D97-AF65-F5344CB8AC3E}">
        <p14:creationId xmlns:p14="http://schemas.microsoft.com/office/powerpoint/2010/main" val="665978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A67F-6569-624B-822D-C49E113E49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BDC462-1161-DC42-BE7F-200B108A61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895ACFCB-038F-6047-892D-D436B40C24A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sp>
        <p:nvSpPr>
          <p:cNvPr id="9" name="Title 1">
            <a:extLst>
              <a:ext uri="{FF2B5EF4-FFF2-40B4-BE49-F238E27FC236}">
                <a16:creationId xmlns:a16="http://schemas.microsoft.com/office/drawing/2014/main" id="{77EB6A3E-A28A-F1F6-5079-E786646C2391}"/>
              </a:ext>
            </a:extLst>
          </p:cNvPr>
          <p:cNvSpPr txBox="1">
            <a:spLocks/>
          </p:cNvSpPr>
          <p:nvPr userDrawn="1"/>
        </p:nvSpPr>
        <p:spPr>
          <a:xfrm>
            <a:off x="194733" y="6176964"/>
            <a:ext cx="2322689" cy="562504"/>
          </a:xfrm>
          <a:prstGeom prst="rect">
            <a:avLst/>
          </a:prstGeom>
          <a:solidFill>
            <a:srgbClr val="0000CC"/>
          </a:solidFill>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100" b="1" dirty="0">
                <a:solidFill>
                  <a:schemeClr val="bg1"/>
                </a:solidFill>
                <a:latin typeface="Garamond" panose="02020404030301010803" pitchFamily="18" charset="0"/>
              </a:rPr>
              <a:t>Money Matters:</a:t>
            </a:r>
          </a:p>
          <a:p>
            <a:pPr algn="ctr"/>
            <a:r>
              <a:rPr lang="en-US" sz="1100" b="1" dirty="0">
                <a:solidFill>
                  <a:schemeClr val="bg1"/>
                </a:solidFill>
                <a:latin typeface="Garamond" panose="02020404030301010803" pitchFamily="18" charset="0"/>
              </a:rPr>
              <a:t>UL System Financial Wellness Series</a:t>
            </a:r>
          </a:p>
          <a:p>
            <a:pPr algn="ctr"/>
            <a:endParaRPr lang="en-US" sz="1100" b="1" dirty="0">
              <a:solidFill>
                <a:schemeClr val="bg1"/>
              </a:solidFill>
              <a:latin typeface="Garamond" panose="02020404030301010803" pitchFamily="18" charset="0"/>
            </a:endParaRPr>
          </a:p>
          <a:p>
            <a:pPr algn="ctr"/>
            <a:r>
              <a:rPr lang="en-US" sz="1100" b="1" dirty="0">
                <a:solidFill>
                  <a:schemeClr val="bg1"/>
                </a:solidFill>
                <a:latin typeface="Garamond" panose="02020404030301010803" pitchFamily="18" charset="0"/>
              </a:rPr>
              <a:t>Summer 2022</a:t>
            </a:r>
          </a:p>
        </p:txBody>
      </p:sp>
    </p:spTree>
    <p:extLst>
      <p:ext uri="{BB962C8B-B14F-4D97-AF65-F5344CB8AC3E}">
        <p14:creationId xmlns:p14="http://schemas.microsoft.com/office/powerpoint/2010/main" val="3151935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9735F-18BD-F548-9E41-3045217E92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381893-2BAE-DC4E-B35F-22896E9330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B4858D-A4E0-314B-B0EE-656E0340D0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59E76D6A-EA75-924E-9A82-10729EBF41E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sp>
        <p:nvSpPr>
          <p:cNvPr id="10" name="Title 1">
            <a:extLst>
              <a:ext uri="{FF2B5EF4-FFF2-40B4-BE49-F238E27FC236}">
                <a16:creationId xmlns:a16="http://schemas.microsoft.com/office/drawing/2014/main" id="{3D77542F-A244-7697-92B4-9916050D7786}"/>
              </a:ext>
            </a:extLst>
          </p:cNvPr>
          <p:cNvSpPr txBox="1">
            <a:spLocks/>
          </p:cNvSpPr>
          <p:nvPr userDrawn="1"/>
        </p:nvSpPr>
        <p:spPr>
          <a:xfrm>
            <a:off x="194733" y="6176964"/>
            <a:ext cx="2322689" cy="562504"/>
          </a:xfrm>
          <a:prstGeom prst="rect">
            <a:avLst/>
          </a:prstGeom>
          <a:solidFill>
            <a:srgbClr val="0000CC"/>
          </a:solidFill>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100" b="1" dirty="0">
                <a:solidFill>
                  <a:schemeClr val="bg1"/>
                </a:solidFill>
                <a:latin typeface="Garamond" panose="02020404030301010803" pitchFamily="18" charset="0"/>
              </a:rPr>
              <a:t>Money Matters:</a:t>
            </a:r>
          </a:p>
          <a:p>
            <a:pPr algn="ctr"/>
            <a:r>
              <a:rPr lang="en-US" sz="1100" b="1" dirty="0">
                <a:solidFill>
                  <a:schemeClr val="bg1"/>
                </a:solidFill>
                <a:latin typeface="Garamond" panose="02020404030301010803" pitchFamily="18" charset="0"/>
              </a:rPr>
              <a:t>UL System Financial Wellness Series</a:t>
            </a:r>
          </a:p>
          <a:p>
            <a:pPr algn="ctr"/>
            <a:endParaRPr lang="en-US" sz="1100" b="1" dirty="0">
              <a:solidFill>
                <a:schemeClr val="bg1"/>
              </a:solidFill>
              <a:latin typeface="Garamond" panose="02020404030301010803" pitchFamily="18" charset="0"/>
            </a:endParaRPr>
          </a:p>
          <a:p>
            <a:pPr algn="ctr"/>
            <a:r>
              <a:rPr lang="en-US" sz="1100" b="1" dirty="0">
                <a:solidFill>
                  <a:schemeClr val="bg1"/>
                </a:solidFill>
                <a:latin typeface="Garamond" panose="02020404030301010803" pitchFamily="18" charset="0"/>
              </a:rPr>
              <a:t>Summer 2022</a:t>
            </a:r>
          </a:p>
        </p:txBody>
      </p:sp>
    </p:spTree>
    <p:extLst>
      <p:ext uri="{BB962C8B-B14F-4D97-AF65-F5344CB8AC3E}">
        <p14:creationId xmlns:p14="http://schemas.microsoft.com/office/powerpoint/2010/main" val="179206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123A3-C291-974E-8D9B-CE73B4DC27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E1D6DE-ABF9-C34B-93B6-CBEABCC447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89EB0E-1B9E-524A-B3FF-BE633D3353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8098BA-AC93-E14B-A159-8D13636B82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98D742-8AD1-D64F-9409-0018A9B051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3BB36A2F-FC4C-C840-BC73-D548DD90548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sp>
        <p:nvSpPr>
          <p:cNvPr id="12" name="Title 1">
            <a:extLst>
              <a:ext uri="{FF2B5EF4-FFF2-40B4-BE49-F238E27FC236}">
                <a16:creationId xmlns:a16="http://schemas.microsoft.com/office/drawing/2014/main" id="{C8A9A0AD-B663-D9DC-C5B9-328333FC4285}"/>
              </a:ext>
            </a:extLst>
          </p:cNvPr>
          <p:cNvSpPr txBox="1">
            <a:spLocks/>
          </p:cNvSpPr>
          <p:nvPr userDrawn="1"/>
        </p:nvSpPr>
        <p:spPr>
          <a:xfrm>
            <a:off x="194733" y="6176964"/>
            <a:ext cx="2322689" cy="562504"/>
          </a:xfrm>
          <a:prstGeom prst="rect">
            <a:avLst/>
          </a:prstGeom>
          <a:solidFill>
            <a:srgbClr val="0000CC"/>
          </a:solidFill>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100" b="1" dirty="0">
                <a:solidFill>
                  <a:schemeClr val="bg1"/>
                </a:solidFill>
                <a:latin typeface="Garamond" panose="02020404030301010803" pitchFamily="18" charset="0"/>
              </a:rPr>
              <a:t>Money Matters:</a:t>
            </a:r>
          </a:p>
          <a:p>
            <a:pPr algn="ctr"/>
            <a:r>
              <a:rPr lang="en-US" sz="1100" b="1" dirty="0">
                <a:solidFill>
                  <a:schemeClr val="bg1"/>
                </a:solidFill>
                <a:latin typeface="Garamond" panose="02020404030301010803" pitchFamily="18" charset="0"/>
              </a:rPr>
              <a:t>UL System Financial Wellness Series</a:t>
            </a:r>
          </a:p>
          <a:p>
            <a:pPr algn="ctr"/>
            <a:endParaRPr lang="en-US" sz="1100" b="1" dirty="0">
              <a:solidFill>
                <a:schemeClr val="bg1"/>
              </a:solidFill>
              <a:latin typeface="Garamond" panose="02020404030301010803" pitchFamily="18" charset="0"/>
            </a:endParaRPr>
          </a:p>
          <a:p>
            <a:pPr algn="ctr"/>
            <a:r>
              <a:rPr lang="en-US" sz="1100" b="1" dirty="0">
                <a:solidFill>
                  <a:schemeClr val="bg1"/>
                </a:solidFill>
                <a:latin typeface="Garamond" panose="02020404030301010803" pitchFamily="18" charset="0"/>
              </a:rPr>
              <a:t>Summer 2022</a:t>
            </a:r>
          </a:p>
        </p:txBody>
      </p:sp>
    </p:spTree>
    <p:extLst>
      <p:ext uri="{BB962C8B-B14F-4D97-AF65-F5344CB8AC3E}">
        <p14:creationId xmlns:p14="http://schemas.microsoft.com/office/powerpoint/2010/main" val="3094903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472A-A3C9-F04B-8C7C-F4BF24475E60}"/>
              </a:ext>
            </a:extLst>
          </p:cNvPr>
          <p:cNvSpPr>
            <a:spLocks noGrp="1"/>
          </p:cNvSpPr>
          <p:nvPr>
            <p:ph type="title"/>
          </p:nvPr>
        </p:nvSpPr>
        <p:spPr/>
        <p:txBody>
          <a:bodyPr/>
          <a:lstStyle/>
          <a:p>
            <a:r>
              <a:rPr lang="en-US"/>
              <a:t>Click to edit Master title style</a:t>
            </a:r>
          </a:p>
        </p:txBody>
      </p:sp>
      <p:pic>
        <p:nvPicPr>
          <p:cNvPr id="5" name="Picture 4">
            <a:extLst>
              <a:ext uri="{FF2B5EF4-FFF2-40B4-BE49-F238E27FC236}">
                <a16:creationId xmlns:a16="http://schemas.microsoft.com/office/drawing/2014/main" id="{5BC6FADE-142B-C346-92D7-049A225675F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sp>
        <p:nvSpPr>
          <p:cNvPr id="8" name="Title 1">
            <a:extLst>
              <a:ext uri="{FF2B5EF4-FFF2-40B4-BE49-F238E27FC236}">
                <a16:creationId xmlns:a16="http://schemas.microsoft.com/office/drawing/2014/main" id="{17FA537A-9E4C-4D2F-5B15-77F1925F6139}"/>
              </a:ext>
            </a:extLst>
          </p:cNvPr>
          <p:cNvSpPr txBox="1">
            <a:spLocks/>
          </p:cNvSpPr>
          <p:nvPr userDrawn="1"/>
        </p:nvSpPr>
        <p:spPr>
          <a:xfrm>
            <a:off x="194733" y="6176964"/>
            <a:ext cx="2322689" cy="562504"/>
          </a:xfrm>
          <a:prstGeom prst="rect">
            <a:avLst/>
          </a:prstGeom>
          <a:solidFill>
            <a:srgbClr val="0000CC"/>
          </a:solidFill>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100" b="1" dirty="0">
                <a:solidFill>
                  <a:schemeClr val="bg1"/>
                </a:solidFill>
                <a:latin typeface="Garamond" panose="02020404030301010803" pitchFamily="18" charset="0"/>
              </a:rPr>
              <a:t>Money Matters:</a:t>
            </a:r>
          </a:p>
          <a:p>
            <a:pPr algn="ctr"/>
            <a:r>
              <a:rPr lang="en-US" sz="1100" b="1" dirty="0">
                <a:solidFill>
                  <a:schemeClr val="bg1"/>
                </a:solidFill>
                <a:latin typeface="Garamond" panose="02020404030301010803" pitchFamily="18" charset="0"/>
              </a:rPr>
              <a:t>UL System Financial Wellness Series</a:t>
            </a:r>
          </a:p>
          <a:p>
            <a:pPr algn="ctr"/>
            <a:endParaRPr lang="en-US" sz="1100" b="1" dirty="0">
              <a:solidFill>
                <a:schemeClr val="bg1"/>
              </a:solidFill>
              <a:latin typeface="Garamond" panose="02020404030301010803" pitchFamily="18" charset="0"/>
            </a:endParaRPr>
          </a:p>
          <a:p>
            <a:pPr algn="ctr"/>
            <a:r>
              <a:rPr lang="en-US" sz="1100" b="1" dirty="0">
                <a:solidFill>
                  <a:schemeClr val="bg1"/>
                </a:solidFill>
                <a:latin typeface="Garamond" panose="02020404030301010803" pitchFamily="18" charset="0"/>
              </a:rPr>
              <a:t>Summer 2022</a:t>
            </a:r>
          </a:p>
        </p:txBody>
      </p:sp>
    </p:spTree>
    <p:extLst>
      <p:ext uri="{BB962C8B-B14F-4D97-AF65-F5344CB8AC3E}">
        <p14:creationId xmlns:p14="http://schemas.microsoft.com/office/powerpoint/2010/main" val="3335469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DBD007-6322-3740-9FCE-EB4F5BF9184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sp>
        <p:nvSpPr>
          <p:cNvPr id="7" name="Title 1">
            <a:extLst>
              <a:ext uri="{FF2B5EF4-FFF2-40B4-BE49-F238E27FC236}">
                <a16:creationId xmlns:a16="http://schemas.microsoft.com/office/drawing/2014/main" id="{9037D4A4-ED64-DB81-0C7F-324404A533E3}"/>
              </a:ext>
            </a:extLst>
          </p:cNvPr>
          <p:cNvSpPr txBox="1">
            <a:spLocks/>
          </p:cNvSpPr>
          <p:nvPr userDrawn="1"/>
        </p:nvSpPr>
        <p:spPr>
          <a:xfrm>
            <a:off x="194733" y="6176964"/>
            <a:ext cx="2322689" cy="562504"/>
          </a:xfrm>
          <a:prstGeom prst="rect">
            <a:avLst/>
          </a:prstGeom>
          <a:solidFill>
            <a:srgbClr val="0000CC"/>
          </a:solidFill>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100" b="1" dirty="0">
                <a:solidFill>
                  <a:schemeClr val="bg1"/>
                </a:solidFill>
                <a:latin typeface="Garamond" panose="02020404030301010803" pitchFamily="18" charset="0"/>
              </a:rPr>
              <a:t>Money Matters:</a:t>
            </a:r>
          </a:p>
          <a:p>
            <a:pPr algn="ctr"/>
            <a:r>
              <a:rPr lang="en-US" sz="1100" b="1" dirty="0">
                <a:solidFill>
                  <a:schemeClr val="bg1"/>
                </a:solidFill>
                <a:latin typeface="Garamond" panose="02020404030301010803" pitchFamily="18" charset="0"/>
              </a:rPr>
              <a:t>UL System Financial Wellness Series</a:t>
            </a:r>
          </a:p>
          <a:p>
            <a:pPr algn="ctr"/>
            <a:endParaRPr lang="en-US" sz="1100" b="1" dirty="0">
              <a:solidFill>
                <a:schemeClr val="bg1"/>
              </a:solidFill>
              <a:latin typeface="Garamond" panose="02020404030301010803" pitchFamily="18" charset="0"/>
            </a:endParaRPr>
          </a:p>
          <a:p>
            <a:pPr algn="ctr"/>
            <a:r>
              <a:rPr lang="en-US" sz="1100" b="1" dirty="0">
                <a:solidFill>
                  <a:schemeClr val="bg1"/>
                </a:solidFill>
                <a:latin typeface="Garamond" panose="02020404030301010803" pitchFamily="18" charset="0"/>
              </a:rPr>
              <a:t>Summer 2022</a:t>
            </a:r>
          </a:p>
        </p:txBody>
      </p:sp>
    </p:spTree>
    <p:extLst>
      <p:ext uri="{BB962C8B-B14F-4D97-AF65-F5344CB8AC3E}">
        <p14:creationId xmlns:p14="http://schemas.microsoft.com/office/powerpoint/2010/main" val="873653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D8C7-7997-3247-824B-1E7FBA6C27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11BAF3-9831-0649-8F70-72975D6EA2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67394A-9026-AC48-8433-EFE0A8946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1BCF2783-32C0-D847-AC29-5DFA46DDD7D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sp>
        <p:nvSpPr>
          <p:cNvPr id="10" name="Title 1">
            <a:extLst>
              <a:ext uri="{FF2B5EF4-FFF2-40B4-BE49-F238E27FC236}">
                <a16:creationId xmlns:a16="http://schemas.microsoft.com/office/drawing/2014/main" id="{8AC7CFB6-722F-2FEC-1511-6527B22FB026}"/>
              </a:ext>
            </a:extLst>
          </p:cNvPr>
          <p:cNvSpPr txBox="1">
            <a:spLocks/>
          </p:cNvSpPr>
          <p:nvPr userDrawn="1"/>
        </p:nvSpPr>
        <p:spPr>
          <a:xfrm>
            <a:off x="194733" y="6176964"/>
            <a:ext cx="2322689" cy="562504"/>
          </a:xfrm>
          <a:prstGeom prst="rect">
            <a:avLst/>
          </a:prstGeom>
          <a:solidFill>
            <a:srgbClr val="0000CC"/>
          </a:solidFill>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100" b="1" dirty="0">
                <a:solidFill>
                  <a:schemeClr val="bg1"/>
                </a:solidFill>
                <a:latin typeface="Garamond" panose="02020404030301010803" pitchFamily="18" charset="0"/>
              </a:rPr>
              <a:t>Money Matters:</a:t>
            </a:r>
          </a:p>
          <a:p>
            <a:pPr algn="ctr"/>
            <a:r>
              <a:rPr lang="en-US" sz="1100" b="1" dirty="0">
                <a:solidFill>
                  <a:schemeClr val="bg1"/>
                </a:solidFill>
                <a:latin typeface="Garamond" panose="02020404030301010803" pitchFamily="18" charset="0"/>
              </a:rPr>
              <a:t>UL System Financial Wellness Series</a:t>
            </a:r>
          </a:p>
          <a:p>
            <a:pPr algn="ctr"/>
            <a:endParaRPr lang="en-US" sz="1100" b="1" dirty="0">
              <a:solidFill>
                <a:schemeClr val="bg1"/>
              </a:solidFill>
              <a:latin typeface="Garamond" panose="02020404030301010803" pitchFamily="18" charset="0"/>
            </a:endParaRPr>
          </a:p>
          <a:p>
            <a:pPr algn="ctr"/>
            <a:r>
              <a:rPr lang="en-US" sz="1100" b="1" dirty="0">
                <a:solidFill>
                  <a:schemeClr val="bg1"/>
                </a:solidFill>
                <a:latin typeface="Garamond" panose="02020404030301010803" pitchFamily="18" charset="0"/>
              </a:rPr>
              <a:t>Summer 2022</a:t>
            </a:r>
          </a:p>
        </p:txBody>
      </p:sp>
    </p:spTree>
    <p:extLst>
      <p:ext uri="{BB962C8B-B14F-4D97-AF65-F5344CB8AC3E}">
        <p14:creationId xmlns:p14="http://schemas.microsoft.com/office/powerpoint/2010/main" val="176559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B546-87EF-5348-B380-780328FACC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3CC803-4EF5-594A-B49D-30334762CA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A15F991-0973-5D45-9F42-D363C51F3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16197CEC-4031-A248-8D8F-2899D216901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sp>
        <p:nvSpPr>
          <p:cNvPr id="10" name="Title 1">
            <a:extLst>
              <a:ext uri="{FF2B5EF4-FFF2-40B4-BE49-F238E27FC236}">
                <a16:creationId xmlns:a16="http://schemas.microsoft.com/office/drawing/2014/main" id="{1396066C-F86B-E7F6-1B02-2772FB2BE1DD}"/>
              </a:ext>
            </a:extLst>
          </p:cNvPr>
          <p:cNvSpPr txBox="1">
            <a:spLocks/>
          </p:cNvSpPr>
          <p:nvPr userDrawn="1"/>
        </p:nvSpPr>
        <p:spPr>
          <a:xfrm>
            <a:off x="194733" y="6176964"/>
            <a:ext cx="2322689" cy="562504"/>
          </a:xfrm>
          <a:prstGeom prst="rect">
            <a:avLst/>
          </a:prstGeom>
          <a:solidFill>
            <a:srgbClr val="0000CC"/>
          </a:solidFill>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100" b="1" dirty="0">
                <a:solidFill>
                  <a:schemeClr val="bg1"/>
                </a:solidFill>
                <a:latin typeface="Garamond" panose="02020404030301010803" pitchFamily="18" charset="0"/>
              </a:rPr>
              <a:t>Money Matters:</a:t>
            </a:r>
          </a:p>
          <a:p>
            <a:pPr algn="ctr"/>
            <a:r>
              <a:rPr lang="en-US" sz="1100" b="1" dirty="0">
                <a:solidFill>
                  <a:schemeClr val="bg1"/>
                </a:solidFill>
                <a:latin typeface="Garamond" panose="02020404030301010803" pitchFamily="18" charset="0"/>
              </a:rPr>
              <a:t>UL System Financial Wellness Series</a:t>
            </a:r>
          </a:p>
          <a:p>
            <a:pPr algn="ctr"/>
            <a:endParaRPr lang="en-US" sz="1100" b="1" dirty="0">
              <a:solidFill>
                <a:schemeClr val="bg1"/>
              </a:solidFill>
              <a:latin typeface="Garamond" panose="02020404030301010803" pitchFamily="18" charset="0"/>
            </a:endParaRPr>
          </a:p>
          <a:p>
            <a:pPr algn="ctr"/>
            <a:r>
              <a:rPr lang="en-US" sz="1100" b="1" dirty="0">
                <a:solidFill>
                  <a:schemeClr val="bg1"/>
                </a:solidFill>
                <a:latin typeface="Garamond" panose="02020404030301010803" pitchFamily="18" charset="0"/>
              </a:rPr>
              <a:t>Summer 2022</a:t>
            </a:r>
          </a:p>
        </p:txBody>
      </p:sp>
    </p:spTree>
    <p:extLst>
      <p:ext uri="{BB962C8B-B14F-4D97-AF65-F5344CB8AC3E}">
        <p14:creationId xmlns:p14="http://schemas.microsoft.com/office/powerpoint/2010/main" val="56636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8A55F9-6875-6A43-8265-5D930DCC74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550B9D-7089-9A4C-8E02-E76CF953EF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A0DF22-6E0D-A141-9D1F-713704100D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B95C5A-D224-AA43-BB03-DCCC78B25673}" type="datetimeFigureOut">
              <a:rPr lang="en-US" smtClean="0"/>
              <a:t>7/25/22</a:t>
            </a:fld>
            <a:endParaRPr lang="en-US" dirty="0"/>
          </a:p>
        </p:txBody>
      </p:sp>
      <p:sp>
        <p:nvSpPr>
          <p:cNvPr id="5" name="Footer Placeholder 4">
            <a:extLst>
              <a:ext uri="{FF2B5EF4-FFF2-40B4-BE49-F238E27FC236}">
                <a16:creationId xmlns:a16="http://schemas.microsoft.com/office/drawing/2014/main" id="{7F619766-8740-7B40-AD10-1AA4334465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8D72150-09C2-D846-8599-691D3F2192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0D608-4A3F-D64C-84F4-6E3C8DD2657E}" type="slidenum">
              <a:rPr lang="en-US" smtClean="0"/>
              <a:t>‹#›</a:t>
            </a:fld>
            <a:endParaRPr lang="en-US" dirty="0"/>
          </a:p>
        </p:txBody>
      </p:sp>
    </p:spTree>
    <p:extLst>
      <p:ext uri="{BB962C8B-B14F-4D97-AF65-F5344CB8AC3E}">
        <p14:creationId xmlns:p14="http://schemas.microsoft.com/office/powerpoint/2010/main" val="1964356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hyperlink" Target="https://internationalaffairs.louisiana.edu/current-students/working-usa/optional-practical-training-opt"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hyperlink" Target="https://taxprep.sprintax.com/?utm_ref=louisiana-edu"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280C45-1E37-4342-899E-930A139437D2}"/>
              </a:ext>
            </a:extLst>
          </p:cNvPr>
          <p:cNvSpPr/>
          <p:nvPr/>
        </p:nvSpPr>
        <p:spPr>
          <a:xfrm>
            <a:off x="0" y="200275"/>
            <a:ext cx="12192000" cy="6524863"/>
          </a:xfrm>
          <a:prstGeom prst="rect">
            <a:avLst/>
          </a:prstGeom>
        </p:spPr>
        <p:txBody>
          <a:bodyPr wrap="square">
            <a:spAutoFit/>
          </a:bodyPr>
          <a:lstStyle/>
          <a:p>
            <a:pPr algn="ctr"/>
            <a:r>
              <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MONEY MATTERS: </a:t>
            </a:r>
          </a:p>
          <a:p>
            <a:pPr algn="ctr"/>
            <a:r>
              <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UL SYSTEM FINANCIAL WELLNESS SERIES</a:t>
            </a:r>
          </a:p>
          <a:p>
            <a:pPr algn="ctr"/>
            <a:endPar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algn="ctr"/>
            <a:r>
              <a:rPr lang="en-US" sz="5400" b="1" dirty="0">
                <a:solidFill>
                  <a:srgbClr val="0000CC"/>
                </a:solidFill>
                <a:latin typeface="Calibri" panose="020F0502020204030204" pitchFamily="34" charset="0"/>
                <a:ea typeface="Times New Roman" panose="02020603050405020304" pitchFamily="18" charset="0"/>
                <a:cs typeface="Calibri" panose="020F0502020204030204" pitchFamily="34" charset="0"/>
              </a:rPr>
              <a:t>Session #4</a:t>
            </a:r>
          </a:p>
          <a:p>
            <a:pPr algn="ctr"/>
            <a:r>
              <a:rPr lang="en-US" sz="5400" b="1" dirty="0">
                <a:solidFill>
                  <a:srgbClr val="0000CC"/>
                </a:solidFill>
                <a:latin typeface="Calibri" panose="020F0502020204030204" pitchFamily="34" charset="0"/>
                <a:ea typeface="Times New Roman" panose="02020603050405020304" pitchFamily="18" charset="0"/>
                <a:cs typeface="Calibri" panose="020F0502020204030204" pitchFamily="34" charset="0"/>
              </a:rPr>
              <a:t>Investing for International</a:t>
            </a:r>
            <a:br>
              <a:rPr lang="en-US" sz="5400" b="1" dirty="0">
                <a:solidFill>
                  <a:srgbClr val="0000CC"/>
                </a:solidFill>
                <a:latin typeface="Calibri" panose="020F0502020204030204" pitchFamily="34" charset="0"/>
                <a:ea typeface="Times New Roman" panose="02020603050405020304" pitchFamily="18" charset="0"/>
                <a:cs typeface="Calibri" panose="020F0502020204030204" pitchFamily="34" charset="0"/>
              </a:rPr>
            </a:br>
            <a:r>
              <a:rPr lang="en-US" sz="5400" b="1" dirty="0">
                <a:solidFill>
                  <a:srgbClr val="0000CC"/>
                </a:solidFill>
                <a:latin typeface="Calibri" panose="020F0502020204030204" pitchFamily="34" charset="0"/>
                <a:ea typeface="Times New Roman" panose="02020603050405020304" pitchFamily="18" charset="0"/>
                <a:cs typeface="Calibri" panose="020F0502020204030204" pitchFamily="34" charset="0"/>
              </a:rPr>
              <a:t> Students, Faculty &amp; Staff</a:t>
            </a:r>
          </a:p>
          <a:p>
            <a:pPr algn="ctr"/>
            <a:endPar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algn="ctr"/>
            <a:r>
              <a:rPr lang="en-US" sz="4000" dirty="0">
                <a:solidFill>
                  <a:srgbClr val="C00000"/>
                </a:solidFill>
                <a:latin typeface="Calibri" panose="020F0502020204030204" pitchFamily="34" charset="0"/>
                <a:ea typeface="Times New Roman" panose="02020603050405020304" pitchFamily="18" charset="0"/>
                <a:cs typeface="Calibri" panose="020F0502020204030204" pitchFamily="34" charset="0"/>
              </a:rPr>
              <a:t>July 20, 2022</a:t>
            </a:r>
            <a:endParaRPr lang="en-US" sz="40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1026" name="Picture 2" descr="Bridging the Divide Banner for Money Manners Webinar Series">
            <a:extLst>
              <a:ext uri="{FF2B5EF4-FFF2-40B4-BE49-F238E27FC236}">
                <a16:creationId xmlns:a16="http://schemas.microsoft.com/office/drawing/2014/main" id="{8BF6FA83-BB9C-6907-0CD6-EACEAD7C68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054" y="5191886"/>
            <a:ext cx="3101239" cy="15506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Bridging the Divide Banner for Money Manners Webinar Series">
            <a:extLst>
              <a:ext uri="{FF2B5EF4-FFF2-40B4-BE49-F238E27FC236}">
                <a16:creationId xmlns:a16="http://schemas.microsoft.com/office/drawing/2014/main" id="{60E8669B-C4F4-AF98-3081-5B6402DE90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5709" y="5191886"/>
            <a:ext cx="3101239" cy="1550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389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D53C31E6-C6D8-064C-A958-74D32146B58C}"/>
              </a:ext>
            </a:extLst>
          </p:cNvPr>
          <p:cNvSpPr/>
          <p:nvPr/>
        </p:nvSpPr>
        <p:spPr>
          <a:xfrm>
            <a:off x="2492569" y="974841"/>
            <a:ext cx="7361889"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What Are Your Values, Dreams &amp; Goals?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2492569" y="2660088"/>
            <a:ext cx="7361889"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What Is Your Current Situation?</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1778962"/>
            <a:ext cx="2598875" cy="459999"/>
          </a:xfrm>
          <a:prstGeom prst="roundRect">
            <a:avLst/>
          </a:prstGeom>
          <a:solidFill>
            <a:schemeClr val="accent1">
              <a:lumMod val="20000"/>
              <a:lumOff val="8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1778962"/>
            <a:ext cx="2598875" cy="459999"/>
          </a:xfrm>
          <a:prstGeom prst="roundRect">
            <a:avLst/>
          </a:prstGeom>
          <a:solidFill>
            <a:schemeClr val="accent1">
              <a:lumMod val="20000"/>
              <a:lumOff val="8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1778962"/>
            <a:ext cx="2598875" cy="459999"/>
          </a:xfrm>
          <a:prstGeom prst="roundRect">
            <a:avLst/>
          </a:prstGeom>
          <a:solidFill>
            <a:schemeClr val="accent1">
              <a:lumMod val="20000"/>
              <a:lumOff val="8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13" name="Rounded Rectangle 12">
            <a:extLst>
              <a:ext uri="{FF2B5EF4-FFF2-40B4-BE49-F238E27FC236}">
                <a16:creationId xmlns:a16="http://schemas.microsoft.com/office/drawing/2014/main" id="{2D4DEE08-F42B-0045-BB6B-A0592D711C77}"/>
              </a:ext>
            </a:extLst>
          </p:cNvPr>
          <p:cNvSpPr/>
          <p:nvPr/>
        </p:nvSpPr>
        <p:spPr>
          <a:xfrm>
            <a:off x="3492530" y="3451312"/>
            <a:ext cx="2598875" cy="459999"/>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14" name="Rounded Rectangle 13">
            <a:extLst>
              <a:ext uri="{FF2B5EF4-FFF2-40B4-BE49-F238E27FC236}">
                <a16:creationId xmlns:a16="http://schemas.microsoft.com/office/drawing/2014/main" id="{4BE25DEB-52CC-5841-811E-8C5374E17A91}"/>
              </a:ext>
            </a:extLst>
          </p:cNvPr>
          <p:cNvSpPr/>
          <p:nvPr/>
        </p:nvSpPr>
        <p:spPr>
          <a:xfrm>
            <a:off x="6167605" y="3451312"/>
            <a:ext cx="2598875" cy="459999"/>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15" name="Rounded Rectangle 14">
            <a:extLst>
              <a:ext uri="{FF2B5EF4-FFF2-40B4-BE49-F238E27FC236}">
                <a16:creationId xmlns:a16="http://schemas.microsoft.com/office/drawing/2014/main" id="{6C0A5A66-3E3D-DD49-B986-9F860D88EE67}"/>
              </a:ext>
            </a:extLst>
          </p:cNvPr>
          <p:cNvSpPr/>
          <p:nvPr/>
        </p:nvSpPr>
        <p:spPr>
          <a:xfrm>
            <a:off x="817455" y="3451312"/>
            <a:ext cx="2598875" cy="459999"/>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16" name="Rounded Rectangle 15">
            <a:extLst>
              <a:ext uri="{FF2B5EF4-FFF2-40B4-BE49-F238E27FC236}">
                <a16:creationId xmlns:a16="http://schemas.microsoft.com/office/drawing/2014/main" id="{07702850-9DCC-6045-B69F-0767E6C6BB39}"/>
              </a:ext>
            </a:extLst>
          </p:cNvPr>
          <p:cNvSpPr/>
          <p:nvPr/>
        </p:nvSpPr>
        <p:spPr>
          <a:xfrm>
            <a:off x="8842680" y="3451312"/>
            <a:ext cx="2598875" cy="459999"/>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Financial</a:t>
            </a:r>
          </a:p>
        </p:txBody>
      </p:sp>
    </p:spTree>
    <p:extLst>
      <p:ext uri="{BB962C8B-B14F-4D97-AF65-F5344CB8AC3E}">
        <p14:creationId xmlns:p14="http://schemas.microsoft.com/office/powerpoint/2010/main" val="275934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3" grpId="0" animBg="1"/>
      <p:bldP spid="14" grpId="0" animBg="1"/>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a:extLst>
              <a:ext uri="{FF2B5EF4-FFF2-40B4-BE49-F238E27FC236}">
                <a16:creationId xmlns:a16="http://schemas.microsoft.com/office/drawing/2014/main" id="{06838B02-27E1-914E-8454-9C2A7B856710}"/>
              </a:ext>
            </a:extLst>
          </p:cNvPr>
          <p:cNvSpPr/>
          <p:nvPr/>
        </p:nvSpPr>
        <p:spPr>
          <a:xfrm>
            <a:off x="2492569" y="1410029"/>
            <a:ext cx="7361888" cy="72269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Create a Personal Financial Plan for You:</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2235835"/>
            <a:ext cx="2598875" cy="101325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C00000"/>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3450696" y="2235835"/>
            <a:ext cx="2598875" cy="101325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C00000"/>
                </a:solidFill>
              </a:rPr>
              <a:t>Budgeting</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6142427" y="2220597"/>
            <a:ext cx="2598875" cy="1028488"/>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C00000"/>
                </a:solidFill>
              </a:rPr>
              <a:t>Debt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2215511"/>
            <a:ext cx="2598875" cy="1028488"/>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C00000"/>
                </a:solidFill>
              </a:rPr>
              <a:t>Taxes</a:t>
            </a:r>
          </a:p>
        </p:txBody>
      </p:sp>
      <p:sp>
        <p:nvSpPr>
          <p:cNvPr id="17" name="Rounded Rectangle 16">
            <a:extLst>
              <a:ext uri="{FF2B5EF4-FFF2-40B4-BE49-F238E27FC236}">
                <a16:creationId xmlns:a16="http://schemas.microsoft.com/office/drawing/2014/main" id="{83870A44-BF5D-594B-9F34-DBE34F220049}"/>
              </a:ext>
            </a:extLst>
          </p:cNvPr>
          <p:cNvSpPr/>
          <p:nvPr/>
        </p:nvSpPr>
        <p:spPr>
          <a:xfrm>
            <a:off x="2058402" y="3362347"/>
            <a:ext cx="2598875" cy="101325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C00000"/>
                </a:solidFill>
              </a:rPr>
              <a:t>Insurance</a:t>
            </a:r>
          </a:p>
        </p:txBody>
      </p:sp>
      <p:sp>
        <p:nvSpPr>
          <p:cNvPr id="18" name="Rounded Rectangle 17">
            <a:extLst>
              <a:ext uri="{FF2B5EF4-FFF2-40B4-BE49-F238E27FC236}">
                <a16:creationId xmlns:a16="http://schemas.microsoft.com/office/drawing/2014/main" id="{60739723-1AD2-FC4B-812A-777CD9AEC65B}"/>
              </a:ext>
            </a:extLst>
          </p:cNvPr>
          <p:cNvSpPr/>
          <p:nvPr/>
        </p:nvSpPr>
        <p:spPr>
          <a:xfrm>
            <a:off x="4750133" y="3362347"/>
            <a:ext cx="2598875" cy="101325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C00000"/>
                </a:solidFill>
              </a:rPr>
              <a:t>Retirement</a:t>
            </a:r>
          </a:p>
        </p:txBody>
      </p:sp>
      <p:sp>
        <p:nvSpPr>
          <p:cNvPr id="19" name="Rounded Rectangle 18">
            <a:extLst>
              <a:ext uri="{FF2B5EF4-FFF2-40B4-BE49-F238E27FC236}">
                <a16:creationId xmlns:a16="http://schemas.microsoft.com/office/drawing/2014/main" id="{546D580E-1BC2-3446-9D15-A95ED1C95621}"/>
              </a:ext>
            </a:extLst>
          </p:cNvPr>
          <p:cNvSpPr/>
          <p:nvPr/>
        </p:nvSpPr>
        <p:spPr>
          <a:xfrm>
            <a:off x="7441864" y="3347109"/>
            <a:ext cx="2598875" cy="1028488"/>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C00000"/>
                </a:solidFill>
              </a:rPr>
              <a:t>Education</a:t>
            </a:r>
          </a:p>
        </p:txBody>
      </p:sp>
      <p:sp>
        <p:nvSpPr>
          <p:cNvPr id="20" name="Rounded Rectangle 19">
            <a:extLst>
              <a:ext uri="{FF2B5EF4-FFF2-40B4-BE49-F238E27FC236}">
                <a16:creationId xmlns:a16="http://schemas.microsoft.com/office/drawing/2014/main" id="{56D872F6-3496-C54D-A68E-E56FB8C05036}"/>
              </a:ext>
            </a:extLst>
          </p:cNvPr>
          <p:cNvSpPr/>
          <p:nvPr/>
        </p:nvSpPr>
        <p:spPr>
          <a:xfrm>
            <a:off x="758965" y="4509590"/>
            <a:ext cx="2598875" cy="101325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C00000"/>
                </a:solidFill>
              </a:rPr>
              <a:t>Family</a:t>
            </a:r>
          </a:p>
        </p:txBody>
      </p:sp>
      <p:sp>
        <p:nvSpPr>
          <p:cNvPr id="21" name="Rounded Rectangle 20">
            <a:extLst>
              <a:ext uri="{FF2B5EF4-FFF2-40B4-BE49-F238E27FC236}">
                <a16:creationId xmlns:a16="http://schemas.microsoft.com/office/drawing/2014/main" id="{D6CD3757-91D4-D74E-9417-56D9569DF9C9}"/>
              </a:ext>
            </a:extLst>
          </p:cNvPr>
          <p:cNvSpPr/>
          <p:nvPr/>
        </p:nvSpPr>
        <p:spPr>
          <a:xfrm>
            <a:off x="3450696" y="4509590"/>
            <a:ext cx="2598875" cy="101325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C00000"/>
                </a:solidFill>
              </a:rPr>
              <a:t>Business Planning</a:t>
            </a:r>
          </a:p>
        </p:txBody>
      </p:sp>
      <p:sp>
        <p:nvSpPr>
          <p:cNvPr id="22" name="Rounded Rectangle 21">
            <a:extLst>
              <a:ext uri="{FF2B5EF4-FFF2-40B4-BE49-F238E27FC236}">
                <a16:creationId xmlns:a16="http://schemas.microsoft.com/office/drawing/2014/main" id="{F3644A07-3907-0F41-91F4-16F56AA697F8}"/>
              </a:ext>
            </a:extLst>
          </p:cNvPr>
          <p:cNvSpPr/>
          <p:nvPr/>
        </p:nvSpPr>
        <p:spPr>
          <a:xfrm>
            <a:off x="6142427" y="4494352"/>
            <a:ext cx="2598875" cy="1028488"/>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C00000"/>
                </a:solidFill>
              </a:rPr>
              <a:t>Philanthropy</a:t>
            </a:r>
          </a:p>
        </p:txBody>
      </p:sp>
      <p:sp>
        <p:nvSpPr>
          <p:cNvPr id="23" name="Rounded Rectangle 22">
            <a:extLst>
              <a:ext uri="{FF2B5EF4-FFF2-40B4-BE49-F238E27FC236}">
                <a16:creationId xmlns:a16="http://schemas.microsoft.com/office/drawing/2014/main" id="{0B842DFD-E5E2-6E44-9C4A-2EF376C254DE}"/>
              </a:ext>
            </a:extLst>
          </p:cNvPr>
          <p:cNvSpPr/>
          <p:nvPr/>
        </p:nvSpPr>
        <p:spPr>
          <a:xfrm>
            <a:off x="8834158" y="4489266"/>
            <a:ext cx="2598875" cy="1028488"/>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C00000"/>
                </a:solidFill>
              </a:rPr>
              <a:t>Estate Planning</a:t>
            </a:r>
          </a:p>
        </p:txBody>
      </p:sp>
    </p:spTree>
    <p:extLst>
      <p:ext uri="{BB962C8B-B14F-4D97-AF65-F5344CB8AC3E}">
        <p14:creationId xmlns:p14="http://schemas.microsoft.com/office/powerpoint/2010/main" val="213351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500" fill="hold"/>
                                        <p:tgtEl>
                                          <p:spTgt spid="23"/>
                                        </p:tgtEl>
                                        <p:attrNameLst>
                                          <p:attrName>ppt_w</p:attrName>
                                        </p:attrNameLst>
                                      </p:cBhvr>
                                      <p:tavLst>
                                        <p:tav tm="0">
                                          <p:val>
                                            <p:fltVal val="0"/>
                                          </p:val>
                                        </p:tav>
                                        <p:tav tm="100000">
                                          <p:val>
                                            <p:strVal val="#ppt_w"/>
                                          </p:val>
                                        </p:tav>
                                      </p:tavLst>
                                    </p:anim>
                                    <p:anim calcmode="lin" valueType="num">
                                      <p:cBhvr>
                                        <p:cTn id="40" dur="500" fill="hold"/>
                                        <p:tgtEl>
                                          <p:spTgt spid="23"/>
                                        </p:tgtEl>
                                        <p:attrNameLst>
                                          <p:attrName>ppt_h</p:attrName>
                                        </p:attrNameLst>
                                      </p:cBhvr>
                                      <p:tavLst>
                                        <p:tav tm="0">
                                          <p:val>
                                            <p:fltVal val="0"/>
                                          </p:val>
                                        </p:tav>
                                        <p:tav tm="100000">
                                          <p:val>
                                            <p:strVal val="#ppt_h"/>
                                          </p:val>
                                        </p:tav>
                                      </p:tavLst>
                                    </p:anim>
                                    <p:animEffect transition="in" filter="fade">
                                      <p:cBhvr>
                                        <p:cTn id="4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D53C31E6-C6D8-064C-A958-74D32146B58C}"/>
              </a:ext>
            </a:extLst>
          </p:cNvPr>
          <p:cNvSpPr/>
          <p:nvPr/>
        </p:nvSpPr>
        <p:spPr>
          <a:xfrm>
            <a:off x="3696969" y="618986"/>
            <a:ext cx="4616339" cy="47245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What Are Your Values, Dreams &amp; Goals?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3696970" y="1709356"/>
            <a:ext cx="4616339" cy="472454"/>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What Is Your Current Situation?</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5158777" y="1195029"/>
            <a:ext cx="1629648" cy="300719"/>
          </a:xfrm>
          <a:prstGeom prst="roundRect">
            <a:avLst/>
          </a:prstGeom>
          <a:solidFill>
            <a:schemeClr val="accent1">
              <a:lumMod val="20000"/>
              <a:lumOff val="8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019028" y="1195028"/>
            <a:ext cx="1629648" cy="300719"/>
          </a:xfrm>
          <a:prstGeom prst="roundRect">
            <a:avLst/>
          </a:prstGeom>
          <a:solidFill>
            <a:schemeClr val="accent1">
              <a:lumMod val="20000"/>
              <a:lumOff val="8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3298526" y="1195028"/>
            <a:ext cx="1629648" cy="300719"/>
          </a:xfrm>
          <a:prstGeom prst="roundRect">
            <a:avLst/>
          </a:prstGeom>
          <a:solidFill>
            <a:schemeClr val="accent1">
              <a:lumMod val="20000"/>
              <a:lumOff val="8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Education</a:t>
            </a:r>
          </a:p>
        </p:txBody>
      </p:sp>
      <p:sp>
        <p:nvSpPr>
          <p:cNvPr id="13" name="Rounded Rectangle 12">
            <a:extLst>
              <a:ext uri="{FF2B5EF4-FFF2-40B4-BE49-F238E27FC236}">
                <a16:creationId xmlns:a16="http://schemas.microsoft.com/office/drawing/2014/main" id="{2D4DEE08-F42B-0045-BB6B-A0592D711C77}"/>
              </a:ext>
            </a:extLst>
          </p:cNvPr>
          <p:cNvSpPr/>
          <p:nvPr/>
        </p:nvSpPr>
        <p:spPr>
          <a:xfrm>
            <a:off x="4243763" y="2294292"/>
            <a:ext cx="1629648" cy="300719"/>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Career</a:t>
            </a:r>
          </a:p>
        </p:txBody>
      </p:sp>
      <p:sp>
        <p:nvSpPr>
          <p:cNvPr id="14" name="Rounded Rectangle 13">
            <a:extLst>
              <a:ext uri="{FF2B5EF4-FFF2-40B4-BE49-F238E27FC236}">
                <a16:creationId xmlns:a16="http://schemas.microsoft.com/office/drawing/2014/main" id="{4BE25DEB-52CC-5841-811E-8C5374E17A91}"/>
              </a:ext>
            </a:extLst>
          </p:cNvPr>
          <p:cNvSpPr/>
          <p:nvPr/>
        </p:nvSpPr>
        <p:spPr>
          <a:xfrm>
            <a:off x="6016549" y="2300744"/>
            <a:ext cx="1629648" cy="300719"/>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Family</a:t>
            </a:r>
          </a:p>
        </p:txBody>
      </p:sp>
      <p:sp>
        <p:nvSpPr>
          <p:cNvPr id="15" name="Rounded Rectangle 14">
            <a:extLst>
              <a:ext uri="{FF2B5EF4-FFF2-40B4-BE49-F238E27FC236}">
                <a16:creationId xmlns:a16="http://schemas.microsoft.com/office/drawing/2014/main" id="{6C0A5A66-3E3D-DD49-B986-9F860D88EE67}"/>
              </a:ext>
            </a:extLst>
          </p:cNvPr>
          <p:cNvSpPr/>
          <p:nvPr/>
        </p:nvSpPr>
        <p:spPr>
          <a:xfrm>
            <a:off x="2470977" y="2300744"/>
            <a:ext cx="1629648" cy="300719"/>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Education</a:t>
            </a:r>
          </a:p>
        </p:txBody>
      </p:sp>
      <p:sp>
        <p:nvSpPr>
          <p:cNvPr id="16" name="Rounded Rectangle 15">
            <a:extLst>
              <a:ext uri="{FF2B5EF4-FFF2-40B4-BE49-F238E27FC236}">
                <a16:creationId xmlns:a16="http://schemas.microsoft.com/office/drawing/2014/main" id="{07702850-9DCC-6045-B69F-0767E6C6BB39}"/>
              </a:ext>
            </a:extLst>
          </p:cNvPr>
          <p:cNvSpPr/>
          <p:nvPr/>
        </p:nvSpPr>
        <p:spPr>
          <a:xfrm>
            <a:off x="7789335" y="2306007"/>
            <a:ext cx="1629648" cy="300719"/>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Financial</a:t>
            </a:r>
          </a:p>
        </p:txBody>
      </p:sp>
      <p:sp>
        <p:nvSpPr>
          <p:cNvPr id="4" name="Rounded Rectangle 3">
            <a:extLst>
              <a:ext uri="{FF2B5EF4-FFF2-40B4-BE49-F238E27FC236}">
                <a16:creationId xmlns:a16="http://schemas.microsoft.com/office/drawing/2014/main" id="{3C3832EB-BE94-6D96-D8EF-96F385CCE378}"/>
              </a:ext>
            </a:extLst>
          </p:cNvPr>
          <p:cNvSpPr/>
          <p:nvPr/>
        </p:nvSpPr>
        <p:spPr>
          <a:xfrm>
            <a:off x="3114929" y="2799726"/>
            <a:ext cx="5803240" cy="42995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Create a Personal Financial Plan for You:</a:t>
            </a:r>
          </a:p>
        </p:txBody>
      </p:sp>
      <p:sp>
        <p:nvSpPr>
          <p:cNvPr id="5" name="Rounded Rectangle 4">
            <a:extLst>
              <a:ext uri="{FF2B5EF4-FFF2-40B4-BE49-F238E27FC236}">
                <a16:creationId xmlns:a16="http://schemas.microsoft.com/office/drawing/2014/main" id="{477B3255-11A0-7CDC-78B0-8C970C03D30E}"/>
              </a:ext>
            </a:extLst>
          </p:cNvPr>
          <p:cNvSpPr/>
          <p:nvPr/>
        </p:nvSpPr>
        <p:spPr>
          <a:xfrm>
            <a:off x="1436835" y="3320189"/>
            <a:ext cx="2048645" cy="462017"/>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C00000"/>
                </a:solidFill>
              </a:rPr>
              <a:t>Investing</a:t>
            </a:r>
          </a:p>
        </p:txBody>
      </p:sp>
      <p:sp>
        <p:nvSpPr>
          <p:cNvPr id="6" name="Rounded Rectangle 5">
            <a:extLst>
              <a:ext uri="{FF2B5EF4-FFF2-40B4-BE49-F238E27FC236}">
                <a16:creationId xmlns:a16="http://schemas.microsoft.com/office/drawing/2014/main" id="{E0D1B9AA-9152-2670-35EE-193B52344D46}"/>
              </a:ext>
            </a:extLst>
          </p:cNvPr>
          <p:cNvSpPr/>
          <p:nvPr/>
        </p:nvSpPr>
        <p:spPr>
          <a:xfrm>
            <a:off x="3767093" y="3340920"/>
            <a:ext cx="2048645" cy="462017"/>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C00000"/>
                </a:solidFill>
              </a:rPr>
              <a:t>Budgeting</a:t>
            </a:r>
          </a:p>
        </p:txBody>
      </p:sp>
      <p:sp>
        <p:nvSpPr>
          <p:cNvPr id="7" name="Rounded Rectangle 6">
            <a:extLst>
              <a:ext uri="{FF2B5EF4-FFF2-40B4-BE49-F238E27FC236}">
                <a16:creationId xmlns:a16="http://schemas.microsoft.com/office/drawing/2014/main" id="{EFEB2D5D-4114-F0A8-EBFD-DEAC2E2F4FF4}"/>
              </a:ext>
            </a:extLst>
          </p:cNvPr>
          <p:cNvSpPr/>
          <p:nvPr/>
        </p:nvSpPr>
        <p:spPr>
          <a:xfrm>
            <a:off x="6096000" y="3340920"/>
            <a:ext cx="2048645" cy="468966"/>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C00000"/>
                </a:solidFill>
              </a:rPr>
              <a:t>Debt Management</a:t>
            </a:r>
          </a:p>
        </p:txBody>
      </p:sp>
      <p:sp>
        <p:nvSpPr>
          <p:cNvPr id="8" name="Rounded Rectangle 7">
            <a:extLst>
              <a:ext uri="{FF2B5EF4-FFF2-40B4-BE49-F238E27FC236}">
                <a16:creationId xmlns:a16="http://schemas.microsoft.com/office/drawing/2014/main" id="{71906B23-8605-A312-3D97-86BF6E2B62B2}"/>
              </a:ext>
            </a:extLst>
          </p:cNvPr>
          <p:cNvSpPr/>
          <p:nvPr/>
        </p:nvSpPr>
        <p:spPr>
          <a:xfrm>
            <a:off x="8424907" y="3340920"/>
            <a:ext cx="2048645" cy="468966"/>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C00000"/>
                </a:solidFill>
              </a:rPr>
              <a:t>Taxes</a:t>
            </a:r>
          </a:p>
        </p:txBody>
      </p:sp>
      <p:sp>
        <p:nvSpPr>
          <p:cNvPr id="9" name="Rounded Rectangle 8">
            <a:extLst>
              <a:ext uri="{FF2B5EF4-FFF2-40B4-BE49-F238E27FC236}">
                <a16:creationId xmlns:a16="http://schemas.microsoft.com/office/drawing/2014/main" id="{F739ABBE-D482-9F84-B866-7B62D6D76832}"/>
              </a:ext>
            </a:extLst>
          </p:cNvPr>
          <p:cNvSpPr/>
          <p:nvPr/>
        </p:nvSpPr>
        <p:spPr>
          <a:xfrm>
            <a:off x="2374799" y="4116203"/>
            <a:ext cx="2048645" cy="462017"/>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C00000"/>
                </a:solidFill>
              </a:rPr>
              <a:t>Insurance</a:t>
            </a:r>
          </a:p>
        </p:txBody>
      </p:sp>
      <p:sp>
        <p:nvSpPr>
          <p:cNvPr id="10" name="Rounded Rectangle 9">
            <a:extLst>
              <a:ext uri="{FF2B5EF4-FFF2-40B4-BE49-F238E27FC236}">
                <a16:creationId xmlns:a16="http://schemas.microsoft.com/office/drawing/2014/main" id="{6AB0F2FB-6B81-9963-0448-781DD2AE5258}"/>
              </a:ext>
            </a:extLst>
          </p:cNvPr>
          <p:cNvSpPr/>
          <p:nvPr/>
        </p:nvSpPr>
        <p:spPr>
          <a:xfrm>
            <a:off x="4860638" y="4116203"/>
            <a:ext cx="2048645" cy="462017"/>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C00000"/>
                </a:solidFill>
              </a:rPr>
              <a:t>Retirement</a:t>
            </a:r>
          </a:p>
        </p:txBody>
      </p:sp>
      <p:sp>
        <p:nvSpPr>
          <p:cNvPr id="11" name="Rounded Rectangle 10">
            <a:extLst>
              <a:ext uri="{FF2B5EF4-FFF2-40B4-BE49-F238E27FC236}">
                <a16:creationId xmlns:a16="http://schemas.microsoft.com/office/drawing/2014/main" id="{2A5E71BE-7676-C7CC-7330-80E956DA002D}"/>
              </a:ext>
            </a:extLst>
          </p:cNvPr>
          <p:cNvSpPr/>
          <p:nvPr/>
        </p:nvSpPr>
        <p:spPr>
          <a:xfrm>
            <a:off x="7346477" y="4109254"/>
            <a:ext cx="2048645" cy="468966"/>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C00000"/>
                </a:solidFill>
              </a:rPr>
              <a:t>Education</a:t>
            </a:r>
          </a:p>
        </p:txBody>
      </p:sp>
      <p:sp>
        <p:nvSpPr>
          <p:cNvPr id="12" name="Rounded Rectangle 11">
            <a:extLst>
              <a:ext uri="{FF2B5EF4-FFF2-40B4-BE49-F238E27FC236}">
                <a16:creationId xmlns:a16="http://schemas.microsoft.com/office/drawing/2014/main" id="{76EDF8DD-B7FB-49B8-7434-32C289EC747C}"/>
              </a:ext>
            </a:extLst>
          </p:cNvPr>
          <p:cNvSpPr/>
          <p:nvPr/>
        </p:nvSpPr>
        <p:spPr>
          <a:xfrm>
            <a:off x="1436834" y="4829355"/>
            <a:ext cx="2048645" cy="462017"/>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C00000"/>
                </a:solidFill>
              </a:rPr>
              <a:t>Family</a:t>
            </a:r>
          </a:p>
        </p:txBody>
      </p:sp>
      <p:sp>
        <p:nvSpPr>
          <p:cNvPr id="17" name="Rounded Rectangle 16">
            <a:extLst>
              <a:ext uri="{FF2B5EF4-FFF2-40B4-BE49-F238E27FC236}">
                <a16:creationId xmlns:a16="http://schemas.microsoft.com/office/drawing/2014/main" id="{D58DB47C-26EF-3D44-DD49-8BF92D1C189C}"/>
              </a:ext>
            </a:extLst>
          </p:cNvPr>
          <p:cNvSpPr/>
          <p:nvPr/>
        </p:nvSpPr>
        <p:spPr>
          <a:xfrm>
            <a:off x="3767092" y="4839555"/>
            <a:ext cx="2048645" cy="462017"/>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C00000"/>
                </a:solidFill>
              </a:rPr>
              <a:t>Business Planning</a:t>
            </a:r>
          </a:p>
        </p:txBody>
      </p:sp>
      <p:sp>
        <p:nvSpPr>
          <p:cNvPr id="18" name="Rounded Rectangle 17">
            <a:extLst>
              <a:ext uri="{FF2B5EF4-FFF2-40B4-BE49-F238E27FC236}">
                <a16:creationId xmlns:a16="http://schemas.microsoft.com/office/drawing/2014/main" id="{E0BA291C-4F51-399C-AA68-4EF32959F621}"/>
              </a:ext>
            </a:extLst>
          </p:cNvPr>
          <p:cNvSpPr/>
          <p:nvPr/>
        </p:nvSpPr>
        <p:spPr>
          <a:xfrm>
            <a:off x="6096000" y="4839555"/>
            <a:ext cx="2048645" cy="468966"/>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C00000"/>
                </a:solidFill>
              </a:rPr>
              <a:t>Philanthropy</a:t>
            </a:r>
          </a:p>
        </p:txBody>
      </p:sp>
      <p:sp>
        <p:nvSpPr>
          <p:cNvPr id="19" name="Rounded Rectangle 18">
            <a:extLst>
              <a:ext uri="{FF2B5EF4-FFF2-40B4-BE49-F238E27FC236}">
                <a16:creationId xmlns:a16="http://schemas.microsoft.com/office/drawing/2014/main" id="{62973F5C-3074-0EE0-821F-BF3EE657E2BB}"/>
              </a:ext>
            </a:extLst>
          </p:cNvPr>
          <p:cNvSpPr/>
          <p:nvPr/>
        </p:nvSpPr>
        <p:spPr>
          <a:xfrm>
            <a:off x="8424907" y="4829355"/>
            <a:ext cx="2048645" cy="468966"/>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C00000"/>
                </a:solidFill>
              </a:rPr>
              <a:t>Estate Planning</a:t>
            </a:r>
          </a:p>
        </p:txBody>
      </p:sp>
    </p:spTree>
    <p:extLst>
      <p:ext uri="{BB962C8B-B14F-4D97-AF65-F5344CB8AC3E}">
        <p14:creationId xmlns:p14="http://schemas.microsoft.com/office/powerpoint/2010/main" val="3638974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D53C31E6-C6D8-064C-A958-74D32146B58C}"/>
              </a:ext>
            </a:extLst>
          </p:cNvPr>
          <p:cNvSpPr/>
          <p:nvPr/>
        </p:nvSpPr>
        <p:spPr>
          <a:xfrm>
            <a:off x="3696969" y="104256"/>
            <a:ext cx="4616339" cy="47245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What Are Your Values, Dreams &amp; Goals?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3696970" y="1194626"/>
            <a:ext cx="4616339" cy="472454"/>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What Is Your Current Situation?</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5158777" y="680299"/>
            <a:ext cx="1629648" cy="300719"/>
          </a:xfrm>
          <a:prstGeom prst="roundRect">
            <a:avLst/>
          </a:prstGeom>
          <a:solidFill>
            <a:schemeClr val="accent1">
              <a:lumMod val="20000"/>
              <a:lumOff val="8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019028" y="680298"/>
            <a:ext cx="1629648" cy="300719"/>
          </a:xfrm>
          <a:prstGeom prst="roundRect">
            <a:avLst/>
          </a:prstGeom>
          <a:solidFill>
            <a:schemeClr val="accent1">
              <a:lumMod val="20000"/>
              <a:lumOff val="8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3298526" y="680298"/>
            <a:ext cx="1629648" cy="300719"/>
          </a:xfrm>
          <a:prstGeom prst="roundRect">
            <a:avLst/>
          </a:prstGeom>
          <a:solidFill>
            <a:schemeClr val="accent1">
              <a:lumMod val="20000"/>
              <a:lumOff val="8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Education</a:t>
            </a:r>
          </a:p>
        </p:txBody>
      </p:sp>
      <p:sp>
        <p:nvSpPr>
          <p:cNvPr id="13" name="Rounded Rectangle 12">
            <a:extLst>
              <a:ext uri="{FF2B5EF4-FFF2-40B4-BE49-F238E27FC236}">
                <a16:creationId xmlns:a16="http://schemas.microsoft.com/office/drawing/2014/main" id="{2D4DEE08-F42B-0045-BB6B-A0592D711C77}"/>
              </a:ext>
            </a:extLst>
          </p:cNvPr>
          <p:cNvSpPr/>
          <p:nvPr/>
        </p:nvSpPr>
        <p:spPr>
          <a:xfrm>
            <a:off x="4243763" y="1779562"/>
            <a:ext cx="1629648" cy="300719"/>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Career</a:t>
            </a:r>
          </a:p>
        </p:txBody>
      </p:sp>
      <p:sp>
        <p:nvSpPr>
          <p:cNvPr id="14" name="Rounded Rectangle 13">
            <a:extLst>
              <a:ext uri="{FF2B5EF4-FFF2-40B4-BE49-F238E27FC236}">
                <a16:creationId xmlns:a16="http://schemas.microsoft.com/office/drawing/2014/main" id="{4BE25DEB-52CC-5841-811E-8C5374E17A91}"/>
              </a:ext>
            </a:extLst>
          </p:cNvPr>
          <p:cNvSpPr/>
          <p:nvPr/>
        </p:nvSpPr>
        <p:spPr>
          <a:xfrm>
            <a:off x="6016549" y="1786014"/>
            <a:ext cx="1629648" cy="300719"/>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Family</a:t>
            </a:r>
          </a:p>
        </p:txBody>
      </p:sp>
      <p:sp>
        <p:nvSpPr>
          <p:cNvPr id="15" name="Rounded Rectangle 14">
            <a:extLst>
              <a:ext uri="{FF2B5EF4-FFF2-40B4-BE49-F238E27FC236}">
                <a16:creationId xmlns:a16="http://schemas.microsoft.com/office/drawing/2014/main" id="{6C0A5A66-3E3D-DD49-B986-9F860D88EE67}"/>
              </a:ext>
            </a:extLst>
          </p:cNvPr>
          <p:cNvSpPr/>
          <p:nvPr/>
        </p:nvSpPr>
        <p:spPr>
          <a:xfrm>
            <a:off x="2470977" y="1786014"/>
            <a:ext cx="1629648" cy="300719"/>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Education</a:t>
            </a:r>
          </a:p>
        </p:txBody>
      </p:sp>
      <p:sp>
        <p:nvSpPr>
          <p:cNvPr id="16" name="Rounded Rectangle 15">
            <a:extLst>
              <a:ext uri="{FF2B5EF4-FFF2-40B4-BE49-F238E27FC236}">
                <a16:creationId xmlns:a16="http://schemas.microsoft.com/office/drawing/2014/main" id="{07702850-9DCC-6045-B69F-0767E6C6BB39}"/>
              </a:ext>
            </a:extLst>
          </p:cNvPr>
          <p:cNvSpPr/>
          <p:nvPr/>
        </p:nvSpPr>
        <p:spPr>
          <a:xfrm>
            <a:off x="7789335" y="1791277"/>
            <a:ext cx="1629648" cy="300719"/>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Financial</a:t>
            </a:r>
          </a:p>
        </p:txBody>
      </p:sp>
      <p:sp>
        <p:nvSpPr>
          <p:cNvPr id="2" name="Content Placeholder 2">
            <a:extLst>
              <a:ext uri="{FF2B5EF4-FFF2-40B4-BE49-F238E27FC236}">
                <a16:creationId xmlns:a16="http://schemas.microsoft.com/office/drawing/2014/main" id="{667EBEAF-7AFD-617D-9A78-62DBD745B636}"/>
              </a:ext>
            </a:extLst>
          </p:cNvPr>
          <p:cNvSpPr txBox="1">
            <a:spLocks/>
          </p:cNvSpPr>
          <p:nvPr/>
        </p:nvSpPr>
        <p:spPr>
          <a:xfrm>
            <a:off x="408755" y="2386656"/>
            <a:ext cx="11374490" cy="37910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i="1" dirty="0">
                <a:solidFill>
                  <a:srgbClr val="C00000"/>
                </a:solidFill>
              </a:rPr>
              <a:t>For many international students, faculty &amp; staff, </a:t>
            </a:r>
            <a:br>
              <a:rPr lang="en-US" sz="4000" b="1" i="1" dirty="0">
                <a:solidFill>
                  <a:srgbClr val="C00000"/>
                </a:solidFill>
              </a:rPr>
            </a:br>
            <a:r>
              <a:rPr lang="en-US" sz="4000" b="1" i="1" dirty="0">
                <a:solidFill>
                  <a:srgbClr val="C00000"/>
                </a:solidFill>
              </a:rPr>
              <a:t>each of these may be highly uncertain.</a:t>
            </a:r>
          </a:p>
          <a:p>
            <a:pPr marL="0" indent="0" algn="ctr">
              <a:buNone/>
            </a:pPr>
            <a:endParaRPr lang="en-US" sz="4000" b="1" i="1" dirty="0">
              <a:solidFill>
                <a:srgbClr val="C00000"/>
              </a:solidFill>
            </a:endParaRPr>
          </a:p>
          <a:p>
            <a:pPr marL="0" indent="0" algn="ctr">
              <a:buNone/>
            </a:pPr>
            <a:r>
              <a:rPr lang="en-US" sz="4000" b="1" i="1" dirty="0">
                <a:solidFill>
                  <a:srgbClr val="C00000"/>
                </a:solidFill>
              </a:rPr>
              <a:t>Both your goals and your current situation may be influenced and controlled by situations or decisions that seem far out of your control.</a:t>
            </a:r>
            <a:endParaRPr lang="en-US" sz="3600" i="1" dirty="0">
              <a:solidFill>
                <a:srgbClr val="006600"/>
              </a:solidFill>
            </a:endParaRPr>
          </a:p>
        </p:txBody>
      </p:sp>
    </p:spTree>
    <p:extLst>
      <p:ext uri="{BB962C8B-B14F-4D97-AF65-F5344CB8AC3E}">
        <p14:creationId xmlns:p14="http://schemas.microsoft.com/office/powerpoint/2010/main" val="2063862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Opening Morals</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buFont typeface="+mj-lt"/>
              <a:buAutoNum type="arabicPeriod"/>
            </a:pPr>
            <a:r>
              <a:rPr lang="en-US" sz="3800" b="1" i="1" dirty="0">
                <a:solidFill>
                  <a:srgbClr val="C00000"/>
                </a:solidFill>
              </a:rPr>
              <a:t>HAVE A PLAN! </a:t>
            </a:r>
            <a:br>
              <a:rPr lang="en-US" sz="3800" b="1" i="1" dirty="0">
                <a:solidFill>
                  <a:srgbClr val="C00000"/>
                </a:solidFill>
              </a:rPr>
            </a:br>
            <a:r>
              <a:rPr lang="en-US" sz="3800" b="1" i="1" dirty="0">
                <a:solidFill>
                  <a:srgbClr val="C00000"/>
                </a:solidFill>
              </a:rPr>
              <a:t>And then have a few back-up plans.</a:t>
            </a:r>
          </a:p>
          <a:p>
            <a:pPr marL="742950" indent="-742950">
              <a:buFont typeface="+mj-lt"/>
              <a:buAutoNum type="arabicPeriod"/>
            </a:pPr>
            <a:r>
              <a:rPr lang="en-US" sz="3800" b="1" i="1" dirty="0">
                <a:solidFill>
                  <a:srgbClr val="0000CC"/>
                </a:solidFill>
              </a:rPr>
              <a:t>CONTROL WHAT YOU CAN CONTROL. </a:t>
            </a:r>
            <a:br>
              <a:rPr lang="en-US" sz="3800" b="1" i="1" dirty="0">
                <a:solidFill>
                  <a:srgbClr val="0000CC"/>
                </a:solidFill>
              </a:rPr>
            </a:br>
            <a:r>
              <a:rPr lang="en-US" sz="3800" b="1" i="1" dirty="0">
                <a:solidFill>
                  <a:srgbClr val="0000CC"/>
                </a:solidFill>
              </a:rPr>
              <a:t>And then adjust as circumstances change.</a:t>
            </a:r>
          </a:p>
          <a:p>
            <a:pPr marL="742950" indent="-742950">
              <a:buFont typeface="+mj-lt"/>
              <a:buAutoNum type="arabicPeriod"/>
            </a:pPr>
            <a:r>
              <a:rPr lang="en-US" sz="3800" b="1" i="1" dirty="0">
                <a:solidFill>
                  <a:srgbClr val="C00000"/>
                </a:solidFill>
              </a:rPr>
              <a:t>FOR STUDENTS…COMPLETE YOU DEGREE.</a:t>
            </a:r>
            <a:br>
              <a:rPr lang="en-US" sz="3800" b="1" i="1" dirty="0">
                <a:solidFill>
                  <a:srgbClr val="C00000"/>
                </a:solidFill>
              </a:rPr>
            </a:br>
            <a:r>
              <a:rPr lang="en-US" sz="3800" b="1" i="1" dirty="0">
                <a:solidFill>
                  <a:srgbClr val="C00000"/>
                </a:solidFill>
              </a:rPr>
              <a:t>Your education has to be your top priority.</a:t>
            </a:r>
          </a:p>
          <a:p>
            <a:pPr marL="742950" indent="-742950">
              <a:buFont typeface="+mj-lt"/>
              <a:buAutoNum type="arabicPeriod"/>
            </a:pPr>
            <a:r>
              <a:rPr lang="en-US" sz="3800" b="1" i="1" dirty="0">
                <a:solidFill>
                  <a:srgbClr val="0000CC"/>
                </a:solidFill>
              </a:rPr>
              <a:t>Find mentors – faculty or students – who have been through what you’re going through.</a:t>
            </a:r>
          </a:p>
        </p:txBody>
      </p:sp>
    </p:spTree>
    <p:extLst>
      <p:ext uri="{BB962C8B-B14F-4D97-AF65-F5344CB8AC3E}">
        <p14:creationId xmlns:p14="http://schemas.microsoft.com/office/powerpoint/2010/main" val="137512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linds(horizontal)">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linds(horizont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blinds(horizontal)">
                                      <p:cBhvr>
                                        <p:cTn id="1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Opening Morals</a:t>
            </a:r>
          </a:p>
        </p:txBody>
      </p:sp>
      <p:sp>
        <p:nvSpPr>
          <p:cNvPr id="14" name="Rounded Rectangle 13">
            <a:extLst>
              <a:ext uri="{FF2B5EF4-FFF2-40B4-BE49-F238E27FC236}">
                <a16:creationId xmlns:a16="http://schemas.microsoft.com/office/drawing/2014/main" id="{40A36E7C-6F1F-7D4D-7126-2D583D863BF9}"/>
              </a:ext>
            </a:extLst>
          </p:cNvPr>
          <p:cNvSpPr/>
          <p:nvPr/>
        </p:nvSpPr>
        <p:spPr>
          <a:xfrm>
            <a:off x="4093405" y="1151860"/>
            <a:ext cx="4160218" cy="1362515"/>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SAVINGS</a:t>
            </a:r>
          </a:p>
        </p:txBody>
      </p:sp>
      <p:sp>
        <p:nvSpPr>
          <p:cNvPr id="15" name="Rounded Rectangle 14">
            <a:extLst>
              <a:ext uri="{FF2B5EF4-FFF2-40B4-BE49-F238E27FC236}">
                <a16:creationId xmlns:a16="http://schemas.microsoft.com/office/drawing/2014/main" id="{5AB5D273-579F-B38E-FA1F-0AC28B3954F7}"/>
              </a:ext>
            </a:extLst>
          </p:cNvPr>
          <p:cNvSpPr/>
          <p:nvPr/>
        </p:nvSpPr>
        <p:spPr>
          <a:xfrm>
            <a:off x="4093405" y="4512964"/>
            <a:ext cx="4160218" cy="1362515"/>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WEALTH</a:t>
            </a:r>
          </a:p>
          <a:p>
            <a:pPr algn="ctr"/>
            <a:r>
              <a:rPr lang="en-US" b="1" dirty="0"/>
              <a:t>(and freedom, options &amp; opportunities)</a:t>
            </a:r>
          </a:p>
        </p:txBody>
      </p:sp>
      <p:cxnSp>
        <p:nvCxnSpPr>
          <p:cNvPr id="16" name="Straight Arrow Connector 15">
            <a:extLst>
              <a:ext uri="{FF2B5EF4-FFF2-40B4-BE49-F238E27FC236}">
                <a16:creationId xmlns:a16="http://schemas.microsoft.com/office/drawing/2014/main" id="{530B04CD-9F29-B3D6-4A62-E159D5D4EFCF}"/>
              </a:ext>
            </a:extLst>
          </p:cNvPr>
          <p:cNvCxnSpPr>
            <a:cxnSpLocks/>
          </p:cNvCxnSpPr>
          <p:nvPr/>
        </p:nvCxnSpPr>
        <p:spPr>
          <a:xfrm>
            <a:off x="3812187" y="3634219"/>
            <a:ext cx="0" cy="1406029"/>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Rounded Rectangle 13">
            <a:extLst>
              <a:ext uri="{FF2B5EF4-FFF2-40B4-BE49-F238E27FC236}">
                <a16:creationId xmlns:a16="http://schemas.microsoft.com/office/drawing/2014/main" id="{B34BA673-098B-FFC0-C356-5597DCE1B4F6}"/>
              </a:ext>
            </a:extLst>
          </p:cNvPr>
          <p:cNvSpPr/>
          <p:nvPr/>
        </p:nvSpPr>
        <p:spPr>
          <a:xfrm>
            <a:off x="4093405" y="2832412"/>
            <a:ext cx="4160218" cy="1362515"/>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INVESTING</a:t>
            </a:r>
          </a:p>
        </p:txBody>
      </p:sp>
      <p:cxnSp>
        <p:nvCxnSpPr>
          <p:cNvPr id="17" name="Straight Arrow Connector 16">
            <a:extLst>
              <a:ext uri="{FF2B5EF4-FFF2-40B4-BE49-F238E27FC236}">
                <a16:creationId xmlns:a16="http://schemas.microsoft.com/office/drawing/2014/main" id="{E2107590-B461-DB78-6618-15B15130A0EE}"/>
              </a:ext>
            </a:extLst>
          </p:cNvPr>
          <p:cNvCxnSpPr>
            <a:cxnSpLocks/>
          </p:cNvCxnSpPr>
          <p:nvPr/>
        </p:nvCxnSpPr>
        <p:spPr>
          <a:xfrm>
            <a:off x="8545054" y="3634218"/>
            <a:ext cx="0" cy="1406029"/>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C19D0DA-A012-4F43-3338-40CEAD1557EA}"/>
              </a:ext>
            </a:extLst>
          </p:cNvPr>
          <p:cNvCxnSpPr>
            <a:cxnSpLocks/>
          </p:cNvCxnSpPr>
          <p:nvPr/>
        </p:nvCxnSpPr>
        <p:spPr>
          <a:xfrm>
            <a:off x="3812187" y="1811360"/>
            <a:ext cx="0" cy="1406029"/>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22665CE-BD57-D103-EB0A-2B19CB737600}"/>
              </a:ext>
            </a:extLst>
          </p:cNvPr>
          <p:cNvCxnSpPr>
            <a:cxnSpLocks/>
          </p:cNvCxnSpPr>
          <p:nvPr/>
        </p:nvCxnSpPr>
        <p:spPr>
          <a:xfrm>
            <a:off x="8545054" y="1811359"/>
            <a:ext cx="0" cy="1406029"/>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0161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500"/>
                                        <p:tgtEl>
                                          <p:spTgt spid="19"/>
                                        </p:tgtEl>
                                      </p:cBhvr>
                                    </p:animEffect>
                                  </p:childTnLst>
                                </p:cTn>
                              </p:par>
                              <p:par>
                                <p:cTn id="11" presetID="14" presetClass="entr" presetSubtype="1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randombar(horizontal)">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randombar(horizontal)">
                                      <p:cBhvr>
                                        <p:cTn id="18" dur="500"/>
                                        <p:tgtEl>
                                          <p:spTgt spid="15"/>
                                        </p:tgtEl>
                                      </p:cBhvr>
                                    </p:animEffect>
                                  </p:childTnLst>
                                </p:cTn>
                              </p:par>
                              <p:par>
                                <p:cTn id="19" presetID="14" presetClass="entr" presetSubtype="1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randombar(horizontal)">
                                      <p:cBhvr>
                                        <p:cTn id="21" dur="500"/>
                                        <p:tgtEl>
                                          <p:spTgt spid="16"/>
                                        </p:tgtEl>
                                      </p:cBhvr>
                                    </p:animEffect>
                                  </p:childTnLst>
                                </p:cTn>
                              </p:par>
                              <p:par>
                                <p:cTn id="22" presetID="14" presetClass="entr" presetSubtype="1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randombar(horizontal)">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From an International Perspective…</a:t>
            </a:r>
          </a:p>
        </p:txBody>
      </p:sp>
      <p:sp>
        <p:nvSpPr>
          <p:cNvPr id="14" name="Rounded Rectangle 13">
            <a:extLst>
              <a:ext uri="{FF2B5EF4-FFF2-40B4-BE49-F238E27FC236}">
                <a16:creationId xmlns:a16="http://schemas.microsoft.com/office/drawing/2014/main" id="{40A36E7C-6F1F-7D4D-7126-2D583D863BF9}"/>
              </a:ext>
            </a:extLst>
          </p:cNvPr>
          <p:cNvSpPr/>
          <p:nvPr/>
        </p:nvSpPr>
        <p:spPr>
          <a:xfrm>
            <a:off x="1392595" y="1151858"/>
            <a:ext cx="4160218" cy="1362515"/>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SAVINGS</a:t>
            </a:r>
          </a:p>
        </p:txBody>
      </p:sp>
      <p:sp>
        <p:nvSpPr>
          <p:cNvPr id="15" name="Rounded Rectangle 14">
            <a:extLst>
              <a:ext uri="{FF2B5EF4-FFF2-40B4-BE49-F238E27FC236}">
                <a16:creationId xmlns:a16="http://schemas.microsoft.com/office/drawing/2014/main" id="{5AB5D273-579F-B38E-FA1F-0AC28B3954F7}"/>
              </a:ext>
            </a:extLst>
          </p:cNvPr>
          <p:cNvSpPr/>
          <p:nvPr/>
        </p:nvSpPr>
        <p:spPr>
          <a:xfrm>
            <a:off x="4015891" y="5137992"/>
            <a:ext cx="4160218" cy="1362515"/>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 OPPORTUNITY</a:t>
            </a:r>
          </a:p>
          <a:p>
            <a:pPr algn="ctr"/>
            <a:r>
              <a:rPr lang="en-US" b="1" dirty="0"/>
              <a:t>(and freedom, options &amp; wealth)</a:t>
            </a:r>
          </a:p>
        </p:txBody>
      </p:sp>
      <p:cxnSp>
        <p:nvCxnSpPr>
          <p:cNvPr id="16" name="Straight Arrow Connector 15">
            <a:extLst>
              <a:ext uri="{FF2B5EF4-FFF2-40B4-BE49-F238E27FC236}">
                <a16:creationId xmlns:a16="http://schemas.microsoft.com/office/drawing/2014/main" id="{530B04CD-9F29-B3D6-4A62-E159D5D4EFCF}"/>
              </a:ext>
            </a:extLst>
          </p:cNvPr>
          <p:cNvCxnSpPr>
            <a:cxnSpLocks/>
          </p:cNvCxnSpPr>
          <p:nvPr/>
        </p:nvCxnSpPr>
        <p:spPr>
          <a:xfrm>
            <a:off x="2924869" y="4989838"/>
            <a:ext cx="881263" cy="104332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Rounded Rectangle 13">
            <a:extLst>
              <a:ext uri="{FF2B5EF4-FFF2-40B4-BE49-F238E27FC236}">
                <a16:creationId xmlns:a16="http://schemas.microsoft.com/office/drawing/2014/main" id="{B34BA673-098B-FFC0-C356-5597DCE1B4F6}"/>
              </a:ext>
            </a:extLst>
          </p:cNvPr>
          <p:cNvSpPr/>
          <p:nvPr/>
        </p:nvSpPr>
        <p:spPr>
          <a:xfrm>
            <a:off x="6639187" y="1130101"/>
            <a:ext cx="4160218" cy="1362515"/>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INVESTING</a:t>
            </a:r>
          </a:p>
        </p:txBody>
      </p:sp>
      <p:cxnSp>
        <p:nvCxnSpPr>
          <p:cNvPr id="17" name="Straight Arrow Connector 16">
            <a:extLst>
              <a:ext uri="{FF2B5EF4-FFF2-40B4-BE49-F238E27FC236}">
                <a16:creationId xmlns:a16="http://schemas.microsoft.com/office/drawing/2014/main" id="{E2107590-B461-DB78-6618-15B15130A0EE}"/>
              </a:ext>
            </a:extLst>
          </p:cNvPr>
          <p:cNvCxnSpPr>
            <a:cxnSpLocks/>
          </p:cNvCxnSpPr>
          <p:nvPr/>
        </p:nvCxnSpPr>
        <p:spPr>
          <a:xfrm flipH="1">
            <a:off x="8441547" y="4935338"/>
            <a:ext cx="968901" cy="109782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 name="Rounded Rectangle 1">
            <a:extLst>
              <a:ext uri="{FF2B5EF4-FFF2-40B4-BE49-F238E27FC236}">
                <a16:creationId xmlns:a16="http://schemas.microsoft.com/office/drawing/2014/main" id="{A2FF0C3F-4CD3-F8DF-1762-538839A53B35}"/>
              </a:ext>
            </a:extLst>
          </p:cNvPr>
          <p:cNvSpPr/>
          <p:nvPr/>
        </p:nvSpPr>
        <p:spPr>
          <a:xfrm>
            <a:off x="1392595" y="2634065"/>
            <a:ext cx="4160218" cy="2240716"/>
          </a:xfrm>
          <a:prstGeom prst="roundRect">
            <a:avLst/>
          </a:prstGeom>
          <a:solidFill>
            <a:schemeClr val="bg1"/>
          </a:solidFill>
          <a:ln w="571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b="1" dirty="0">
                <a:solidFill>
                  <a:srgbClr val="006600"/>
                </a:solidFill>
              </a:rPr>
              <a:t>It might sound rudimentary, but managing your budget and actively saving is one thing you can control.</a:t>
            </a:r>
          </a:p>
          <a:p>
            <a:pPr algn="ctr"/>
            <a:r>
              <a:rPr lang="en-US" sz="1900" b="1" dirty="0">
                <a:solidFill>
                  <a:srgbClr val="006600"/>
                </a:solidFill>
              </a:rPr>
              <a:t>If uncertainty is the enemy, having control over your income and expenses can give you more short-term control over your situation.</a:t>
            </a:r>
          </a:p>
        </p:txBody>
      </p:sp>
      <p:sp>
        <p:nvSpPr>
          <p:cNvPr id="4" name="Rounded Rectangle 3">
            <a:extLst>
              <a:ext uri="{FF2B5EF4-FFF2-40B4-BE49-F238E27FC236}">
                <a16:creationId xmlns:a16="http://schemas.microsoft.com/office/drawing/2014/main" id="{8AD617F0-8AA9-9714-6230-C6DBC20AA497}"/>
              </a:ext>
            </a:extLst>
          </p:cNvPr>
          <p:cNvSpPr/>
          <p:nvPr/>
        </p:nvSpPr>
        <p:spPr>
          <a:xfrm>
            <a:off x="6639187" y="2576449"/>
            <a:ext cx="4160218" cy="2240716"/>
          </a:xfrm>
          <a:prstGeom prst="roundRect">
            <a:avLst/>
          </a:prstGeom>
          <a:solidFill>
            <a:schemeClr val="bg1"/>
          </a:solidFill>
          <a:ln w="571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b="1" dirty="0">
                <a:solidFill>
                  <a:srgbClr val="006600"/>
                </a:solidFill>
              </a:rPr>
              <a:t>YES, you can invest in the U.S. </a:t>
            </a:r>
          </a:p>
          <a:p>
            <a:pPr algn="ctr"/>
            <a:r>
              <a:rPr lang="en-US" sz="1900" b="1" dirty="0">
                <a:solidFill>
                  <a:srgbClr val="006600"/>
                </a:solidFill>
              </a:rPr>
              <a:t>You may or may not want to, until you have greater short-term control over your situation, but you generally have all the investment options as a permanent resident of the US would have.</a:t>
            </a:r>
          </a:p>
        </p:txBody>
      </p:sp>
    </p:spTree>
    <p:extLst>
      <p:ext uri="{BB962C8B-B14F-4D97-AF65-F5344CB8AC3E}">
        <p14:creationId xmlns:p14="http://schemas.microsoft.com/office/powerpoint/2010/main" val="150563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linds(horizontal)">
                                      <p:cBhvr>
                                        <p:cTn id="20" dur="500"/>
                                        <p:tgtEl>
                                          <p:spTgt spid="15"/>
                                        </p:tgtEl>
                                      </p:cBhvr>
                                    </p:animEffect>
                                  </p:childTnLst>
                                </p:cTn>
                              </p:par>
                              <p:par>
                                <p:cTn id="21" presetID="3" presetClass="entr" presetSubtype="1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linds(horizontal)">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77088"/>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AutoNum type="arabicPeriod"/>
            </a:pPr>
            <a:r>
              <a:rPr lang="en-US" dirty="0"/>
              <a:t>Budgeting is critical.</a:t>
            </a:r>
            <a:br>
              <a:rPr lang="en-US" dirty="0"/>
            </a:br>
            <a:endParaRPr lang="en-US" dirty="0"/>
          </a:p>
          <a:p>
            <a:pPr marL="514350" indent="-514350">
              <a:buAutoNum type="arabicPeriod"/>
            </a:pPr>
            <a:r>
              <a:rPr lang="en-US" dirty="0"/>
              <a:t>Always watch exchange rates. </a:t>
            </a:r>
            <a:br>
              <a:rPr lang="en-US" dirty="0"/>
            </a:br>
            <a:endParaRPr lang="en-US" dirty="0"/>
          </a:p>
          <a:p>
            <a:pPr marL="514350" indent="-514350">
              <a:buAutoNum type="arabicPeriod"/>
            </a:pPr>
            <a:r>
              <a:rPr lang="en-US" dirty="0"/>
              <a:t>Income taxes….if you earn income in the U.S., including investment income, you have to pay income tax in the U.S. (or at least file).</a:t>
            </a:r>
            <a:br>
              <a:rPr lang="en-US" dirty="0"/>
            </a:br>
            <a:endParaRPr lang="en-US" dirty="0"/>
          </a:p>
          <a:p>
            <a:pPr marL="514350" indent="-514350">
              <a:buAutoNum type="arabicPeriod"/>
            </a:pPr>
            <a:r>
              <a:rPr lang="en-US" dirty="0"/>
              <a:t>If permanent residency is a goal, you have to constantly comply with residency and reporting requirements...to avoid losing the options for permanent residency in the future.</a:t>
            </a:r>
          </a:p>
        </p:txBody>
      </p:sp>
      <p:sp>
        <p:nvSpPr>
          <p:cNvPr id="2" name="Rectangle 2">
            <a:extLst>
              <a:ext uri="{FF2B5EF4-FFF2-40B4-BE49-F238E27FC236}">
                <a16:creationId xmlns:a16="http://schemas.microsoft.com/office/drawing/2014/main" id="{F0FEB419-53AB-AF2B-52DB-85D7C633419E}"/>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From an International Perspective…</a:t>
            </a:r>
          </a:p>
        </p:txBody>
      </p:sp>
    </p:spTree>
    <p:extLst>
      <p:ext uri="{BB962C8B-B14F-4D97-AF65-F5344CB8AC3E}">
        <p14:creationId xmlns:p14="http://schemas.microsoft.com/office/powerpoint/2010/main" val="3245319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00CC"/>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Income &amp; Expense Management</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77088"/>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AutoNum type="arabicPeriod"/>
            </a:pPr>
            <a:r>
              <a:rPr lang="en-US" dirty="0"/>
              <a:t>Create a budget on how you will spend your money each month</a:t>
            </a:r>
          </a:p>
          <a:p>
            <a:pPr lvl="1"/>
            <a:r>
              <a:rPr lang="en-US" dirty="0"/>
              <a:t>Fixed expenses (rent, tuition, books, utilities, food, insurance, car payments, phone bill)</a:t>
            </a:r>
          </a:p>
          <a:p>
            <a:pPr lvl="1"/>
            <a:r>
              <a:rPr lang="en-US" dirty="0"/>
              <a:t>Discretionary expenses (clothing, entertainment, travel, emergencies)</a:t>
            </a:r>
          </a:p>
          <a:p>
            <a:pPr lvl="1"/>
            <a:r>
              <a:rPr lang="en-US" dirty="0"/>
              <a:t>Unexpected expenses (medical bills, taxes)</a:t>
            </a:r>
            <a:br>
              <a:rPr lang="en-US" dirty="0"/>
            </a:br>
            <a:endParaRPr lang="en-US" dirty="0"/>
          </a:p>
          <a:p>
            <a:pPr marL="514350" indent="-514350">
              <a:buFont typeface="+mj-lt"/>
              <a:buAutoNum type="arabicPeriod"/>
            </a:pPr>
            <a:r>
              <a:rPr lang="en-US" dirty="0"/>
              <a:t>Learn to live within your means (avoid going into debt to maintain your lifestyle). Unpaid debt will follow you everywhere you go.</a:t>
            </a:r>
            <a:br>
              <a:rPr lang="en-US" dirty="0"/>
            </a:br>
            <a:endParaRPr lang="en-US" dirty="0"/>
          </a:p>
          <a:p>
            <a:pPr marL="514350" indent="-514350">
              <a:buFont typeface="+mj-lt"/>
              <a:buAutoNum type="arabicPeriod"/>
            </a:pPr>
            <a:r>
              <a:rPr lang="en-US" dirty="0"/>
              <a:t>You have limited opportunities to increase your income, which makes controlling your expenses even more important.</a:t>
            </a:r>
          </a:p>
          <a:p>
            <a:endParaRPr lang="en-US" dirty="0"/>
          </a:p>
        </p:txBody>
      </p:sp>
    </p:spTree>
    <p:extLst>
      <p:ext uri="{BB962C8B-B14F-4D97-AF65-F5344CB8AC3E}">
        <p14:creationId xmlns:p14="http://schemas.microsoft.com/office/powerpoint/2010/main" val="1969153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00CC"/>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Preparing &amp; Investing for YOUR Future</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77088"/>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Prepare and invest in your future - Optional Practical Training, OPT! </a:t>
            </a:r>
            <a:br>
              <a:rPr lang="en-US" dirty="0"/>
            </a:br>
            <a:br>
              <a:rPr lang="en-US" dirty="0"/>
            </a:br>
            <a:r>
              <a:rPr lang="en-US" dirty="0"/>
              <a:t>If you’re about to graduate, plan to save $410 USD for your OPT  application fees. </a:t>
            </a:r>
            <a:br>
              <a:rPr lang="en-US" dirty="0"/>
            </a:br>
            <a:endParaRPr lang="en-US" dirty="0"/>
          </a:p>
          <a:p>
            <a:pPr lvl="1"/>
            <a:r>
              <a:rPr lang="en-US" dirty="0"/>
              <a:t>OPT is an off-campus employment benefit for F-1 students that have completed their education at an American university. </a:t>
            </a:r>
            <a:br>
              <a:rPr lang="en-US" dirty="0"/>
            </a:br>
            <a:endParaRPr lang="en-US" dirty="0"/>
          </a:p>
          <a:p>
            <a:pPr lvl="1"/>
            <a:r>
              <a:rPr lang="en-US" dirty="0"/>
              <a:t>Employment has to be related to field of study: </a:t>
            </a:r>
            <a:r>
              <a:rPr lang="en-US" dirty="0">
                <a:hlinkClick r:id="rId2"/>
              </a:rPr>
              <a:t>https://internationalaffairs.louisiana.edu/current-students/working-usa/optional-practical-training-opt</a:t>
            </a:r>
            <a:r>
              <a:rPr lang="en-US" dirty="0"/>
              <a:t> (for UL Lafayette students)</a:t>
            </a:r>
          </a:p>
        </p:txBody>
      </p:sp>
    </p:spTree>
    <p:extLst>
      <p:ext uri="{BB962C8B-B14F-4D97-AF65-F5344CB8AC3E}">
        <p14:creationId xmlns:p14="http://schemas.microsoft.com/office/powerpoint/2010/main" val="854204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4843"/>
            <a:ext cx="10972800" cy="2263432"/>
          </a:xfrm>
        </p:spPr>
        <p:txBody>
          <a:bodyPr>
            <a:normAutofit fontScale="90000"/>
          </a:bodyPr>
          <a:lstStyle/>
          <a:p>
            <a:r>
              <a:rPr lang="en-US" sz="5400" dirty="0">
                <a:latin typeface="Times New Roman" panose="02020603050405020304" pitchFamily="18" charset="0"/>
                <a:cs typeface="Times New Roman" panose="02020603050405020304" pitchFamily="18" charset="0"/>
              </a:rPr>
              <a:t>Brian Bolton</a:t>
            </a:r>
            <a:br>
              <a:rPr lang="en-US" sz="5400" dirty="0">
                <a:latin typeface="Times New Roman" panose="02020603050405020304" pitchFamily="18" charset="0"/>
                <a:cs typeface="Times New Roman" panose="02020603050405020304" pitchFamily="18" charset="0"/>
              </a:rPr>
            </a:br>
            <a:r>
              <a:rPr lang="en-US" sz="5400" dirty="0">
                <a:latin typeface="Times New Roman" panose="02020603050405020304" pitchFamily="18" charset="0"/>
                <a:cs typeface="Times New Roman" panose="02020603050405020304" pitchFamily="18" charset="0"/>
              </a:rPr>
              <a:t>Professor of Finance</a:t>
            </a:r>
            <a:br>
              <a:rPr lang="en-US" sz="5400" dirty="0">
                <a:latin typeface="Times New Roman" panose="02020603050405020304" pitchFamily="18" charset="0"/>
                <a:cs typeface="Times New Roman" panose="02020603050405020304" pitchFamily="18" charset="0"/>
              </a:rPr>
            </a:br>
            <a:r>
              <a:rPr lang="en-US" sz="5400" dirty="0">
                <a:latin typeface="Times New Roman" panose="02020603050405020304" pitchFamily="18" charset="0"/>
                <a:cs typeface="Times New Roman" panose="02020603050405020304" pitchFamily="18" charset="0"/>
              </a:rPr>
              <a:t>brian.bolton@louisiana.edu</a:t>
            </a:r>
            <a:br>
              <a:rPr lang="en-US" sz="5400" dirty="0">
                <a:latin typeface="Times New Roman" panose="02020603050405020304" pitchFamily="18" charset="0"/>
                <a:cs typeface="Times New Roman" panose="02020603050405020304" pitchFamily="18" charset="0"/>
              </a:rPr>
            </a:br>
            <a:br>
              <a:rPr lang="en-US" sz="5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http://business.louisiana.edu/financeispersonal</a:t>
            </a:r>
          </a:p>
        </p:txBody>
      </p:sp>
    </p:spTree>
    <p:extLst>
      <p:ext uri="{BB962C8B-B14F-4D97-AF65-F5344CB8AC3E}">
        <p14:creationId xmlns:p14="http://schemas.microsoft.com/office/powerpoint/2010/main" val="312461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00CC"/>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Income Taxes in the U.S.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77088"/>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Filing for income tax:     </a:t>
            </a:r>
          </a:p>
          <a:p>
            <a:r>
              <a:rPr lang="en-US" sz="2400" dirty="0"/>
              <a:t>It’s important to be aware that, as a nonresident student in the US, you’re legally required to file a tax return if you received US income during 2020.</a:t>
            </a:r>
            <a:br>
              <a:rPr lang="en-US" sz="2400" dirty="0"/>
            </a:br>
            <a:endParaRPr lang="en-US" sz="1300" dirty="0"/>
          </a:p>
          <a:p>
            <a:r>
              <a:rPr lang="en-US" sz="2400" dirty="0"/>
              <a:t>And even if you didn’t work or receive income in the US, you’re still obliged to file a Form 8843 with the IRS.</a:t>
            </a:r>
            <a:br>
              <a:rPr lang="en-US" sz="2400" dirty="0"/>
            </a:br>
            <a:endParaRPr lang="en-US" sz="1300" dirty="0"/>
          </a:p>
          <a:p>
            <a:r>
              <a:rPr lang="en-US" sz="2400" dirty="0"/>
              <a:t>University of Louisiana at Lafayette has arranged discounted access to Sprintax Tax Preparation for its students. Sprintax guides students through the tax preparation process, arrange the necessary documents and check if you’re due a tax refund.</a:t>
            </a:r>
            <a:br>
              <a:rPr lang="en-US" sz="2400" dirty="0"/>
            </a:br>
            <a:endParaRPr lang="en-US" sz="1300" dirty="0"/>
          </a:p>
          <a:p>
            <a:r>
              <a:rPr lang="en-US" sz="2400" dirty="0"/>
              <a:t>Sprintax was used by over 225,000 international students and scholars last year, and the average Federal refund received by eligible students was over $1,126.</a:t>
            </a:r>
          </a:p>
          <a:p>
            <a:pPr marL="0" indent="0">
              <a:buNone/>
            </a:pPr>
            <a:endParaRPr lang="en-US" dirty="0"/>
          </a:p>
        </p:txBody>
      </p:sp>
    </p:spTree>
    <p:extLst>
      <p:ext uri="{BB962C8B-B14F-4D97-AF65-F5344CB8AC3E}">
        <p14:creationId xmlns:p14="http://schemas.microsoft.com/office/powerpoint/2010/main" val="3009011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00CC"/>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Income Taxes in the U.S. (Cont.)</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77088"/>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Check to see if your University offers discounted income tax preparation assistance.  UL Lafayette has a partnership with Sprintax, which is relatively user-friendly for international students and employees.</a:t>
            </a:r>
          </a:p>
          <a:p>
            <a:pPr marL="514350" indent="-514350">
              <a:buFont typeface="+mj-lt"/>
              <a:buAutoNum type="arabicPeriod"/>
            </a:pPr>
            <a:r>
              <a:rPr lang="en-US" dirty="0"/>
              <a:t>Register and follow the simple instructions</a:t>
            </a:r>
          </a:p>
          <a:p>
            <a:pPr marL="514350" indent="-514350">
              <a:buFont typeface="+mj-lt"/>
              <a:buAutoNum type="arabicPeriod"/>
            </a:pPr>
            <a:r>
              <a:rPr lang="en-US" dirty="0"/>
              <a:t>Complete the online questionnaire</a:t>
            </a:r>
          </a:p>
          <a:p>
            <a:pPr marL="514350" indent="-514350">
              <a:buFont typeface="+mj-lt"/>
              <a:buAutoNum type="arabicPeriod"/>
            </a:pPr>
            <a:r>
              <a:rPr lang="en-US" dirty="0"/>
              <a:t>Enter your unique discount code in the box on the ‘Review your order’ page (</a:t>
            </a:r>
            <a:r>
              <a:rPr lang="en-US" b="1" dirty="0">
                <a:solidFill>
                  <a:srgbClr val="C00000"/>
                </a:solidFill>
              </a:rPr>
              <a:t>21ULL100F5</a:t>
            </a:r>
            <a:r>
              <a:rPr lang="en-US" dirty="0"/>
              <a:t> for 2021, to be updated for 2022)</a:t>
            </a:r>
          </a:p>
          <a:p>
            <a:pPr marL="514350" indent="-514350">
              <a:buFont typeface="+mj-lt"/>
              <a:buAutoNum type="arabicPeriod"/>
            </a:pPr>
            <a:r>
              <a:rPr lang="en-US" dirty="0"/>
              <a:t>Sprintax will prepare your tax return here: </a:t>
            </a:r>
            <a:r>
              <a:rPr lang="en-US" dirty="0">
                <a:hlinkClick r:id="rId2"/>
              </a:rPr>
              <a:t>https://taxprep.sprintax.com/?utm_ref=louisiana-edu</a:t>
            </a:r>
            <a:r>
              <a:rPr lang="en-US" dirty="0"/>
              <a:t> </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226539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975994"/>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Other Common Financial </a:t>
            </a:r>
            <a:br>
              <a:rPr lang="en-US" b="1" dirty="0">
                <a:solidFill>
                  <a:schemeClr val="bg1"/>
                </a:solidFill>
                <a:latin typeface="Calibri" panose="020F0502020204030204" pitchFamily="34" charset="0"/>
                <a:cs typeface="Calibri" panose="020F0502020204030204" pitchFamily="34" charset="0"/>
              </a:rPr>
            </a:br>
            <a:r>
              <a:rPr lang="en-US" b="1" dirty="0">
                <a:solidFill>
                  <a:schemeClr val="bg1"/>
                </a:solidFill>
                <a:latin typeface="Calibri" panose="020F0502020204030204" pitchFamily="34" charset="0"/>
                <a:cs typeface="Calibri" panose="020F0502020204030204" pitchFamily="34" charset="0"/>
              </a:rPr>
              <a:t>Challenges for International Students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301752" y="1536192"/>
            <a:ext cx="5794248" cy="45611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Health insurance while in school</a:t>
            </a:r>
          </a:p>
          <a:p>
            <a:r>
              <a:rPr lang="en-US" sz="2400" dirty="0"/>
              <a:t>Costs of Living &amp; Standards of Living</a:t>
            </a:r>
          </a:p>
          <a:p>
            <a:r>
              <a:rPr lang="en-US" sz="2400" dirty="0"/>
              <a:t>Exchange Rates Always Change</a:t>
            </a:r>
          </a:p>
          <a:p>
            <a:r>
              <a:rPr lang="en-US" sz="2400" dirty="0"/>
              <a:t>Establishing a Financial Presence in the U.S.</a:t>
            </a:r>
          </a:p>
          <a:p>
            <a:r>
              <a:rPr lang="en-US" sz="2400" dirty="0"/>
              <a:t>Career Planning</a:t>
            </a:r>
          </a:p>
          <a:p>
            <a:r>
              <a:rPr lang="en-US" sz="2400" dirty="0"/>
              <a:t>Uncertainty…The enemy of all planning</a:t>
            </a:r>
          </a:p>
        </p:txBody>
      </p:sp>
    </p:spTree>
    <p:extLst>
      <p:ext uri="{BB962C8B-B14F-4D97-AF65-F5344CB8AC3E}">
        <p14:creationId xmlns:p14="http://schemas.microsoft.com/office/powerpoint/2010/main" val="12793623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975994"/>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Other Common Financial </a:t>
            </a:r>
            <a:br>
              <a:rPr lang="en-US" b="1" dirty="0">
                <a:solidFill>
                  <a:schemeClr val="bg1"/>
                </a:solidFill>
                <a:latin typeface="Calibri" panose="020F0502020204030204" pitchFamily="34" charset="0"/>
                <a:cs typeface="Calibri" panose="020F0502020204030204" pitchFamily="34" charset="0"/>
              </a:rPr>
            </a:br>
            <a:r>
              <a:rPr lang="en-US" b="1" dirty="0">
                <a:solidFill>
                  <a:schemeClr val="bg1"/>
                </a:solidFill>
                <a:latin typeface="Calibri" panose="020F0502020204030204" pitchFamily="34" charset="0"/>
                <a:cs typeface="Calibri" panose="020F0502020204030204" pitchFamily="34" charset="0"/>
              </a:rPr>
              <a:t>Challenges for International Students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301752" y="1536192"/>
            <a:ext cx="5794248" cy="45611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solidFill>
                  <a:srgbClr val="0000CC"/>
                </a:solidFill>
              </a:rPr>
              <a:t>Health insurance while in school</a:t>
            </a:r>
          </a:p>
          <a:p>
            <a:r>
              <a:rPr lang="en-US" sz="2400" dirty="0"/>
              <a:t>Costs of Living &amp; Standards of Living</a:t>
            </a:r>
          </a:p>
          <a:p>
            <a:r>
              <a:rPr lang="en-US" sz="2400" dirty="0"/>
              <a:t>Exchange Rates Always Change</a:t>
            </a:r>
          </a:p>
          <a:p>
            <a:r>
              <a:rPr lang="en-US" sz="2400" dirty="0"/>
              <a:t>Establishing a Financial Presence in the U.S.</a:t>
            </a:r>
          </a:p>
          <a:p>
            <a:r>
              <a:rPr lang="en-US" sz="2400" dirty="0"/>
              <a:t>Career Planning</a:t>
            </a:r>
          </a:p>
          <a:p>
            <a:r>
              <a:rPr lang="en-US" sz="2400" dirty="0"/>
              <a:t>Uncertainty…The enemy of all planning</a:t>
            </a:r>
          </a:p>
        </p:txBody>
      </p:sp>
      <p:sp>
        <p:nvSpPr>
          <p:cNvPr id="4" name="Content Placeholder 2">
            <a:extLst>
              <a:ext uri="{FF2B5EF4-FFF2-40B4-BE49-F238E27FC236}">
                <a16:creationId xmlns:a16="http://schemas.microsoft.com/office/drawing/2014/main" id="{8A5B4B28-3C59-174C-A086-7B7D265E35E1}"/>
              </a:ext>
            </a:extLst>
          </p:cNvPr>
          <p:cNvSpPr txBox="1">
            <a:spLocks/>
          </p:cNvSpPr>
          <p:nvPr/>
        </p:nvSpPr>
        <p:spPr>
          <a:xfrm>
            <a:off x="6041136" y="1536192"/>
            <a:ext cx="5467692" cy="45611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solidFill>
                  <a:srgbClr val="0000CC"/>
                </a:solidFill>
              </a:rPr>
              <a:t>You are required to have health insurance while in school. And your university or employer may not provide this insurance. Shop around, plan ahead.</a:t>
            </a:r>
          </a:p>
          <a:p>
            <a:pPr marL="0" indent="0">
              <a:buNone/>
            </a:pPr>
            <a:endParaRPr lang="en-US" sz="2600" dirty="0">
              <a:solidFill>
                <a:srgbClr val="0000CC"/>
              </a:solidFill>
            </a:endParaRPr>
          </a:p>
          <a:p>
            <a:pPr marL="0" indent="0">
              <a:buNone/>
            </a:pPr>
            <a:r>
              <a:rPr lang="en-US" sz="2600" dirty="0">
                <a:solidFill>
                  <a:srgbClr val="0000CC"/>
                </a:solidFill>
              </a:rPr>
              <a:t>The U.S. hospital bills and insurance practices may be different from what you’re used to. Ask lots of questions. Never pay before you absolutely have to or before you are absolutely sure of what you owe.</a:t>
            </a:r>
          </a:p>
        </p:txBody>
      </p:sp>
    </p:spTree>
    <p:extLst>
      <p:ext uri="{BB962C8B-B14F-4D97-AF65-F5344CB8AC3E}">
        <p14:creationId xmlns:p14="http://schemas.microsoft.com/office/powerpoint/2010/main" val="24827298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975994"/>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Other Common Financial </a:t>
            </a:r>
            <a:br>
              <a:rPr lang="en-US" b="1" dirty="0">
                <a:solidFill>
                  <a:schemeClr val="bg1"/>
                </a:solidFill>
                <a:latin typeface="Calibri" panose="020F0502020204030204" pitchFamily="34" charset="0"/>
                <a:cs typeface="Calibri" panose="020F0502020204030204" pitchFamily="34" charset="0"/>
              </a:rPr>
            </a:br>
            <a:r>
              <a:rPr lang="en-US" b="1" dirty="0">
                <a:solidFill>
                  <a:schemeClr val="bg1"/>
                </a:solidFill>
                <a:latin typeface="Calibri" panose="020F0502020204030204" pitchFamily="34" charset="0"/>
                <a:cs typeface="Calibri" panose="020F0502020204030204" pitchFamily="34" charset="0"/>
              </a:rPr>
              <a:t>Challenges for International Students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301752" y="1536192"/>
            <a:ext cx="5794248" cy="45611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Health insurance while in school</a:t>
            </a:r>
          </a:p>
          <a:p>
            <a:r>
              <a:rPr lang="en-US" sz="2400" b="1" dirty="0">
                <a:solidFill>
                  <a:srgbClr val="C00000"/>
                </a:solidFill>
              </a:rPr>
              <a:t>Costs of Living &amp; Standards of Living</a:t>
            </a:r>
          </a:p>
          <a:p>
            <a:r>
              <a:rPr lang="en-US" sz="2400" dirty="0"/>
              <a:t>Exchange Rates Always Change</a:t>
            </a:r>
          </a:p>
          <a:p>
            <a:r>
              <a:rPr lang="en-US" sz="2400" dirty="0"/>
              <a:t>Establishing a Financial Presence in the U.S.</a:t>
            </a:r>
          </a:p>
          <a:p>
            <a:r>
              <a:rPr lang="en-US" sz="2400" dirty="0"/>
              <a:t>Career Planning</a:t>
            </a:r>
          </a:p>
          <a:p>
            <a:r>
              <a:rPr lang="en-US" sz="2400" dirty="0"/>
              <a:t>Uncertainty…The enemy of all planning</a:t>
            </a:r>
          </a:p>
        </p:txBody>
      </p:sp>
      <p:sp>
        <p:nvSpPr>
          <p:cNvPr id="4" name="Content Placeholder 2">
            <a:extLst>
              <a:ext uri="{FF2B5EF4-FFF2-40B4-BE49-F238E27FC236}">
                <a16:creationId xmlns:a16="http://schemas.microsoft.com/office/drawing/2014/main" id="{8A5B4B28-3C59-174C-A086-7B7D265E35E1}"/>
              </a:ext>
            </a:extLst>
          </p:cNvPr>
          <p:cNvSpPr txBox="1">
            <a:spLocks/>
          </p:cNvSpPr>
          <p:nvPr/>
        </p:nvSpPr>
        <p:spPr>
          <a:xfrm>
            <a:off x="6041136" y="1536192"/>
            <a:ext cx="5467692" cy="45611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C00000"/>
                </a:solidFill>
              </a:rPr>
              <a:t>Rent, food, insurance and other costs of living may be very different in the U.S.</a:t>
            </a:r>
          </a:p>
          <a:p>
            <a:pPr marL="0" indent="0">
              <a:buNone/>
            </a:pPr>
            <a:endParaRPr lang="en-US" sz="1200" dirty="0">
              <a:solidFill>
                <a:srgbClr val="C00000"/>
              </a:solidFill>
            </a:endParaRPr>
          </a:p>
          <a:p>
            <a:pPr marL="0" indent="0">
              <a:buNone/>
            </a:pPr>
            <a:r>
              <a:rPr lang="en-US" sz="2400" dirty="0">
                <a:solidFill>
                  <a:srgbClr val="C00000"/>
                </a:solidFill>
              </a:rPr>
              <a:t>When you prepare your short- and long-term budgets, make sure you are using U.S. costs and not home costs. Ask for help when in doubt.</a:t>
            </a:r>
          </a:p>
          <a:p>
            <a:pPr marL="0" indent="0">
              <a:buNone/>
            </a:pPr>
            <a:endParaRPr lang="en-US" sz="1200" dirty="0">
              <a:solidFill>
                <a:srgbClr val="C00000"/>
              </a:solidFill>
            </a:endParaRPr>
          </a:p>
          <a:p>
            <a:pPr marL="0" indent="0">
              <a:buNone/>
            </a:pPr>
            <a:r>
              <a:rPr lang="en-US" sz="2400" dirty="0">
                <a:solidFill>
                  <a:srgbClr val="C00000"/>
                </a:solidFill>
              </a:rPr>
              <a:t>Always avoid pressure to live a U.S. standard of living. You are here to get a degree – you can worry about your standard of living once you graduate.</a:t>
            </a:r>
          </a:p>
        </p:txBody>
      </p:sp>
    </p:spTree>
    <p:extLst>
      <p:ext uri="{BB962C8B-B14F-4D97-AF65-F5344CB8AC3E}">
        <p14:creationId xmlns:p14="http://schemas.microsoft.com/office/powerpoint/2010/main" val="40233521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975994"/>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Other Common Financial </a:t>
            </a:r>
            <a:br>
              <a:rPr lang="en-US" b="1" dirty="0">
                <a:solidFill>
                  <a:schemeClr val="bg1"/>
                </a:solidFill>
                <a:latin typeface="Calibri" panose="020F0502020204030204" pitchFamily="34" charset="0"/>
                <a:cs typeface="Calibri" panose="020F0502020204030204" pitchFamily="34" charset="0"/>
              </a:rPr>
            </a:br>
            <a:r>
              <a:rPr lang="en-US" b="1" dirty="0">
                <a:solidFill>
                  <a:schemeClr val="bg1"/>
                </a:solidFill>
                <a:latin typeface="Calibri" panose="020F0502020204030204" pitchFamily="34" charset="0"/>
                <a:cs typeface="Calibri" panose="020F0502020204030204" pitchFamily="34" charset="0"/>
              </a:rPr>
              <a:t>Challenges for International Students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301752" y="1536192"/>
            <a:ext cx="5794248" cy="45611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Health insurance while in school</a:t>
            </a:r>
          </a:p>
          <a:p>
            <a:r>
              <a:rPr lang="en-US" sz="2400" dirty="0"/>
              <a:t>Costs of Living &amp; Standards of Living</a:t>
            </a:r>
          </a:p>
          <a:p>
            <a:r>
              <a:rPr lang="en-US" sz="2400" b="1" dirty="0">
                <a:solidFill>
                  <a:srgbClr val="002060"/>
                </a:solidFill>
              </a:rPr>
              <a:t>Exchange Rates Always Change</a:t>
            </a:r>
          </a:p>
          <a:p>
            <a:r>
              <a:rPr lang="en-US" sz="2400" dirty="0"/>
              <a:t>Establishing a Financial Presence in the U.S.</a:t>
            </a:r>
          </a:p>
          <a:p>
            <a:r>
              <a:rPr lang="en-US" sz="2400" dirty="0"/>
              <a:t>Career Planning</a:t>
            </a:r>
          </a:p>
          <a:p>
            <a:r>
              <a:rPr lang="en-US" sz="2400" dirty="0"/>
              <a:t>Uncertainty…The enemy of all planning</a:t>
            </a:r>
          </a:p>
        </p:txBody>
      </p:sp>
      <p:sp>
        <p:nvSpPr>
          <p:cNvPr id="4" name="Content Placeholder 2">
            <a:extLst>
              <a:ext uri="{FF2B5EF4-FFF2-40B4-BE49-F238E27FC236}">
                <a16:creationId xmlns:a16="http://schemas.microsoft.com/office/drawing/2014/main" id="{8A5B4B28-3C59-174C-A086-7B7D265E35E1}"/>
              </a:ext>
            </a:extLst>
          </p:cNvPr>
          <p:cNvSpPr txBox="1">
            <a:spLocks/>
          </p:cNvSpPr>
          <p:nvPr/>
        </p:nvSpPr>
        <p:spPr>
          <a:xfrm>
            <a:off x="6041136" y="1536192"/>
            <a:ext cx="5467692" cy="45611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002060"/>
                </a:solidFill>
              </a:rPr>
              <a:t>You may be receiving financial assistance from home. You may have limited income opportunities in the U.S.</a:t>
            </a:r>
          </a:p>
          <a:p>
            <a:pPr marL="0" indent="0">
              <a:buNone/>
            </a:pPr>
            <a:endParaRPr lang="en-US" sz="2400" dirty="0">
              <a:solidFill>
                <a:srgbClr val="002060"/>
              </a:solidFill>
            </a:endParaRPr>
          </a:p>
          <a:p>
            <a:pPr marL="0" indent="0">
              <a:buNone/>
            </a:pPr>
            <a:r>
              <a:rPr lang="en-US" sz="2400" dirty="0">
                <a:solidFill>
                  <a:srgbClr val="002060"/>
                </a:solidFill>
              </a:rPr>
              <a:t>If the U.S. Dollar appreciates, that is probably bad news for you.</a:t>
            </a:r>
          </a:p>
          <a:p>
            <a:pPr marL="0" indent="0">
              <a:buNone/>
            </a:pPr>
            <a:endParaRPr lang="en-US" sz="2400" dirty="0">
              <a:solidFill>
                <a:srgbClr val="002060"/>
              </a:solidFill>
            </a:endParaRPr>
          </a:p>
          <a:p>
            <a:pPr marL="0" indent="0">
              <a:buNone/>
            </a:pPr>
            <a:r>
              <a:rPr lang="en-US" sz="2400" dirty="0">
                <a:solidFill>
                  <a:srgbClr val="002060"/>
                </a:solidFill>
              </a:rPr>
              <a:t>I would recommend getting more of your money or source of income in U.S. Dollars to act as a hedge. </a:t>
            </a:r>
            <a:r>
              <a:rPr lang="en-US" sz="1400" dirty="0">
                <a:solidFill>
                  <a:srgbClr val="002060"/>
                </a:solidFill>
              </a:rPr>
              <a:t>(I would not recommend getting involved with any complex financial securities that pretend to act as a hedge.)</a:t>
            </a:r>
          </a:p>
        </p:txBody>
      </p:sp>
    </p:spTree>
    <p:extLst>
      <p:ext uri="{BB962C8B-B14F-4D97-AF65-F5344CB8AC3E}">
        <p14:creationId xmlns:p14="http://schemas.microsoft.com/office/powerpoint/2010/main" val="6248637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975994"/>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Other Common Financial </a:t>
            </a:r>
            <a:br>
              <a:rPr lang="en-US" b="1" dirty="0">
                <a:solidFill>
                  <a:schemeClr val="bg1"/>
                </a:solidFill>
                <a:latin typeface="Calibri" panose="020F0502020204030204" pitchFamily="34" charset="0"/>
                <a:cs typeface="Calibri" panose="020F0502020204030204" pitchFamily="34" charset="0"/>
              </a:rPr>
            </a:br>
            <a:r>
              <a:rPr lang="en-US" b="1" dirty="0">
                <a:solidFill>
                  <a:schemeClr val="bg1"/>
                </a:solidFill>
                <a:latin typeface="Calibri" panose="020F0502020204030204" pitchFamily="34" charset="0"/>
                <a:cs typeface="Calibri" panose="020F0502020204030204" pitchFamily="34" charset="0"/>
              </a:rPr>
              <a:t>Challenges for International Students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301752" y="1536192"/>
            <a:ext cx="5910072" cy="45611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Health insurance while in school</a:t>
            </a:r>
          </a:p>
          <a:p>
            <a:r>
              <a:rPr lang="en-US" sz="2400" dirty="0"/>
              <a:t>Costs of Living &amp; Standards of Living</a:t>
            </a:r>
          </a:p>
          <a:p>
            <a:r>
              <a:rPr lang="en-US" sz="2400" dirty="0"/>
              <a:t>Exchange Rates Always Change</a:t>
            </a:r>
          </a:p>
          <a:p>
            <a:r>
              <a:rPr lang="en-US" sz="2400" b="1" dirty="0">
                <a:solidFill>
                  <a:srgbClr val="006600"/>
                </a:solidFill>
              </a:rPr>
              <a:t>Establishing a Financial Presence in the U.S.</a:t>
            </a:r>
          </a:p>
          <a:p>
            <a:r>
              <a:rPr lang="en-US" sz="2400" dirty="0"/>
              <a:t>Career Planning</a:t>
            </a:r>
          </a:p>
          <a:p>
            <a:r>
              <a:rPr lang="en-US" sz="2400" dirty="0"/>
              <a:t>Uncertainty…The enemy of all planning</a:t>
            </a:r>
          </a:p>
        </p:txBody>
      </p:sp>
      <p:sp>
        <p:nvSpPr>
          <p:cNvPr id="4" name="Content Placeholder 2">
            <a:extLst>
              <a:ext uri="{FF2B5EF4-FFF2-40B4-BE49-F238E27FC236}">
                <a16:creationId xmlns:a16="http://schemas.microsoft.com/office/drawing/2014/main" id="{8A5B4B28-3C59-174C-A086-7B7D265E35E1}"/>
              </a:ext>
            </a:extLst>
          </p:cNvPr>
          <p:cNvSpPr txBox="1">
            <a:spLocks/>
          </p:cNvSpPr>
          <p:nvPr/>
        </p:nvSpPr>
        <p:spPr>
          <a:xfrm>
            <a:off x="6352032" y="1536192"/>
            <a:ext cx="5467692" cy="45611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solidFill>
                  <a:srgbClr val="006600"/>
                </a:solidFill>
              </a:rPr>
              <a:t>Get a bank account – with checking and savings accounts.</a:t>
            </a:r>
          </a:p>
          <a:p>
            <a:pPr marL="0" indent="0">
              <a:buNone/>
            </a:pPr>
            <a:endParaRPr lang="en-US" sz="1200" dirty="0">
              <a:solidFill>
                <a:srgbClr val="006600"/>
              </a:solidFill>
            </a:endParaRPr>
          </a:p>
          <a:p>
            <a:pPr marL="0" indent="0">
              <a:buNone/>
            </a:pPr>
            <a:r>
              <a:rPr lang="en-US" sz="2600" dirty="0">
                <a:solidFill>
                  <a:srgbClr val="006600"/>
                </a:solidFill>
              </a:rPr>
              <a:t>Get a credit card – it will help you build your U.S. credit history.</a:t>
            </a:r>
          </a:p>
          <a:p>
            <a:pPr marL="0" indent="0">
              <a:buNone/>
            </a:pPr>
            <a:endParaRPr lang="en-US" sz="1200" dirty="0">
              <a:solidFill>
                <a:srgbClr val="006600"/>
              </a:solidFill>
            </a:endParaRPr>
          </a:p>
          <a:p>
            <a:pPr marL="0" indent="0">
              <a:buNone/>
            </a:pPr>
            <a:r>
              <a:rPr lang="en-US" sz="2600" dirty="0">
                <a:solidFill>
                  <a:srgbClr val="006600"/>
                </a:solidFill>
              </a:rPr>
              <a:t>If you plan to borrow in the U.S., you may have to have someone co-sign on your loans.</a:t>
            </a:r>
          </a:p>
          <a:p>
            <a:pPr marL="0" indent="0">
              <a:buNone/>
            </a:pPr>
            <a:endParaRPr lang="en-US" sz="1200" dirty="0">
              <a:solidFill>
                <a:srgbClr val="006600"/>
              </a:solidFill>
            </a:endParaRPr>
          </a:p>
          <a:p>
            <a:pPr marL="0" indent="0">
              <a:buNone/>
            </a:pPr>
            <a:r>
              <a:rPr lang="en-US" sz="2600" dirty="0">
                <a:solidFill>
                  <a:srgbClr val="006600"/>
                </a:solidFill>
              </a:rPr>
              <a:t>Set aside $410 for your OPT as you get closer to graduating.</a:t>
            </a:r>
          </a:p>
        </p:txBody>
      </p:sp>
    </p:spTree>
    <p:extLst>
      <p:ext uri="{BB962C8B-B14F-4D97-AF65-F5344CB8AC3E}">
        <p14:creationId xmlns:p14="http://schemas.microsoft.com/office/powerpoint/2010/main" val="11210077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975994"/>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Other Common Financial </a:t>
            </a:r>
            <a:br>
              <a:rPr lang="en-US" b="1" dirty="0">
                <a:solidFill>
                  <a:schemeClr val="bg1"/>
                </a:solidFill>
                <a:latin typeface="Calibri" panose="020F0502020204030204" pitchFamily="34" charset="0"/>
                <a:cs typeface="Calibri" panose="020F0502020204030204" pitchFamily="34" charset="0"/>
              </a:rPr>
            </a:br>
            <a:r>
              <a:rPr lang="en-US" b="1" dirty="0">
                <a:solidFill>
                  <a:schemeClr val="bg1"/>
                </a:solidFill>
                <a:latin typeface="Calibri" panose="020F0502020204030204" pitchFamily="34" charset="0"/>
                <a:cs typeface="Calibri" panose="020F0502020204030204" pitchFamily="34" charset="0"/>
              </a:rPr>
              <a:t>Challenges for International Students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301752" y="1536192"/>
            <a:ext cx="5794248" cy="45611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Health insurance while in school</a:t>
            </a:r>
          </a:p>
          <a:p>
            <a:r>
              <a:rPr lang="en-US" sz="2400" dirty="0"/>
              <a:t>Costs of Living &amp; Standards of Living</a:t>
            </a:r>
          </a:p>
          <a:p>
            <a:r>
              <a:rPr lang="en-US" sz="2400" dirty="0"/>
              <a:t>Exchange Rates Always Change</a:t>
            </a:r>
          </a:p>
          <a:p>
            <a:r>
              <a:rPr lang="en-US" sz="2400" dirty="0"/>
              <a:t>Establishing a Financial Presence in the U.S.</a:t>
            </a:r>
          </a:p>
          <a:p>
            <a:r>
              <a:rPr lang="en-US" sz="2400" b="1" dirty="0">
                <a:solidFill>
                  <a:srgbClr val="7030A0"/>
                </a:solidFill>
              </a:rPr>
              <a:t>Career Planning</a:t>
            </a:r>
          </a:p>
          <a:p>
            <a:r>
              <a:rPr lang="en-US" sz="2400" dirty="0"/>
              <a:t>Uncertainty…The enemy of all planning</a:t>
            </a:r>
          </a:p>
        </p:txBody>
      </p:sp>
      <p:sp>
        <p:nvSpPr>
          <p:cNvPr id="4" name="Content Placeholder 2">
            <a:extLst>
              <a:ext uri="{FF2B5EF4-FFF2-40B4-BE49-F238E27FC236}">
                <a16:creationId xmlns:a16="http://schemas.microsoft.com/office/drawing/2014/main" id="{8A5B4B28-3C59-174C-A086-7B7D265E35E1}"/>
              </a:ext>
            </a:extLst>
          </p:cNvPr>
          <p:cNvSpPr txBox="1">
            <a:spLocks/>
          </p:cNvSpPr>
          <p:nvPr/>
        </p:nvSpPr>
        <p:spPr>
          <a:xfrm>
            <a:off x="6041136" y="1536192"/>
            <a:ext cx="5467692" cy="45611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7030A0"/>
                </a:solidFill>
              </a:rPr>
              <a:t>Filing for your OPT should be Step #1, if you plan to stay in the U.S. beyond graduation.</a:t>
            </a:r>
          </a:p>
          <a:p>
            <a:pPr marL="0" indent="0">
              <a:buNone/>
            </a:pPr>
            <a:endParaRPr lang="en-US" sz="2400" dirty="0">
              <a:solidFill>
                <a:srgbClr val="7030A0"/>
              </a:solidFill>
            </a:endParaRPr>
          </a:p>
          <a:p>
            <a:pPr marL="0" indent="0">
              <a:buNone/>
            </a:pPr>
            <a:r>
              <a:rPr lang="en-US" sz="2400" dirty="0">
                <a:solidFill>
                  <a:srgbClr val="7030A0"/>
                </a:solidFill>
              </a:rPr>
              <a:t>Think ahead and plan ahead for lots of future decisions:</a:t>
            </a:r>
          </a:p>
          <a:p>
            <a:r>
              <a:rPr lang="en-US" sz="2400" dirty="0">
                <a:solidFill>
                  <a:srgbClr val="7030A0"/>
                </a:solidFill>
              </a:rPr>
              <a:t>Should you get another degree?</a:t>
            </a:r>
          </a:p>
          <a:p>
            <a:r>
              <a:rPr lang="en-US" sz="2400" dirty="0">
                <a:solidFill>
                  <a:srgbClr val="7030A0"/>
                </a:solidFill>
              </a:rPr>
              <a:t>Where will you live?</a:t>
            </a:r>
          </a:p>
          <a:p>
            <a:r>
              <a:rPr lang="en-US" sz="2400" dirty="0">
                <a:solidFill>
                  <a:srgbClr val="7030A0"/>
                </a:solidFill>
              </a:rPr>
              <a:t>Should you take a good job with uncertain visa options or a mediocre job with the promise of a visa?</a:t>
            </a:r>
          </a:p>
          <a:p>
            <a:r>
              <a:rPr lang="en-US" sz="2400" dirty="0">
                <a:solidFill>
                  <a:srgbClr val="7030A0"/>
                </a:solidFill>
              </a:rPr>
              <a:t>Should you go back home?</a:t>
            </a:r>
          </a:p>
        </p:txBody>
      </p:sp>
    </p:spTree>
    <p:extLst>
      <p:ext uri="{BB962C8B-B14F-4D97-AF65-F5344CB8AC3E}">
        <p14:creationId xmlns:p14="http://schemas.microsoft.com/office/powerpoint/2010/main" val="2082853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975994"/>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Other Common Financial </a:t>
            </a:r>
            <a:br>
              <a:rPr lang="en-US" b="1" dirty="0">
                <a:solidFill>
                  <a:schemeClr val="bg1"/>
                </a:solidFill>
                <a:latin typeface="Calibri" panose="020F0502020204030204" pitchFamily="34" charset="0"/>
                <a:cs typeface="Calibri" panose="020F0502020204030204" pitchFamily="34" charset="0"/>
              </a:rPr>
            </a:br>
            <a:r>
              <a:rPr lang="en-US" b="1" dirty="0">
                <a:solidFill>
                  <a:schemeClr val="bg1"/>
                </a:solidFill>
                <a:latin typeface="Calibri" panose="020F0502020204030204" pitchFamily="34" charset="0"/>
                <a:cs typeface="Calibri" panose="020F0502020204030204" pitchFamily="34" charset="0"/>
              </a:rPr>
              <a:t>Challenges for International Students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301752" y="1536192"/>
            <a:ext cx="5794248" cy="45611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Health insurance while in school</a:t>
            </a:r>
          </a:p>
          <a:p>
            <a:r>
              <a:rPr lang="en-US" sz="2400" dirty="0"/>
              <a:t>Costs of Living &amp; Standards of Living</a:t>
            </a:r>
          </a:p>
          <a:p>
            <a:r>
              <a:rPr lang="en-US" sz="2400" dirty="0"/>
              <a:t>Exchange Rates Always Change</a:t>
            </a:r>
          </a:p>
          <a:p>
            <a:r>
              <a:rPr lang="en-US" sz="2400" dirty="0"/>
              <a:t>Establishing a Financial Presence in the U.S.</a:t>
            </a:r>
          </a:p>
          <a:p>
            <a:r>
              <a:rPr lang="en-US" sz="2400" dirty="0"/>
              <a:t>Career Planning</a:t>
            </a:r>
          </a:p>
          <a:p>
            <a:r>
              <a:rPr lang="en-US" sz="2400" b="1" dirty="0">
                <a:solidFill>
                  <a:schemeClr val="accent2">
                    <a:lumMod val="75000"/>
                  </a:schemeClr>
                </a:solidFill>
              </a:rPr>
              <a:t>Uncertainty…The enemy of all planning</a:t>
            </a:r>
          </a:p>
        </p:txBody>
      </p:sp>
      <p:sp>
        <p:nvSpPr>
          <p:cNvPr id="4" name="Content Placeholder 2">
            <a:extLst>
              <a:ext uri="{FF2B5EF4-FFF2-40B4-BE49-F238E27FC236}">
                <a16:creationId xmlns:a16="http://schemas.microsoft.com/office/drawing/2014/main" id="{8A5B4B28-3C59-174C-A086-7B7D265E35E1}"/>
              </a:ext>
            </a:extLst>
          </p:cNvPr>
          <p:cNvSpPr txBox="1">
            <a:spLocks/>
          </p:cNvSpPr>
          <p:nvPr/>
        </p:nvSpPr>
        <p:spPr>
          <a:xfrm>
            <a:off x="6041136" y="1536192"/>
            <a:ext cx="5467692" cy="45611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accent2">
                    <a:lumMod val="75000"/>
                  </a:schemeClr>
                </a:solidFill>
              </a:rPr>
              <a:t>We can never control uncertainty.</a:t>
            </a:r>
          </a:p>
          <a:p>
            <a:pPr marL="0" indent="0">
              <a:buNone/>
            </a:pPr>
            <a:r>
              <a:rPr lang="en-US" sz="2400" dirty="0">
                <a:solidFill>
                  <a:schemeClr val="accent2">
                    <a:lumMod val="75000"/>
                  </a:schemeClr>
                </a:solidFill>
              </a:rPr>
              <a:t>But we can create plans with different scenarios that will make uncertainty less of a surprise when it happens.</a:t>
            </a:r>
          </a:p>
          <a:p>
            <a:r>
              <a:rPr lang="en-US" sz="2400" dirty="0">
                <a:solidFill>
                  <a:schemeClr val="accent2">
                    <a:lumMod val="75000"/>
                  </a:schemeClr>
                </a:solidFill>
              </a:rPr>
              <a:t>What if there’s another pandemic?</a:t>
            </a:r>
          </a:p>
          <a:p>
            <a:r>
              <a:rPr lang="en-US" sz="2400" dirty="0">
                <a:solidFill>
                  <a:schemeClr val="accent2">
                    <a:lumMod val="75000"/>
                  </a:schemeClr>
                </a:solidFill>
              </a:rPr>
              <a:t>What if your advisor retires?</a:t>
            </a:r>
          </a:p>
          <a:p>
            <a:r>
              <a:rPr lang="en-US" sz="2400" dirty="0">
                <a:solidFill>
                  <a:schemeClr val="accent2">
                    <a:lumMod val="75000"/>
                  </a:schemeClr>
                </a:solidFill>
              </a:rPr>
              <a:t>What if the U.S. dollar strengthens?</a:t>
            </a:r>
          </a:p>
          <a:p>
            <a:r>
              <a:rPr lang="en-US" sz="2400" dirty="0">
                <a:solidFill>
                  <a:schemeClr val="accent2">
                    <a:lumMod val="75000"/>
                  </a:schemeClr>
                </a:solidFill>
              </a:rPr>
              <a:t>What if  you start a family?</a:t>
            </a:r>
          </a:p>
          <a:p>
            <a:r>
              <a:rPr lang="en-US" sz="2400" dirty="0">
                <a:solidFill>
                  <a:schemeClr val="accent2">
                    <a:lumMod val="75000"/>
                  </a:schemeClr>
                </a:solidFill>
              </a:rPr>
              <a:t>What if you win the lottery?</a:t>
            </a:r>
          </a:p>
        </p:txBody>
      </p:sp>
    </p:spTree>
    <p:extLst>
      <p:ext uri="{BB962C8B-B14F-4D97-AF65-F5344CB8AC3E}">
        <p14:creationId xmlns:p14="http://schemas.microsoft.com/office/powerpoint/2010/main" val="22129393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426464"/>
            <a:ext cx="10670628" cy="47014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Ask for help!</a:t>
            </a:r>
          </a:p>
          <a:p>
            <a:pPr lvl="1"/>
            <a:r>
              <a:rPr lang="en-US" dirty="0"/>
              <a:t>In many cases, your best source of information will be international faculty, either in your department or elsewhere.</a:t>
            </a:r>
          </a:p>
          <a:p>
            <a:r>
              <a:rPr lang="en-US" dirty="0"/>
              <a:t>Plan ahead.</a:t>
            </a:r>
          </a:p>
          <a:p>
            <a:pPr lvl="1"/>
            <a:r>
              <a:rPr lang="en-US" dirty="0"/>
              <a:t>Uncertainty will be a fact of life. Try to avoid major surprises.</a:t>
            </a:r>
          </a:p>
          <a:p>
            <a:r>
              <a:rPr lang="en-US" dirty="0"/>
              <a:t>Communicate with family, both in the U.S. and at home.</a:t>
            </a:r>
          </a:p>
          <a:p>
            <a:pPr lvl="1"/>
            <a:r>
              <a:rPr lang="en-US" dirty="0"/>
              <a:t>In many cases, they are (directly or emotionally) going through this experience with you. Let them help. Share your issues with them.</a:t>
            </a:r>
          </a:p>
          <a:p>
            <a:r>
              <a:rPr lang="en-US" dirty="0"/>
              <a:t>Finish your degree. </a:t>
            </a:r>
          </a:p>
          <a:p>
            <a:pPr lvl="1"/>
            <a:r>
              <a:rPr lang="en-US" dirty="0"/>
              <a:t>Given the constraints many of you will have, such as with limits on having a job, completing what you came here for should be your #1 priority.</a:t>
            </a:r>
          </a:p>
        </p:txBody>
      </p:sp>
      <p:sp>
        <p:nvSpPr>
          <p:cNvPr id="4" name="Rectangle 2">
            <a:extLst>
              <a:ext uri="{FF2B5EF4-FFF2-40B4-BE49-F238E27FC236}">
                <a16:creationId xmlns:a16="http://schemas.microsoft.com/office/drawing/2014/main" id="{1843C3C2-EFD9-7A43-801D-D4E70D4125A4}"/>
              </a:ext>
            </a:extLst>
          </p:cNvPr>
          <p:cNvSpPr txBox="1">
            <a:spLocks noChangeArrowheads="1"/>
          </p:cNvSpPr>
          <p:nvPr/>
        </p:nvSpPr>
        <p:spPr bwMode="auto">
          <a:xfrm>
            <a:off x="838200" y="365126"/>
            <a:ext cx="10670628" cy="722696"/>
          </a:xfrm>
          <a:prstGeom prst="rect">
            <a:avLst/>
          </a:prstGeom>
          <a:solidFill>
            <a:srgbClr val="0000CC"/>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More General Tips</a:t>
            </a:r>
          </a:p>
        </p:txBody>
      </p:sp>
    </p:spTree>
    <p:extLst>
      <p:ext uri="{BB962C8B-B14F-4D97-AF65-F5344CB8AC3E}">
        <p14:creationId xmlns:p14="http://schemas.microsoft.com/office/powerpoint/2010/main" val="3479487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1418317" y="1224141"/>
            <a:ext cx="8674716" cy="1263755"/>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INVESTING GOALS, HABITS &amp; STRATEGIES</a:t>
            </a:r>
          </a:p>
          <a:p>
            <a:pPr algn="ctr"/>
            <a:r>
              <a:rPr lang="en-US" sz="3000" b="1" dirty="0"/>
              <a:t>Today, June 22</a:t>
            </a:r>
          </a:p>
        </p:txBody>
      </p:sp>
      <p:sp>
        <p:nvSpPr>
          <p:cNvPr id="13" name="Rounded Rectangle 12">
            <a:extLst>
              <a:ext uri="{FF2B5EF4-FFF2-40B4-BE49-F238E27FC236}">
                <a16:creationId xmlns:a16="http://schemas.microsoft.com/office/drawing/2014/main" id="{E86DA962-8986-B14E-BC7C-8150A6189E68}"/>
              </a:ext>
            </a:extLst>
          </p:cNvPr>
          <p:cNvSpPr/>
          <p:nvPr/>
        </p:nvSpPr>
        <p:spPr>
          <a:xfrm>
            <a:off x="1418316" y="2691855"/>
            <a:ext cx="8674715" cy="132484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BUDGETING &amp; DEBT MANAGEMENT</a:t>
            </a:r>
          </a:p>
          <a:p>
            <a:pPr algn="ctr"/>
            <a:r>
              <a:rPr lang="en-US" sz="3000" b="1" dirty="0"/>
              <a:t>Wednesday, July 6</a:t>
            </a:r>
          </a:p>
        </p:txBody>
      </p:sp>
      <p:sp>
        <p:nvSpPr>
          <p:cNvPr id="16" name="Rounded Rectangle 15">
            <a:extLst>
              <a:ext uri="{FF2B5EF4-FFF2-40B4-BE49-F238E27FC236}">
                <a16:creationId xmlns:a16="http://schemas.microsoft.com/office/drawing/2014/main" id="{C529DE7D-8B91-524D-8D6B-F973C9013BDB}"/>
              </a:ext>
            </a:extLst>
          </p:cNvPr>
          <p:cNvSpPr/>
          <p:nvPr/>
        </p:nvSpPr>
        <p:spPr>
          <a:xfrm>
            <a:off x="1418315" y="4250938"/>
            <a:ext cx="8674715" cy="132484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INVESTING FOR RETIREMENT, </a:t>
            </a:r>
            <a:br>
              <a:rPr lang="en-US" sz="3000" b="1" dirty="0"/>
            </a:br>
            <a:r>
              <a:rPr lang="en-US" sz="3000" b="1" dirty="0"/>
              <a:t>EDUCATION &amp; SPECIAL EVENTS</a:t>
            </a:r>
          </a:p>
          <a:p>
            <a:pPr algn="ctr"/>
            <a:r>
              <a:rPr lang="en-US" sz="3000" b="1" dirty="0"/>
              <a:t>Wednesday, July 13</a:t>
            </a:r>
          </a:p>
        </p:txBody>
      </p:sp>
    </p:spTree>
    <p:extLst>
      <p:ext uri="{BB962C8B-B14F-4D97-AF65-F5344CB8AC3E}">
        <p14:creationId xmlns:p14="http://schemas.microsoft.com/office/powerpoint/2010/main" val="31500848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12C795-2A26-2743-80E5-4D91D41B9415}"/>
              </a:ext>
            </a:extLst>
          </p:cNvPr>
          <p:cNvGraphicFramePr/>
          <p:nvPr/>
        </p:nvGraphicFramePr>
        <p:xfrm>
          <a:off x="375450" y="-1108180"/>
          <a:ext cx="109728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89506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3009648" y="5637790"/>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Tree>
    <p:extLst>
      <p:ext uri="{BB962C8B-B14F-4D97-AF65-F5344CB8AC3E}">
        <p14:creationId xmlns:p14="http://schemas.microsoft.com/office/powerpoint/2010/main" val="17374095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3" name="Rounded Rectangle 2">
            <a:extLst>
              <a:ext uri="{FF2B5EF4-FFF2-40B4-BE49-F238E27FC236}">
                <a16:creationId xmlns:a16="http://schemas.microsoft.com/office/drawing/2014/main" id="{01239B4A-6F6F-FB45-93E5-711A2022D7E8}"/>
              </a:ext>
            </a:extLst>
          </p:cNvPr>
          <p:cNvSpPr/>
          <p:nvPr/>
        </p:nvSpPr>
        <p:spPr>
          <a:xfrm>
            <a:off x="6207020" y="490506"/>
            <a:ext cx="5722569" cy="4886893"/>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You’ve been doing this with your education for years.</a:t>
            </a:r>
          </a:p>
          <a:p>
            <a:pPr algn="ctr"/>
            <a:endParaRPr lang="en-US" b="1" dirty="0"/>
          </a:p>
          <a:p>
            <a:pPr algn="ctr"/>
            <a:r>
              <a:rPr lang="en-US" b="1" dirty="0"/>
              <a:t>You’re about to begin doing this with your career…and you will continue working through this process for the next 30 or 40 years.</a:t>
            </a:r>
          </a:p>
          <a:p>
            <a:pPr algn="ctr"/>
            <a:endParaRPr lang="en-US" b="1" dirty="0"/>
          </a:p>
          <a:p>
            <a:pPr algn="ctr"/>
            <a:r>
              <a:rPr lang="en-US" b="1" dirty="0"/>
              <a:t>Whether it’s education planning or career planning, by now we know that all of our personal decisions with have financial implications.</a:t>
            </a:r>
          </a:p>
          <a:p>
            <a:pPr algn="ctr"/>
            <a:endParaRPr lang="en-US" b="1" dirty="0"/>
          </a:p>
          <a:p>
            <a:pPr algn="ctr"/>
            <a:r>
              <a:rPr lang="en-US" b="1" dirty="0"/>
              <a:t>The more we plan ahead and integrate our decision-making process, the more control we will have over our futures…and the less money will be a source of stress and the more money will be a source of empowerment.</a:t>
            </a:r>
          </a:p>
        </p:txBody>
      </p:sp>
      <p:sp>
        <p:nvSpPr>
          <p:cNvPr id="4" name="Rounded Rectangle 3">
            <a:extLst>
              <a:ext uri="{FF2B5EF4-FFF2-40B4-BE49-F238E27FC236}">
                <a16:creationId xmlns:a16="http://schemas.microsoft.com/office/drawing/2014/main" id="{EC61BB53-CC77-4084-F7B4-F28AE740CE9C}"/>
              </a:ext>
            </a:extLst>
          </p:cNvPr>
          <p:cNvSpPr/>
          <p:nvPr/>
        </p:nvSpPr>
        <p:spPr>
          <a:xfrm>
            <a:off x="3009648" y="5637790"/>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Tree>
    <p:extLst>
      <p:ext uri="{BB962C8B-B14F-4D97-AF65-F5344CB8AC3E}">
        <p14:creationId xmlns:p14="http://schemas.microsoft.com/office/powerpoint/2010/main" val="29793060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Frequently Asked Question #1</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0000CC"/>
                </a:solidFill>
              </a:rPr>
              <a:t>Are international students, faculty and staff </a:t>
            </a:r>
            <a:br>
              <a:rPr lang="en-US" b="1" i="1" dirty="0">
                <a:solidFill>
                  <a:srgbClr val="0000CC"/>
                </a:solidFill>
              </a:rPr>
            </a:br>
            <a:r>
              <a:rPr lang="en-US" b="1" i="1" dirty="0">
                <a:solidFill>
                  <a:srgbClr val="0000CC"/>
                </a:solidFill>
              </a:rPr>
              <a:t>legally allowed to invest in the United States?</a:t>
            </a:r>
          </a:p>
          <a:p>
            <a:pPr marL="0" indent="0" algn="ctr">
              <a:buNone/>
            </a:pPr>
            <a:r>
              <a:rPr lang="en-US" b="1" i="1" dirty="0">
                <a:solidFill>
                  <a:srgbClr val="C00000"/>
                </a:solidFill>
              </a:rPr>
              <a:t> </a:t>
            </a:r>
          </a:p>
          <a:p>
            <a:pPr marL="0" indent="0">
              <a:buNone/>
            </a:pPr>
            <a:r>
              <a:rPr lang="en-US" b="1" i="1" dirty="0">
                <a:solidFill>
                  <a:srgbClr val="C00000"/>
                </a:solidFill>
              </a:rPr>
              <a:t>Answer: YES!</a:t>
            </a:r>
          </a:p>
          <a:p>
            <a:pPr lvl="1"/>
            <a:r>
              <a:rPr lang="en-US" b="1" i="1" dirty="0">
                <a:solidFill>
                  <a:srgbClr val="C00000"/>
                </a:solidFill>
              </a:rPr>
              <a:t>In general…as there may be country-specific laws that prohibit such.</a:t>
            </a:r>
            <a:br>
              <a:rPr lang="en-US" b="1" i="1" dirty="0">
                <a:solidFill>
                  <a:srgbClr val="C00000"/>
                </a:solidFill>
              </a:rPr>
            </a:br>
            <a:endParaRPr lang="en-US" b="1" i="1" dirty="0">
              <a:solidFill>
                <a:srgbClr val="C00000"/>
              </a:solidFill>
            </a:endParaRPr>
          </a:p>
          <a:p>
            <a:r>
              <a:rPr lang="en-US" b="1" i="1" dirty="0">
                <a:solidFill>
                  <a:srgbClr val="C00000"/>
                </a:solidFill>
              </a:rPr>
              <a:t>This includes opening a brokerage account with Robinhood or Fidelity and buying-selling any financial securities, whether in the U.S. or elsewhere.</a:t>
            </a:r>
          </a:p>
          <a:p>
            <a:pPr lvl="1"/>
            <a:r>
              <a:rPr lang="en-US" b="1" i="1" dirty="0">
                <a:solidFill>
                  <a:srgbClr val="C00000"/>
                </a:solidFill>
              </a:rPr>
              <a:t>You generally need a visa, taxpayer ID or social security number to open any account.</a:t>
            </a:r>
          </a:p>
        </p:txBody>
      </p:sp>
    </p:spTree>
    <p:extLst>
      <p:ext uri="{BB962C8B-B14F-4D97-AF65-F5344CB8AC3E}">
        <p14:creationId xmlns:p14="http://schemas.microsoft.com/office/powerpoint/2010/main" val="1863564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linds(horizontal)">
                                      <p:cBhvr>
                                        <p:cTn id="15" dur="500"/>
                                        <p:tgtEl>
                                          <p:spTgt spid="3">
                                            <p:txEl>
                                              <p:pRg st="4" end="4"/>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blinds(horizontal)">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Frequently Asked Question #1</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0000CC"/>
                </a:solidFill>
              </a:rPr>
              <a:t>Are international students, faculty and staff </a:t>
            </a:r>
            <a:br>
              <a:rPr lang="en-US" b="1" i="1" dirty="0">
                <a:solidFill>
                  <a:srgbClr val="0000CC"/>
                </a:solidFill>
              </a:rPr>
            </a:br>
            <a:r>
              <a:rPr lang="en-US" b="1" i="1" dirty="0">
                <a:solidFill>
                  <a:srgbClr val="0000CC"/>
                </a:solidFill>
              </a:rPr>
              <a:t>legally allowed to invest in the United States?</a:t>
            </a:r>
          </a:p>
          <a:p>
            <a:pPr marL="0" indent="0" algn="ctr">
              <a:buNone/>
            </a:pPr>
            <a:r>
              <a:rPr lang="en-US" b="1" i="1" dirty="0">
                <a:solidFill>
                  <a:srgbClr val="C00000"/>
                </a:solidFill>
              </a:rPr>
              <a:t> </a:t>
            </a:r>
          </a:p>
          <a:p>
            <a:r>
              <a:rPr lang="en-US" b="1" i="1" dirty="0">
                <a:solidFill>
                  <a:srgbClr val="C00000"/>
                </a:solidFill>
              </a:rPr>
              <a:t>You will owe U.S. income taxes on any profits you make (either short-term ordinary income or long-term capital gains taxes).</a:t>
            </a:r>
            <a:br>
              <a:rPr lang="en-US" b="1" i="1" dirty="0">
                <a:solidFill>
                  <a:srgbClr val="C00000"/>
                </a:solidFill>
              </a:rPr>
            </a:br>
            <a:endParaRPr lang="en-US" b="1" i="1" dirty="0">
              <a:solidFill>
                <a:srgbClr val="C00000"/>
              </a:solidFill>
            </a:endParaRPr>
          </a:p>
          <a:p>
            <a:r>
              <a:rPr lang="en-US" b="1" i="1" dirty="0">
                <a:solidFill>
                  <a:srgbClr val="C00000"/>
                </a:solidFill>
              </a:rPr>
              <a:t>You want to be careful that your investing or trading activity does not look like a full-time job.</a:t>
            </a:r>
          </a:p>
          <a:p>
            <a:pPr lvl="1"/>
            <a:r>
              <a:rPr lang="en-US" sz="2000" i="1" dirty="0">
                <a:solidFill>
                  <a:srgbClr val="C00000"/>
                </a:solidFill>
              </a:rPr>
              <a:t>It must be passive income, income that you earn as part of a hobby or passive and disconnected strategy.</a:t>
            </a:r>
          </a:p>
          <a:p>
            <a:pPr lvl="1"/>
            <a:r>
              <a:rPr lang="en-US" sz="2000" i="1" dirty="0">
                <a:solidFill>
                  <a:srgbClr val="C00000"/>
                </a:solidFill>
              </a:rPr>
              <a:t>The rule of thumb is less than 500 hours-per-year means it’s a hobby, but you probably want to err on the lower end of this to be safe.</a:t>
            </a:r>
          </a:p>
        </p:txBody>
      </p:sp>
    </p:spTree>
    <p:extLst>
      <p:ext uri="{BB962C8B-B14F-4D97-AF65-F5344CB8AC3E}">
        <p14:creationId xmlns:p14="http://schemas.microsoft.com/office/powerpoint/2010/main" val="23783143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Frequently Asked Question #2</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006600"/>
                </a:solidFill>
              </a:rPr>
              <a:t>Can an international student or employee open an Individual Retirement Account (IRA) or a Roth RIA?</a:t>
            </a:r>
          </a:p>
          <a:p>
            <a:pPr marL="0" indent="0" algn="ctr">
              <a:buNone/>
            </a:pPr>
            <a:r>
              <a:rPr lang="en-US" b="1" i="1" dirty="0">
                <a:solidFill>
                  <a:srgbClr val="C00000"/>
                </a:solidFill>
              </a:rPr>
              <a:t> </a:t>
            </a:r>
          </a:p>
          <a:p>
            <a:pPr marL="0" indent="0">
              <a:buNone/>
            </a:pPr>
            <a:r>
              <a:rPr lang="en-US" sz="2600" b="1" i="1" dirty="0">
                <a:solidFill>
                  <a:srgbClr val="002060"/>
                </a:solidFill>
              </a:rPr>
              <a:t>Answer: Yes, probably.</a:t>
            </a:r>
            <a:br>
              <a:rPr lang="en-US" sz="2600" b="1" i="1" dirty="0">
                <a:solidFill>
                  <a:srgbClr val="002060"/>
                </a:solidFill>
              </a:rPr>
            </a:br>
            <a:endParaRPr lang="en-US" sz="2600" b="1" i="1" dirty="0">
              <a:solidFill>
                <a:srgbClr val="002060"/>
              </a:solidFill>
            </a:endParaRPr>
          </a:p>
          <a:p>
            <a:pPr marL="0" indent="0">
              <a:buNone/>
            </a:pPr>
            <a:r>
              <a:rPr lang="en-US" sz="2600" b="1" i="1" dirty="0">
                <a:solidFill>
                  <a:srgbClr val="002060"/>
                </a:solidFill>
              </a:rPr>
              <a:t>The requirement to open an account is to have earned income in the U.S. (and to also have a social security number or taxpayer ID.)</a:t>
            </a:r>
          </a:p>
          <a:p>
            <a:pPr marL="0" indent="0">
              <a:buNone/>
            </a:pPr>
            <a:endParaRPr lang="en-US" sz="2600" b="1" i="1" dirty="0">
              <a:solidFill>
                <a:srgbClr val="002060"/>
              </a:solidFill>
            </a:endParaRPr>
          </a:p>
          <a:p>
            <a:pPr marL="0" indent="0">
              <a:buNone/>
            </a:pPr>
            <a:r>
              <a:rPr lang="en-US" sz="2600" b="1" i="1" dirty="0">
                <a:solidFill>
                  <a:srgbClr val="002060"/>
                </a:solidFill>
              </a:rPr>
              <a:t>If you have earned income, you are eligible for the same IRA rules and opportunities as any permanent resident is.</a:t>
            </a:r>
            <a:endParaRPr lang="en-US" sz="2600" i="1" dirty="0">
              <a:solidFill>
                <a:srgbClr val="002060"/>
              </a:solidFill>
            </a:endParaRPr>
          </a:p>
        </p:txBody>
      </p:sp>
    </p:spTree>
    <p:extLst>
      <p:ext uri="{BB962C8B-B14F-4D97-AF65-F5344CB8AC3E}">
        <p14:creationId xmlns:p14="http://schemas.microsoft.com/office/powerpoint/2010/main" val="3283566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Frequently Asked Question #3</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0000CC"/>
                </a:solidFill>
              </a:rPr>
              <a:t>Are international students, faculty and staff eligible for a company-sponsored retirement account, such as a pension or 401(k)?</a:t>
            </a:r>
          </a:p>
          <a:p>
            <a:pPr marL="0" indent="0" algn="ctr">
              <a:buNone/>
            </a:pPr>
            <a:r>
              <a:rPr lang="en-US" b="1" i="1" dirty="0">
                <a:solidFill>
                  <a:srgbClr val="C00000"/>
                </a:solidFill>
              </a:rPr>
              <a:t> </a:t>
            </a:r>
          </a:p>
          <a:p>
            <a:pPr marL="0" indent="0">
              <a:buNone/>
            </a:pPr>
            <a:r>
              <a:rPr lang="en-US" b="1" i="1" dirty="0">
                <a:solidFill>
                  <a:srgbClr val="C00000"/>
                </a:solidFill>
              </a:rPr>
              <a:t>Answer: YES!</a:t>
            </a:r>
          </a:p>
          <a:p>
            <a:pPr lvl="1"/>
            <a:r>
              <a:rPr lang="en-US" b="1" i="1" dirty="0">
                <a:solidFill>
                  <a:srgbClr val="C00000"/>
                </a:solidFill>
              </a:rPr>
              <a:t>The university’s human resources department will give you the same enrollment options and responsibilities as any other student.</a:t>
            </a:r>
            <a:br>
              <a:rPr lang="en-US" b="1" i="1" dirty="0">
                <a:solidFill>
                  <a:srgbClr val="C00000"/>
                </a:solidFill>
              </a:rPr>
            </a:br>
            <a:endParaRPr lang="en-US" b="1" i="1" dirty="0">
              <a:solidFill>
                <a:srgbClr val="C00000"/>
              </a:solidFill>
            </a:endParaRPr>
          </a:p>
          <a:p>
            <a:pPr lvl="1"/>
            <a:r>
              <a:rPr lang="en-US" b="1" i="1" dirty="0">
                <a:solidFill>
                  <a:srgbClr val="C00000"/>
                </a:solidFill>
              </a:rPr>
              <a:t>In some cases, you may be automatically enrolled…which means money will be taken out of your paycheck (pre-tax) and diverted to a retirement account automatically.</a:t>
            </a:r>
          </a:p>
          <a:p>
            <a:pPr lvl="2"/>
            <a:r>
              <a:rPr lang="en-US" i="1" dirty="0">
                <a:solidFill>
                  <a:srgbClr val="C00000"/>
                </a:solidFill>
              </a:rPr>
              <a:t>Check to see if this happens and opt-out if you do not want this – it will decrease the size of your paycheck and it may complicate your financial situation in the future.</a:t>
            </a:r>
          </a:p>
        </p:txBody>
      </p:sp>
    </p:spTree>
    <p:extLst>
      <p:ext uri="{BB962C8B-B14F-4D97-AF65-F5344CB8AC3E}">
        <p14:creationId xmlns:p14="http://schemas.microsoft.com/office/powerpoint/2010/main" val="368107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linds(horizontal)">
                                      <p:cBhvr>
                                        <p:cTn id="15" dur="500"/>
                                        <p:tgtEl>
                                          <p:spTgt spid="3">
                                            <p:txEl>
                                              <p:pRg st="4" end="4"/>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blinds(horizontal)">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Frequently Asked Question #4</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006600"/>
                </a:solidFill>
              </a:rPr>
              <a:t>What happens to my investment and retirement account assets if I end up leaving the U.S.A. at some point in the future?</a:t>
            </a:r>
          </a:p>
          <a:p>
            <a:pPr marL="0" indent="0" algn="ctr">
              <a:buNone/>
            </a:pPr>
            <a:r>
              <a:rPr lang="en-US" b="1" i="1" dirty="0">
                <a:solidFill>
                  <a:srgbClr val="C00000"/>
                </a:solidFill>
              </a:rPr>
              <a:t> </a:t>
            </a:r>
          </a:p>
          <a:p>
            <a:pPr marL="0" indent="0">
              <a:buNone/>
            </a:pPr>
            <a:r>
              <a:rPr lang="en-US" sz="2600" b="1" i="1" dirty="0">
                <a:solidFill>
                  <a:srgbClr val="002060"/>
                </a:solidFill>
              </a:rPr>
              <a:t>Answer: Nothing.</a:t>
            </a:r>
            <a:br>
              <a:rPr lang="en-US" sz="2600" b="1" i="1" dirty="0">
                <a:solidFill>
                  <a:srgbClr val="002060"/>
                </a:solidFill>
              </a:rPr>
            </a:br>
            <a:endParaRPr lang="en-US" sz="2600" b="1" i="1" dirty="0">
              <a:solidFill>
                <a:srgbClr val="002060"/>
              </a:solidFill>
            </a:endParaRPr>
          </a:p>
          <a:p>
            <a:r>
              <a:rPr lang="en-US" sz="2400" b="1" i="1" dirty="0">
                <a:solidFill>
                  <a:srgbClr val="002060"/>
                </a:solidFill>
              </a:rPr>
              <a:t>The money will stay in your U.S. account and will stay in the assets you chose to invest in until you decide otherwise.</a:t>
            </a:r>
          </a:p>
          <a:p>
            <a:r>
              <a:rPr lang="en-US" sz="2400" b="1" i="1" dirty="0">
                <a:solidFill>
                  <a:srgbClr val="002060"/>
                </a:solidFill>
              </a:rPr>
              <a:t>With retirement account assets, you still cannot withdraw them until </a:t>
            </a:r>
            <a:br>
              <a:rPr lang="en-US" sz="2400" b="1" i="1" dirty="0">
                <a:solidFill>
                  <a:srgbClr val="002060"/>
                </a:solidFill>
              </a:rPr>
            </a:br>
            <a:r>
              <a:rPr lang="en-US" sz="2400" b="1" i="1" dirty="0">
                <a:solidFill>
                  <a:srgbClr val="002060"/>
                </a:solidFill>
              </a:rPr>
              <a:t>you’re 59 ½ years old without paying taxes and a 10% penalty.</a:t>
            </a:r>
          </a:p>
          <a:p>
            <a:r>
              <a:rPr lang="en-US" sz="2400" b="1" i="1" dirty="0">
                <a:solidFill>
                  <a:srgbClr val="002060"/>
                </a:solidFill>
              </a:rPr>
              <a:t>When you sell or withdraw any account assets, you may owe U.S. taxes and you will be paid in U.S. dollars, regardless of where you are living.</a:t>
            </a:r>
            <a:endParaRPr lang="en-US" sz="2400" i="1" dirty="0">
              <a:solidFill>
                <a:srgbClr val="002060"/>
              </a:solidFill>
            </a:endParaRPr>
          </a:p>
        </p:txBody>
      </p:sp>
    </p:spTree>
    <p:extLst>
      <p:ext uri="{BB962C8B-B14F-4D97-AF65-F5344CB8AC3E}">
        <p14:creationId xmlns:p14="http://schemas.microsoft.com/office/powerpoint/2010/main" val="318491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0000CC"/>
                </a:solidFill>
              </a:rPr>
              <a:t>Okay, I understand that I am legally allowed to generally invest in the U.S. as an international students, faculty or staff. </a:t>
            </a:r>
          </a:p>
          <a:p>
            <a:pPr marL="0" indent="0" algn="ctr">
              <a:buNone/>
            </a:pPr>
            <a:r>
              <a:rPr lang="en-US" b="1" i="1" dirty="0">
                <a:solidFill>
                  <a:srgbClr val="0000CC"/>
                </a:solidFill>
              </a:rPr>
              <a:t>But I do not know anything about investing. How do I do it?</a:t>
            </a:r>
            <a:br>
              <a:rPr lang="en-US" dirty="0">
                <a:solidFill>
                  <a:srgbClr val="C00000"/>
                </a:solidFill>
              </a:rPr>
            </a:br>
            <a:endParaRPr lang="en-US" dirty="0">
              <a:solidFill>
                <a:srgbClr val="C00000"/>
              </a:solidFill>
            </a:endParaRPr>
          </a:p>
          <a:p>
            <a:r>
              <a:rPr lang="en-US" sz="2300" b="1" i="1" dirty="0">
                <a:solidFill>
                  <a:srgbClr val="C00000"/>
                </a:solidFill>
              </a:rPr>
              <a:t>If you have a company-sponsored retirement account, your company may assign you with an investment advisor who can help you get started.</a:t>
            </a:r>
          </a:p>
          <a:p>
            <a:r>
              <a:rPr lang="en-US" sz="2300" b="1" i="1" dirty="0">
                <a:solidFill>
                  <a:srgbClr val="C00000"/>
                </a:solidFill>
              </a:rPr>
              <a:t>Working with your own independent financial advisor can help you put together an investment strategy and give you a lot of peace of mind…but this is going to be the most expensive option.</a:t>
            </a:r>
          </a:p>
          <a:p>
            <a:r>
              <a:rPr lang="en-US" sz="2300" b="1" i="1" dirty="0">
                <a:solidFill>
                  <a:srgbClr val="C00000"/>
                </a:solidFill>
              </a:rPr>
              <a:t>Or, you can just go it alone and management your accounts and your investments yourself. This is going to be the least expensive option – and perhaps the most fun.</a:t>
            </a:r>
          </a:p>
        </p:txBody>
      </p:sp>
      <p:sp>
        <p:nvSpPr>
          <p:cNvPr id="2" name="Rectangle 2">
            <a:extLst>
              <a:ext uri="{FF2B5EF4-FFF2-40B4-BE49-F238E27FC236}">
                <a16:creationId xmlns:a16="http://schemas.microsoft.com/office/drawing/2014/main" id="{470A95BE-C6AB-E0BF-A90C-5372B6B032DF}"/>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Frequently Asked Question #5</a:t>
            </a:r>
          </a:p>
        </p:txBody>
      </p:sp>
    </p:spTree>
    <p:extLst>
      <p:ext uri="{BB962C8B-B14F-4D97-AF65-F5344CB8AC3E}">
        <p14:creationId xmlns:p14="http://schemas.microsoft.com/office/powerpoint/2010/main" val="180537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WE DO NOT GIVE INVESTMENT ADVICE</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00CC"/>
                </a:solidFill>
              </a:rPr>
              <a:t>But here are some investment issues to think about:</a:t>
            </a:r>
            <a:br>
              <a:rPr lang="en-US" dirty="0">
                <a:solidFill>
                  <a:srgbClr val="0000CC"/>
                </a:solidFill>
              </a:rPr>
            </a:br>
            <a:endParaRPr lang="en-US" dirty="0">
              <a:solidFill>
                <a:srgbClr val="0000CC"/>
              </a:solidFill>
            </a:endParaRPr>
          </a:p>
          <a:p>
            <a:r>
              <a:rPr lang="en-US" dirty="0">
                <a:solidFill>
                  <a:srgbClr val="0000CC"/>
                </a:solidFill>
              </a:rPr>
              <a:t>Do you want to pick individual stocks (or other securities) and monitor them regularly?</a:t>
            </a:r>
          </a:p>
          <a:p>
            <a:pPr lvl="1"/>
            <a:r>
              <a:rPr lang="en-US" dirty="0">
                <a:solidFill>
                  <a:srgbClr val="0000CC"/>
                </a:solidFill>
              </a:rPr>
              <a:t>This can help you feel more control, more connection and more personal interest in your investments.</a:t>
            </a:r>
            <a:br>
              <a:rPr lang="en-US" dirty="0">
                <a:solidFill>
                  <a:srgbClr val="0000CC"/>
                </a:solidFill>
              </a:rPr>
            </a:br>
            <a:endParaRPr lang="en-US" dirty="0">
              <a:solidFill>
                <a:srgbClr val="0000CC"/>
              </a:solidFill>
            </a:endParaRPr>
          </a:p>
          <a:p>
            <a:pPr lvl="1"/>
            <a:r>
              <a:rPr lang="en-US" dirty="0">
                <a:solidFill>
                  <a:srgbClr val="0000CC"/>
                </a:solidFill>
              </a:rPr>
              <a:t>Advantages: Potential for big gains, maybe a personal connection to the companies, you feel more engaged with the process.</a:t>
            </a:r>
          </a:p>
          <a:p>
            <a:pPr lvl="1"/>
            <a:r>
              <a:rPr lang="en-US" dirty="0">
                <a:solidFill>
                  <a:srgbClr val="0000CC"/>
                </a:solidFill>
              </a:rPr>
              <a:t>Disadvantages: Potential for big losses, requires more time and energy, transaction costs (trading, taxes) can add up, there are 1000s to choose from, potential loss of sleep and hair.</a:t>
            </a:r>
            <a:br>
              <a:rPr lang="en-US" dirty="0">
                <a:solidFill>
                  <a:srgbClr val="0000CC"/>
                </a:solidFill>
              </a:rPr>
            </a:br>
            <a:endParaRPr lang="en-US" dirty="0">
              <a:solidFill>
                <a:srgbClr val="0000CC"/>
              </a:solidFill>
            </a:endParaRPr>
          </a:p>
        </p:txBody>
      </p:sp>
    </p:spTree>
    <p:extLst>
      <p:ext uri="{BB962C8B-B14F-4D97-AF65-F5344CB8AC3E}">
        <p14:creationId xmlns:p14="http://schemas.microsoft.com/office/powerpoint/2010/main" val="226296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1418317" y="1224141"/>
            <a:ext cx="8674716" cy="126375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INVESTING for INTERNATIONAL FACULTY, </a:t>
            </a:r>
            <a:br>
              <a:rPr lang="en-US" sz="3000" b="1" dirty="0"/>
            </a:br>
            <a:r>
              <a:rPr lang="en-US" sz="3000" b="1" dirty="0"/>
              <a:t>STUDENTS &amp; PROFESSIONALS</a:t>
            </a:r>
          </a:p>
          <a:p>
            <a:pPr algn="ctr"/>
            <a:r>
              <a:rPr lang="en-US" sz="3000" b="1" dirty="0"/>
              <a:t>Wednesday, July 20</a:t>
            </a:r>
          </a:p>
        </p:txBody>
      </p:sp>
      <p:sp>
        <p:nvSpPr>
          <p:cNvPr id="13" name="Rounded Rectangle 12">
            <a:extLst>
              <a:ext uri="{FF2B5EF4-FFF2-40B4-BE49-F238E27FC236}">
                <a16:creationId xmlns:a16="http://schemas.microsoft.com/office/drawing/2014/main" id="{E86DA962-8986-B14E-BC7C-8150A6189E68}"/>
              </a:ext>
            </a:extLst>
          </p:cNvPr>
          <p:cNvSpPr/>
          <p:nvPr/>
        </p:nvSpPr>
        <p:spPr>
          <a:xfrm>
            <a:off x="1418316" y="2691855"/>
            <a:ext cx="8674715" cy="132484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TAX PLANNING</a:t>
            </a:r>
            <a:br>
              <a:rPr lang="en-US" sz="3000" b="1" dirty="0"/>
            </a:br>
            <a:r>
              <a:rPr lang="en-US" sz="3000" b="1" dirty="0"/>
              <a:t>(for budgeting, investing &amp; retirement)</a:t>
            </a:r>
          </a:p>
          <a:p>
            <a:pPr algn="ctr"/>
            <a:r>
              <a:rPr lang="en-US" sz="3000" b="1" dirty="0"/>
              <a:t>Wednesday, July 27</a:t>
            </a:r>
          </a:p>
        </p:txBody>
      </p:sp>
      <p:sp>
        <p:nvSpPr>
          <p:cNvPr id="16" name="Rounded Rectangle 15">
            <a:extLst>
              <a:ext uri="{FF2B5EF4-FFF2-40B4-BE49-F238E27FC236}">
                <a16:creationId xmlns:a16="http://schemas.microsoft.com/office/drawing/2014/main" id="{C529DE7D-8B91-524D-8D6B-F973C9013BDB}"/>
              </a:ext>
            </a:extLst>
          </p:cNvPr>
          <p:cNvSpPr/>
          <p:nvPr/>
        </p:nvSpPr>
        <p:spPr>
          <a:xfrm>
            <a:off x="1418315" y="4250938"/>
            <a:ext cx="8674715" cy="132484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CAREER PLANNING: YOUR MONEY &amp; YOUR FUTURE</a:t>
            </a:r>
          </a:p>
          <a:p>
            <a:pPr algn="ctr"/>
            <a:r>
              <a:rPr lang="en-US" sz="3000" b="1" dirty="0"/>
              <a:t>Wednesday, August 3</a:t>
            </a:r>
          </a:p>
        </p:txBody>
      </p:sp>
    </p:spTree>
    <p:extLst>
      <p:ext uri="{BB962C8B-B14F-4D97-AF65-F5344CB8AC3E}">
        <p14:creationId xmlns:p14="http://schemas.microsoft.com/office/powerpoint/2010/main" val="42919543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WE DO NOT GIVE INVESTMENT ADVICE</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00CC"/>
                </a:solidFill>
              </a:rPr>
              <a:t>But here are some investment issues to think about:</a:t>
            </a:r>
            <a:br>
              <a:rPr lang="en-US" dirty="0">
                <a:solidFill>
                  <a:srgbClr val="0000CC"/>
                </a:solidFill>
              </a:rPr>
            </a:br>
            <a:endParaRPr lang="en-US" dirty="0">
              <a:solidFill>
                <a:srgbClr val="0000CC"/>
              </a:solidFill>
            </a:endParaRPr>
          </a:p>
          <a:p>
            <a:r>
              <a:rPr lang="en-US" dirty="0"/>
              <a:t>Or, would you be content investing in mutual funds and/or market indexes that pool dozens or hundreds of stocks?</a:t>
            </a:r>
            <a:br>
              <a:rPr lang="en-US" dirty="0"/>
            </a:br>
            <a:endParaRPr lang="en-US" dirty="0"/>
          </a:p>
          <a:p>
            <a:pPr lvl="1"/>
            <a:r>
              <a:rPr lang="en-US" dirty="0"/>
              <a:t>Advantages: Potential for moderate gains, lower risk (through diversification), lower trading and tax costs, you can narrow down the selection pretty quickly, less loss of sleep and hair</a:t>
            </a:r>
          </a:p>
          <a:p>
            <a:pPr lvl="1"/>
            <a:r>
              <a:rPr lang="en-US" dirty="0"/>
              <a:t>Disadvantages: Lots of singles and doubles but no home runs, no emotional connection to your investments, susceptible to big market downturns (but not necessarily more than individual stocks)</a:t>
            </a:r>
          </a:p>
        </p:txBody>
      </p:sp>
    </p:spTree>
    <p:extLst>
      <p:ext uri="{BB962C8B-B14F-4D97-AF65-F5344CB8AC3E}">
        <p14:creationId xmlns:p14="http://schemas.microsoft.com/office/powerpoint/2010/main" val="64326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WE DO NOT GIVE INVESTMENT ADVICE</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00CC"/>
                </a:solidFill>
              </a:rPr>
              <a:t>If you want to invest in individual stocks, I cannot help you.</a:t>
            </a:r>
          </a:p>
          <a:p>
            <a:r>
              <a:rPr lang="en-US" dirty="0">
                <a:solidFill>
                  <a:srgbClr val="0000CC"/>
                </a:solidFill>
              </a:rPr>
              <a:t>But if you are interested in market indexes, here are some ideas:</a:t>
            </a:r>
          </a:p>
          <a:p>
            <a:pPr lvl="1"/>
            <a:r>
              <a:rPr lang="en-US" dirty="0"/>
              <a:t>SPY – The S&amp;P 500 index. 500 of the largest U.S. firms, from all industries.</a:t>
            </a:r>
          </a:p>
          <a:p>
            <a:pPr lvl="1"/>
            <a:r>
              <a:rPr lang="en-US" dirty="0">
                <a:solidFill>
                  <a:srgbClr val="0000CC"/>
                </a:solidFill>
              </a:rPr>
              <a:t>SPYD – The same as above, with a focus on those companies that pay regular dividends out to investors from their earnings. You will get more income, but possibly lower long-term capital gains.</a:t>
            </a:r>
          </a:p>
          <a:p>
            <a:pPr lvl="1"/>
            <a:r>
              <a:rPr lang="en-US" dirty="0"/>
              <a:t>IWM – The Russell 2000. 2000 smaller U.S. firms (the 2000 firms after the 1000 largest firms). More volatility, possibly higher returns.</a:t>
            </a:r>
          </a:p>
          <a:p>
            <a:pPr lvl="1"/>
            <a:r>
              <a:rPr lang="en-US" dirty="0">
                <a:solidFill>
                  <a:srgbClr val="0000CC"/>
                </a:solidFill>
              </a:rPr>
              <a:t>EFA – Index of non-US firms (Europe, Far East, Australasia). Big firms. </a:t>
            </a:r>
          </a:p>
          <a:p>
            <a:pPr lvl="1"/>
            <a:r>
              <a:rPr lang="en-US" dirty="0"/>
              <a:t>EEM – Index of non-US, emerging market stocks. Bigger firms in developing countries. More risk than any of the above.</a:t>
            </a:r>
          </a:p>
          <a:p>
            <a:pPr lvl="1"/>
            <a:r>
              <a:rPr lang="en-US" dirty="0">
                <a:solidFill>
                  <a:srgbClr val="0000CC"/>
                </a:solidFill>
              </a:rPr>
              <a:t>GBTC – A Bitcoin index. Invest in Bitcoin without mining or owning. Big Risk.</a:t>
            </a:r>
            <a:endParaRPr lang="en-US" dirty="0"/>
          </a:p>
        </p:txBody>
      </p:sp>
    </p:spTree>
    <p:extLst>
      <p:ext uri="{BB962C8B-B14F-4D97-AF65-F5344CB8AC3E}">
        <p14:creationId xmlns:p14="http://schemas.microsoft.com/office/powerpoint/2010/main" val="307568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p:cTn id="3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p:cTn id="42"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Investing – How Do You Do It?</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a:bodyPr>
          <a:lstStyle/>
          <a:p>
            <a:r>
              <a:rPr lang="en-US" dirty="0"/>
              <a:t>When you’re just getting started with investing, there are a few approaches you can take:</a:t>
            </a:r>
            <a:br>
              <a:rPr lang="en-US" dirty="0"/>
            </a:br>
            <a:endParaRPr lang="en-US" dirty="0"/>
          </a:p>
          <a:p>
            <a:pPr marL="914400" lvl="1" indent="-457200">
              <a:buFont typeface="+mj-lt"/>
              <a:buAutoNum type="arabicPeriod"/>
            </a:pPr>
            <a:r>
              <a:rPr lang="en-US" dirty="0">
                <a:solidFill>
                  <a:srgbClr val="006600"/>
                </a:solidFill>
              </a:rPr>
              <a:t>Start with a small amount of money – whether that’s $20 or $2,000 – and just go for it. Pick a few investments, track them regularly and be prepared to buy more or sell more should you feel comfortable doing either.</a:t>
            </a:r>
          </a:p>
        </p:txBody>
      </p:sp>
    </p:spTree>
    <p:extLst>
      <p:ext uri="{BB962C8B-B14F-4D97-AF65-F5344CB8AC3E}">
        <p14:creationId xmlns:p14="http://schemas.microsoft.com/office/powerpoint/2010/main" val="39996037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Investing – How Do You Do It?</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a:bodyPr>
          <a:lstStyle/>
          <a:p>
            <a:r>
              <a:rPr lang="en-US" dirty="0"/>
              <a:t>When you’re just getting started with investing, there are a few approaches you can take:</a:t>
            </a:r>
          </a:p>
          <a:p>
            <a:pPr marL="914400" lvl="1" indent="-457200">
              <a:buFont typeface="+mj-lt"/>
              <a:buAutoNum type="arabicPeriod"/>
            </a:pPr>
            <a:r>
              <a:rPr lang="en-US" sz="2500" dirty="0">
                <a:solidFill>
                  <a:schemeClr val="bg1"/>
                </a:solidFill>
              </a:rPr>
              <a:t>Start with a small amount of money – whether that’s $20 or $2,000 – and just go for it. Pick a few investments, track them reg</a:t>
            </a:r>
            <a:r>
              <a:rPr lang="en-US" sz="600" dirty="0">
                <a:solidFill>
                  <a:schemeClr val="bg1"/>
                </a:solidFill>
              </a:rPr>
              <a:t>ularly and be prepared to buy more or sell more should you feel comfortable doing either.</a:t>
            </a:r>
          </a:p>
          <a:p>
            <a:pPr marL="914400" lvl="1" indent="-457200">
              <a:buFont typeface="+mj-lt"/>
              <a:buAutoNum type="arabicPeriod"/>
            </a:pPr>
            <a:r>
              <a:rPr lang="en-US" dirty="0">
                <a:solidFill>
                  <a:srgbClr val="006600"/>
                </a:solidFill>
              </a:rPr>
              <a:t>Determine how much you have to invest. </a:t>
            </a:r>
          </a:p>
          <a:p>
            <a:pPr lvl="2"/>
            <a:r>
              <a:rPr lang="en-US" dirty="0">
                <a:solidFill>
                  <a:srgbClr val="006600"/>
                </a:solidFill>
              </a:rPr>
              <a:t>Put ½ of that into an index fund or a specific mutual fund. This will provide some security, generally with less or moderate risk.</a:t>
            </a:r>
          </a:p>
          <a:p>
            <a:pPr lvl="2"/>
            <a:r>
              <a:rPr lang="en-US" dirty="0">
                <a:solidFill>
                  <a:srgbClr val="006600"/>
                </a:solidFill>
              </a:rPr>
              <a:t>Put the other ½ into individual stocks or securities that intrigue you. If you’re interested in the companies, you might be more likely to follow them as investments.</a:t>
            </a:r>
          </a:p>
          <a:p>
            <a:pPr lvl="2"/>
            <a:r>
              <a:rPr lang="en-US" dirty="0">
                <a:solidFill>
                  <a:srgbClr val="006600"/>
                </a:solidFill>
              </a:rPr>
              <a:t>This half-half approach will help you figure out what kind of investor you are. In 1-2 years, you might gravitate more to either of the approaches that interest you more.</a:t>
            </a:r>
          </a:p>
        </p:txBody>
      </p:sp>
    </p:spTree>
    <p:extLst>
      <p:ext uri="{BB962C8B-B14F-4D97-AF65-F5344CB8AC3E}">
        <p14:creationId xmlns:p14="http://schemas.microsoft.com/office/powerpoint/2010/main" val="31979389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Investing – How Do You Do It?</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a:bodyPr>
          <a:lstStyle/>
          <a:p>
            <a:r>
              <a:rPr lang="en-US" dirty="0"/>
              <a:t>When you’re just getting started with investing, there are a few approaches you can take:</a:t>
            </a:r>
          </a:p>
          <a:p>
            <a:pPr marL="914400" lvl="1" indent="-457200">
              <a:buFont typeface="+mj-lt"/>
              <a:buAutoNum type="arabicPeriod"/>
            </a:pPr>
            <a:r>
              <a:rPr lang="en-US" sz="1000" dirty="0">
                <a:solidFill>
                  <a:schemeClr val="bg1"/>
                </a:solidFill>
              </a:rPr>
              <a:t>Start with a small amount of money – whether that’s $20 or $2,000 – and just go for it. Pick a few investments, track them regularly and be prepared to buy more or sell more should you feel comfortable doing either.</a:t>
            </a:r>
          </a:p>
          <a:p>
            <a:pPr marL="914400" lvl="1" indent="-457200">
              <a:buFont typeface="+mj-lt"/>
              <a:buAutoNum type="arabicPeriod"/>
            </a:pPr>
            <a:r>
              <a:rPr lang="en-US" sz="1000" dirty="0">
                <a:solidFill>
                  <a:schemeClr val="bg1"/>
                </a:solidFill>
              </a:rPr>
              <a:t>Determine how much you have to invest. </a:t>
            </a:r>
          </a:p>
          <a:p>
            <a:pPr lvl="2"/>
            <a:r>
              <a:rPr lang="en-US" sz="1000" dirty="0">
                <a:solidFill>
                  <a:schemeClr val="bg1"/>
                </a:solidFill>
              </a:rPr>
              <a:t>Put ½ of that into an index fund or a specific mutual fund. This will provide some security, generally with less or moderate risk.</a:t>
            </a:r>
          </a:p>
          <a:p>
            <a:pPr lvl="2"/>
            <a:r>
              <a:rPr lang="en-US" sz="1000" dirty="0">
                <a:solidFill>
                  <a:schemeClr val="bg1"/>
                </a:solidFill>
              </a:rPr>
              <a:t>Put the other ½ into individual stocks or securities that intrigue you. If you’re interested in the companies, you might be more likely to follow them as investments.</a:t>
            </a:r>
          </a:p>
          <a:p>
            <a:pPr lvl="2"/>
            <a:r>
              <a:rPr lang="en-US" sz="1000" dirty="0">
                <a:solidFill>
                  <a:schemeClr val="bg1"/>
                </a:solidFill>
              </a:rPr>
              <a:t>This half-half approach will help you figure out what kind of investor you are. In 1-2 years, you might gravitate more to either of the approaches that interest you more.</a:t>
            </a:r>
          </a:p>
          <a:p>
            <a:pPr marL="914400" lvl="1" indent="-457200">
              <a:buFont typeface="+mj-lt"/>
              <a:buAutoNum type="arabicPeriod"/>
            </a:pPr>
            <a:r>
              <a:rPr lang="en-US" dirty="0">
                <a:solidFill>
                  <a:srgbClr val="006600"/>
                </a:solidFill>
              </a:rPr>
              <a:t>Talk to a financial advisor. Note that they generally do not (initially) tell you which specific investments to make, but they will work talk through your options with you and help you better understand what you’re getting into.</a:t>
            </a:r>
          </a:p>
          <a:p>
            <a:pPr lvl="2"/>
            <a:r>
              <a:rPr lang="en-US" dirty="0">
                <a:solidFill>
                  <a:srgbClr val="006600"/>
                </a:solidFill>
              </a:rPr>
              <a:t>They will ask you 2 questions – what are your goals and what is your risk tolerance – and then work with you to find the investments that best align with your answers to these questions.</a:t>
            </a:r>
          </a:p>
        </p:txBody>
      </p:sp>
    </p:spTree>
    <p:extLst>
      <p:ext uri="{BB962C8B-B14F-4D97-AF65-F5344CB8AC3E}">
        <p14:creationId xmlns:p14="http://schemas.microsoft.com/office/powerpoint/2010/main" val="24911426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Investing for Success</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3">
            <a:extLst>
              <a:ext uri="{FF2B5EF4-FFF2-40B4-BE49-F238E27FC236}">
                <a16:creationId xmlns:a16="http://schemas.microsoft.com/office/drawing/2014/main" id="{9DACF81A-EDCC-B6CD-3B9F-A18DBBE8E5AF}"/>
              </a:ext>
            </a:extLst>
          </p:cNvPr>
          <p:cNvSpPr txBox="1">
            <a:spLocks noChangeArrowheads="1"/>
          </p:cNvSpPr>
          <p:nvPr/>
        </p:nvSpPr>
        <p:spPr>
          <a:xfrm>
            <a:off x="838200" y="1280160"/>
            <a:ext cx="10515600" cy="489680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300" dirty="0"/>
              <a:t>If you hire an investment or financial advisor, when you first meet with them they will ask you 2 questions:</a:t>
            </a:r>
          </a:p>
          <a:p>
            <a:pPr marL="0" indent="0">
              <a:buNone/>
            </a:pPr>
            <a:endParaRPr lang="en-US" sz="3300" dirty="0"/>
          </a:p>
          <a:p>
            <a:pPr marL="1200150" lvl="1" indent="-742950">
              <a:buFont typeface="+mj-lt"/>
              <a:buAutoNum type="arabicPeriod"/>
            </a:pPr>
            <a:r>
              <a:rPr lang="en-US" sz="4500" dirty="0">
                <a:solidFill>
                  <a:srgbClr val="0000CC"/>
                </a:solidFill>
              </a:rPr>
              <a:t>What are your investing goals?</a:t>
            </a:r>
            <a:br>
              <a:rPr lang="en-US" sz="4500" dirty="0">
                <a:solidFill>
                  <a:srgbClr val="0000CC"/>
                </a:solidFill>
              </a:rPr>
            </a:br>
            <a:endParaRPr lang="en-US" sz="4500" dirty="0">
              <a:solidFill>
                <a:srgbClr val="0000CC"/>
              </a:solidFill>
            </a:endParaRPr>
          </a:p>
          <a:p>
            <a:pPr marL="1200150" lvl="1" indent="-742950">
              <a:buFont typeface="+mj-lt"/>
              <a:buAutoNum type="arabicPeriod"/>
            </a:pPr>
            <a:r>
              <a:rPr lang="en-US" sz="4500" dirty="0">
                <a:solidFill>
                  <a:srgbClr val="0000CC"/>
                </a:solidFill>
              </a:rPr>
              <a:t>What is your risk tolerance?</a:t>
            </a:r>
          </a:p>
        </p:txBody>
      </p:sp>
    </p:spTree>
    <p:extLst>
      <p:ext uri="{BB962C8B-B14F-4D97-AF65-F5344CB8AC3E}">
        <p14:creationId xmlns:p14="http://schemas.microsoft.com/office/powerpoint/2010/main" val="2701760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blinds(horizontal)">
                                      <p:cBhvr>
                                        <p:cTn id="7" dur="500"/>
                                        <p:tgtEl>
                                          <p:spTgt spid="1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xEl>
                                              <p:pRg st="3" end="3"/>
                                            </p:txEl>
                                          </p:spTgt>
                                        </p:tgtEl>
                                        <p:attrNameLst>
                                          <p:attrName>style.visibility</p:attrName>
                                        </p:attrNameLst>
                                      </p:cBhvr>
                                      <p:to>
                                        <p:strVal val="visible"/>
                                      </p:to>
                                    </p:set>
                                    <p:animEffect transition="in" filter="blinds(horizontal)">
                                      <p:cBhvr>
                                        <p:cTn id="12"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Determining Your Risk Tolerance</a:t>
            </a:r>
          </a:p>
        </p:txBody>
      </p:sp>
      <p:pic>
        <p:nvPicPr>
          <p:cNvPr id="3" name="Picture 2">
            <a:extLst>
              <a:ext uri="{FF2B5EF4-FFF2-40B4-BE49-F238E27FC236}">
                <a16:creationId xmlns:a16="http://schemas.microsoft.com/office/drawing/2014/main" id="{F7EC4C22-E2E9-574A-96ED-35356926AC8A}"/>
              </a:ext>
            </a:extLst>
          </p:cNvPr>
          <p:cNvPicPr>
            <a:picLocks noChangeAspect="1"/>
          </p:cNvPicPr>
          <p:nvPr/>
        </p:nvPicPr>
        <p:blipFill>
          <a:blip r:embed="rId2"/>
          <a:stretch>
            <a:fillRect/>
          </a:stretch>
        </p:blipFill>
        <p:spPr>
          <a:xfrm>
            <a:off x="2049344" y="1087822"/>
            <a:ext cx="8093312" cy="5652051"/>
          </a:xfrm>
          <a:prstGeom prst="rect">
            <a:avLst/>
          </a:prstGeom>
        </p:spPr>
      </p:pic>
    </p:spTree>
    <p:extLst>
      <p:ext uri="{BB962C8B-B14F-4D97-AF65-F5344CB8AC3E}">
        <p14:creationId xmlns:p14="http://schemas.microsoft.com/office/powerpoint/2010/main" val="39522283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Determining Your Risk Tolerance</a:t>
            </a:r>
          </a:p>
        </p:txBody>
      </p:sp>
      <p:graphicFrame>
        <p:nvGraphicFramePr>
          <p:cNvPr id="4" name="Diagram 3">
            <a:extLst>
              <a:ext uri="{FF2B5EF4-FFF2-40B4-BE49-F238E27FC236}">
                <a16:creationId xmlns:a16="http://schemas.microsoft.com/office/drawing/2014/main" id="{98775C7E-0D0D-7D41-965A-700C4902C3D1}"/>
              </a:ext>
            </a:extLst>
          </p:cNvPr>
          <p:cNvGraphicFramePr/>
          <p:nvPr/>
        </p:nvGraphicFramePr>
        <p:xfrm>
          <a:off x="2362704" y="1253515"/>
          <a:ext cx="7914707" cy="46386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47086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Comparing Different Investments</a:t>
            </a:r>
          </a:p>
        </p:txBody>
      </p:sp>
      <p:pic>
        <p:nvPicPr>
          <p:cNvPr id="5" name="Picture 4">
            <a:extLst>
              <a:ext uri="{FF2B5EF4-FFF2-40B4-BE49-F238E27FC236}">
                <a16:creationId xmlns:a16="http://schemas.microsoft.com/office/drawing/2014/main" id="{689DB016-BB60-9446-B17A-7D99B2B19722}"/>
              </a:ext>
            </a:extLst>
          </p:cNvPr>
          <p:cNvPicPr/>
          <p:nvPr/>
        </p:nvPicPr>
        <p:blipFill>
          <a:blip r:embed="rId2"/>
          <a:stretch>
            <a:fillRect/>
          </a:stretch>
        </p:blipFill>
        <p:spPr>
          <a:xfrm>
            <a:off x="1974135" y="1223238"/>
            <a:ext cx="8338601" cy="4723390"/>
          </a:xfrm>
          <a:prstGeom prst="rect">
            <a:avLst/>
          </a:prstGeom>
        </p:spPr>
      </p:pic>
    </p:spTree>
    <p:extLst>
      <p:ext uri="{BB962C8B-B14F-4D97-AF65-F5344CB8AC3E}">
        <p14:creationId xmlns:p14="http://schemas.microsoft.com/office/powerpoint/2010/main" val="40484847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Comparing Different Investments</a:t>
            </a:r>
          </a:p>
        </p:txBody>
      </p:sp>
      <p:pic>
        <p:nvPicPr>
          <p:cNvPr id="4" name="Picture 3">
            <a:extLst>
              <a:ext uri="{FF2B5EF4-FFF2-40B4-BE49-F238E27FC236}">
                <a16:creationId xmlns:a16="http://schemas.microsoft.com/office/drawing/2014/main" id="{9D513B41-3043-8744-B2D5-5CA78AEA3C96}"/>
              </a:ext>
            </a:extLst>
          </p:cNvPr>
          <p:cNvPicPr/>
          <p:nvPr/>
        </p:nvPicPr>
        <p:blipFill>
          <a:blip r:embed="rId2"/>
          <a:stretch>
            <a:fillRect/>
          </a:stretch>
        </p:blipFill>
        <p:spPr>
          <a:xfrm>
            <a:off x="2538065" y="1150571"/>
            <a:ext cx="7115870" cy="5662014"/>
          </a:xfrm>
          <a:prstGeom prst="rect">
            <a:avLst/>
          </a:prstGeom>
        </p:spPr>
      </p:pic>
    </p:spTree>
    <p:extLst>
      <p:ext uri="{BB962C8B-B14F-4D97-AF65-F5344CB8AC3E}">
        <p14:creationId xmlns:p14="http://schemas.microsoft.com/office/powerpoint/2010/main" val="444822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6" name="Content Placeholder 2">
            <a:extLst>
              <a:ext uri="{FF2B5EF4-FFF2-40B4-BE49-F238E27FC236}">
                <a16:creationId xmlns:a16="http://schemas.microsoft.com/office/drawing/2014/main" id="{C9C2BF30-7058-0BA7-2036-31E70483134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i="1" dirty="0">
                <a:solidFill>
                  <a:srgbClr val="C00000"/>
                </a:solidFill>
              </a:rPr>
              <a:t>Structure of each session:</a:t>
            </a:r>
            <a:br>
              <a:rPr lang="en-US" sz="4000" b="1" i="1" dirty="0">
                <a:solidFill>
                  <a:srgbClr val="C00000"/>
                </a:solidFill>
              </a:rPr>
            </a:br>
            <a:endParaRPr lang="en-US" sz="4000" b="1" i="1" dirty="0">
              <a:solidFill>
                <a:srgbClr val="C00000"/>
              </a:solidFill>
            </a:endParaRPr>
          </a:p>
          <a:p>
            <a:pPr lvl="1"/>
            <a:r>
              <a:rPr lang="en-US" sz="3600" i="1" dirty="0">
                <a:solidFill>
                  <a:srgbClr val="C00000"/>
                </a:solidFill>
              </a:rPr>
              <a:t>Open question &amp; answer session</a:t>
            </a:r>
          </a:p>
          <a:p>
            <a:pPr lvl="1"/>
            <a:r>
              <a:rPr lang="en-US" sz="3600" i="1" dirty="0">
                <a:solidFill>
                  <a:srgbClr val="C00000"/>
                </a:solidFill>
              </a:rPr>
              <a:t>Brian presents specific guidance and ideas for the session’s topic</a:t>
            </a:r>
          </a:p>
          <a:p>
            <a:pPr lvl="1"/>
            <a:r>
              <a:rPr lang="en-US" sz="3600" i="1" dirty="0">
                <a:solidFill>
                  <a:srgbClr val="C00000"/>
                </a:solidFill>
              </a:rPr>
              <a:t>Open question &amp; answer session…about any topics you wish to discuss</a:t>
            </a:r>
            <a:endParaRPr lang="en-US" sz="3600" i="1" dirty="0">
              <a:solidFill>
                <a:srgbClr val="006600"/>
              </a:solidFill>
            </a:endParaRPr>
          </a:p>
        </p:txBody>
      </p:sp>
    </p:spTree>
    <p:extLst>
      <p:ext uri="{BB962C8B-B14F-4D97-AF65-F5344CB8AC3E}">
        <p14:creationId xmlns:p14="http://schemas.microsoft.com/office/powerpoint/2010/main" val="10738941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61EB54-3A4C-9E43-B783-057A2155745D}"/>
              </a:ext>
            </a:extLst>
          </p:cNvPr>
          <p:cNvPicPr>
            <a:picLocks noChangeAspect="1"/>
          </p:cNvPicPr>
          <p:nvPr/>
        </p:nvPicPr>
        <p:blipFill>
          <a:blip r:embed="rId2"/>
          <a:stretch>
            <a:fillRect/>
          </a:stretch>
        </p:blipFill>
        <p:spPr>
          <a:xfrm>
            <a:off x="2004904" y="1112042"/>
            <a:ext cx="8182192" cy="5770178"/>
          </a:xfrm>
          <a:prstGeom prst="rect">
            <a:avLst/>
          </a:prstGeom>
        </p:spPr>
      </p:pic>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Comparing Different Investments</a:t>
            </a:r>
          </a:p>
        </p:txBody>
      </p:sp>
    </p:spTree>
    <p:extLst>
      <p:ext uri="{BB962C8B-B14F-4D97-AF65-F5344CB8AC3E}">
        <p14:creationId xmlns:p14="http://schemas.microsoft.com/office/powerpoint/2010/main" val="22842127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Comparing Different Investments</a:t>
            </a:r>
          </a:p>
        </p:txBody>
      </p:sp>
      <p:sp>
        <p:nvSpPr>
          <p:cNvPr id="5" name="Rectangle 3">
            <a:extLst>
              <a:ext uri="{FF2B5EF4-FFF2-40B4-BE49-F238E27FC236}">
                <a16:creationId xmlns:a16="http://schemas.microsoft.com/office/drawing/2014/main" id="{CE896339-C733-7A83-B2D2-057C99ED5486}"/>
              </a:ext>
            </a:extLst>
          </p:cNvPr>
          <p:cNvSpPr txBox="1">
            <a:spLocks noChangeArrowheads="1"/>
          </p:cNvSpPr>
          <p:nvPr/>
        </p:nvSpPr>
        <p:spPr>
          <a:xfrm>
            <a:off x="838199" y="1280160"/>
            <a:ext cx="10910977" cy="4646187"/>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300" dirty="0"/>
              <a:t>Investing $1,000 at different interest rates…</a:t>
            </a:r>
          </a:p>
          <a:p>
            <a:pPr marL="0" indent="0">
              <a:buNone/>
            </a:pPr>
            <a:endParaRPr lang="en-US" sz="1500" dirty="0"/>
          </a:p>
          <a:p>
            <a:pPr marL="0" indent="0">
              <a:buNone/>
            </a:pPr>
            <a:r>
              <a:rPr lang="en-US" sz="3300" b="1" dirty="0">
                <a:highlight>
                  <a:srgbClr val="C0C0C0"/>
                </a:highlight>
              </a:rPr>
              <a:t>				 @1%	 @3%	 @5%	 @10%</a:t>
            </a:r>
          </a:p>
          <a:p>
            <a:pPr marL="0" indent="0">
              <a:buNone/>
            </a:pPr>
            <a:endParaRPr lang="en-US" sz="1600" dirty="0">
              <a:highlight>
                <a:srgbClr val="C0C0C0"/>
              </a:highlight>
            </a:endParaRPr>
          </a:p>
          <a:p>
            <a:pPr marL="0" indent="0">
              <a:buNone/>
            </a:pPr>
            <a:r>
              <a:rPr lang="en-US" sz="3300" b="1" dirty="0">
                <a:solidFill>
                  <a:srgbClr val="0000CC"/>
                </a:solidFill>
              </a:rPr>
              <a:t>After 1 year		$1,010	$1,030	$1,050	$1,100</a:t>
            </a:r>
          </a:p>
          <a:p>
            <a:pPr marL="0" indent="0">
              <a:buNone/>
            </a:pPr>
            <a:r>
              <a:rPr lang="en-US" sz="3300" dirty="0">
                <a:solidFill>
                  <a:schemeClr val="bg1"/>
                </a:solidFill>
              </a:rPr>
              <a:t>After 3 years		$1,030	$1,093	$1,158	$1,331</a:t>
            </a:r>
          </a:p>
          <a:p>
            <a:pPr marL="0" indent="0">
              <a:buNone/>
            </a:pPr>
            <a:r>
              <a:rPr lang="en-US" sz="3300" dirty="0">
                <a:solidFill>
                  <a:schemeClr val="bg1"/>
                </a:solidFill>
              </a:rPr>
              <a:t>After 5 years		$1,051	$1,159	$1,276	$1,611</a:t>
            </a:r>
          </a:p>
          <a:p>
            <a:pPr marL="0" indent="0">
              <a:buNone/>
            </a:pPr>
            <a:r>
              <a:rPr lang="en-US" sz="3300" dirty="0">
                <a:solidFill>
                  <a:schemeClr val="bg1"/>
                </a:solidFill>
              </a:rPr>
              <a:t>After 10 years		$1,105	$1,344	$1,629	$2,594</a:t>
            </a:r>
          </a:p>
          <a:p>
            <a:pPr marL="0" indent="0">
              <a:buNone/>
            </a:pPr>
            <a:r>
              <a:rPr lang="en-US" sz="3300" dirty="0">
                <a:solidFill>
                  <a:schemeClr val="bg1"/>
                </a:solidFill>
              </a:rPr>
              <a:t>After 25 years		$1,282	$2,094	$3,386	$10,835</a:t>
            </a:r>
            <a:endParaRPr lang="en-US" sz="4500" dirty="0">
              <a:solidFill>
                <a:schemeClr val="bg1"/>
              </a:solidFill>
            </a:endParaRPr>
          </a:p>
        </p:txBody>
      </p:sp>
    </p:spTree>
    <p:extLst>
      <p:ext uri="{BB962C8B-B14F-4D97-AF65-F5344CB8AC3E}">
        <p14:creationId xmlns:p14="http://schemas.microsoft.com/office/powerpoint/2010/main" val="3603309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 calcmode="lin" valueType="num">
                                      <p:cBhvr>
                                        <p:cTn id="7"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Comparing Different Investments</a:t>
            </a:r>
          </a:p>
        </p:txBody>
      </p:sp>
      <p:sp>
        <p:nvSpPr>
          <p:cNvPr id="5" name="Rectangle 3">
            <a:extLst>
              <a:ext uri="{FF2B5EF4-FFF2-40B4-BE49-F238E27FC236}">
                <a16:creationId xmlns:a16="http://schemas.microsoft.com/office/drawing/2014/main" id="{CE896339-C733-7A83-B2D2-057C99ED5486}"/>
              </a:ext>
            </a:extLst>
          </p:cNvPr>
          <p:cNvSpPr txBox="1">
            <a:spLocks noChangeArrowheads="1"/>
          </p:cNvSpPr>
          <p:nvPr/>
        </p:nvSpPr>
        <p:spPr>
          <a:xfrm>
            <a:off x="838199" y="1280160"/>
            <a:ext cx="10910977" cy="4646187"/>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300" dirty="0"/>
              <a:t>Investing $1,000 at different interest rates…</a:t>
            </a:r>
          </a:p>
          <a:p>
            <a:pPr marL="0" indent="0">
              <a:buNone/>
            </a:pPr>
            <a:endParaRPr lang="en-US" sz="1500" dirty="0"/>
          </a:p>
          <a:p>
            <a:pPr marL="0" indent="0">
              <a:buNone/>
            </a:pPr>
            <a:r>
              <a:rPr lang="en-US" sz="3300" b="1" dirty="0">
                <a:highlight>
                  <a:srgbClr val="C0C0C0"/>
                </a:highlight>
              </a:rPr>
              <a:t>				 @1%	 @3%	 @5%	 @10%</a:t>
            </a:r>
          </a:p>
          <a:p>
            <a:pPr marL="0" indent="0">
              <a:buNone/>
            </a:pPr>
            <a:endParaRPr lang="en-US" sz="1600" dirty="0">
              <a:highlight>
                <a:srgbClr val="C0C0C0"/>
              </a:highlight>
            </a:endParaRPr>
          </a:p>
          <a:p>
            <a:pPr marL="0" indent="0">
              <a:buNone/>
            </a:pPr>
            <a:r>
              <a:rPr lang="en-US" sz="3300" dirty="0">
                <a:solidFill>
                  <a:schemeClr val="bg1">
                    <a:lumMod val="65000"/>
                  </a:schemeClr>
                </a:solidFill>
              </a:rPr>
              <a:t>After 1 year		$1,010	$1,030	$1,050	$1,100</a:t>
            </a:r>
          </a:p>
          <a:p>
            <a:pPr marL="0" indent="0">
              <a:buNone/>
            </a:pPr>
            <a:r>
              <a:rPr lang="en-US" sz="3300" b="1" dirty="0">
                <a:solidFill>
                  <a:srgbClr val="0000CC"/>
                </a:solidFill>
              </a:rPr>
              <a:t>After 3 years		$1,030	$1,093	$1,158	$1,331</a:t>
            </a:r>
          </a:p>
          <a:p>
            <a:pPr marL="0" indent="0">
              <a:buNone/>
            </a:pPr>
            <a:r>
              <a:rPr lang="en-US" sz="3300" dirty="0">
                <a:solidFill>
                  <a:schemeClr val="bg1"/>
                </a:solidFill>
              </a:rPr>
              <a:t>After 5 years		$1,051	$1,159	$1,276	$1,611</a:t>
            </a:r>
          </a:p>
          <a:p>
            <a:pPr marL="0" indent="0">
              <a:buNone/>
            </a:pPr>
            <a:r>
              <a:rPr lang="en-US" sz="3300" dirty="0">
                <a:solidFill>
                  <a:schemeClr val="bg1"/>
                </a:solidFill>
              </a:rPr>
              <a:t>After 10 years		$1,105	$1,344	$1,629	$2,594</a:t>
            </a:r>
          </a:p>
          <a:p>
            <a:pPr marL="0" indent="0">
              <a:buNone/>
            </a:pPr>
            <a:r>
              <a:rPr lang="en-US" sz="3300" dirty="0">
                <a:solidFill>
                  <a:schemeClr val="bg1"/>
                </a:solidFill>
              </a:rPr>
              <a:t>After 25 years		$1,282	$2,094	$3,386	$10,835</a:t>
            </a:r>
            <a:endParaRPr lang="en-US" sz="4500" dirty="0">
              <a:solidFill>
                <a:schemeClr val="bg1"/>
              </a:solidFill>
            </a:endParaRPr>
          </a:p>
        </p:txBody>
      </p:sp>
    </p:spTree>
    <p:extLst>
      <p:ext uri="{BB962C8B-B14F-4D97-AF65-F5344CB8AC3E}">
        <p14:creationId xmlns:p14="http://schemas.microsoft.com/office/powerpoint/2010/main" val="33230639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Comparing Different Investments</a:t>
            </a:r>
          </a:p>
        </p:txBody>
      </p:sp>
      <p:sp>
        <p:nvSpPr>
          <p:cNvPr id="5" name="Rectangle 3">
            <a:extLst>
              <a:ext uri="{FF2B5EF4-FFF2-40B4-BE49-F238E27FC236}">
                <a16:creationId xmlns:a16="http://schemas.microsoft.com/office/drawing/2014/main" id="{CE896339-C733-7A83-B2D2-057C99ED5486}"/>
              </a:ext>
            </a:extLst>
          </p:cNvPr>
          <p:cNvSpPr txBox="1">
            <a:spLocks noChangeArrowheads="1"/>
          </p:cNvSpPr>
          <p:nvPr/>
        </p:nvSpPr>
        <p:spPr>
          <a:xfrm>
            <a:off x="838199" y="1280160"/>
            <a:ext cx="10910977" cy="4646187"/>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300" dirty="0"/>
              <a:t>Investing $1,000 at different interest rates…</a:t>
            </a:r>
          </a:p>
          <a:p>
            <a:pPr marL="0" indent="0">
              <a:buNone/>
            </a:pPr>
            <a:endParaRPr lang="en-US" sz="1500" dirty="0"/>
          </a:p>
          <a:p>
            <a:pPr marL="0" indent="0">
              <a:buNone/>
            </a:pPr>
            <a:r>
              <a:rPr lang="en-US" sz="3300" b="1" dirty="0">
                <a:highlight>
                  <a:srgbClr val="C0C0C0"/>
                </a:highlight>
              </a:rPr>
              <a:t>				 @1%	 @3%	 @5%	 @10%</a:t>
            </a:r>
          </a:p>
          <a:p>
            <a:pPr marL="0" indent="0">
              <a:buNone/>
            </a:pPr>
            <a:endParaRPr lang="en-US" sz="1600" dirty="0">
              <a:highlight>
                <a:srgbClr val="C0C0C0"/>
              </a:highlight>
            </a:endParaRPr>
          </a:p>
          <a:p>
            <a:pPr marL="0" indent="0">
              <a:buNone/>
            </a:pPr>
            <a:r>
              <a:rPr lang="en-US" sz="3300" dirty="0">
                <a:solidFill>
                  <a:schemeClr val="bg1">
                    <a:lumMod val="65000"/>
                  </a:schemeClr>
                </a:solidFill>
              </a:rPr>
              <a:t>After 1 year		$1,010	$1,030	$1,050	$1,100</a:t>
            </a:r>
          </a:p>
          <a:p>
            <a:pPr marL="0" indent="0">
              <a:buNone/>
            </a:pPr>
            <a:r>
              <a:rPr lang="en-US" sz="3300" dirty="0">
                <a:solidFill>
                  <a:schemeClr val="bg1">
                    <a:lumMod val="65000"/>
                  </a:schemeClr>
                </a:solidFill>
              </a:rPr>
              <a:t>After 3 years		$1,030	$1,093	$1,158	$1,331</a:t>
            </a:r>
          </a:p>
          <a:p>
            <a:pPr marL="0" indent="0">
              <a:buNone/>
            </a:pPr>
            <a:r>
              <a:rPr lang="en-US" sz="3300" b="1" dirty="0">
                <a:solidFill>
                  <a:srgbClr val="0000CC"/>
                </a:solidFill>
              </a:rPr>
              <a:t>After 5 years		$1,051	$1,159	$1,276	$1,611</a:t>
            </a:r>
          </a:p>
          <a:p>
            <a:pPr marL="0" indent="0">
              <a:buNone/>
            </a:pPr>
            <a:r>
              <a:rPr lang="en-US" sz="3300" dirty="0">
                <a:solidFill>
                  <a:schemeClr val="bg1"/>
                </a:solidFill>
              </a:rPr>
              <a:t>After 10 years		$1,105	$1,344	$1,629	$2,594</a:t>
            </a:r>
          </a:p>
          <a:p>
            <a:pPr marL="0" indent="0">
              <a:buNone/>
            </a:pPr>
            <a:r>
              <a:rPr lang="en-US" sz="3300" dirty="0">
                <a:solidFill>
                  <a:schemeClr val="bg1"/>
                </a:solidFill>
              </a:rPr>
              <a:t>After 25 years		$1,282	$2,094	$3,386	$10,835</a:t>
            </a:r>
            <a:endParaRPr lang="en-US" sz="4500" dirty="0">
              <a:solidFill>
                <a:schemeClr val="bg1"/>
              </a:solidFill>
            </a:endParaRPr>
          </a:p>
        </p:txBody>
      </p:sp>
    </p:spTree>
    <p:extLst>
      <p:ext uri="{BB962C8B-B14F-4D97-AF65-F5344CB8AC3E}">
        <p14:creationId xmlns:p14="http://schemas.microsoft.com/office/powerpoint/2010/main" val="8840011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Comparing Different Investments</a:t>
            </a:r>
          </a:p>
        </p:txBody>
      </p:sp>
      <p:sp>
        <p:nvSpPr>
          <p:cNvPr id="5" name="Rectangle 3">
            <a:extLst>
              <a:ext uri="{FF2B5EF4-FFF2-40B4-BE49-F238E27FC236}">
                <a16:creationId xmlns:a16="http://schemas.microsoft.com/office/drawing/2014/main" id="{CE896339-C733-7A83-B2D2-057C99ED5486}"/>
              </a:ext>
            </a:extLst>
          </p:cNvPr>
          <p:cNvSpPr txBox="1">
            <a:spLocks noChangeArrowheads="1"/>
          </p:cNvSpPr>
          <p:nvPr/>
        </p:nvSpPr>
        <p:spPr>
          <a:xfrm>
            <a:off x="838199" y="1280160"/>
            <a:ext cx="10910977" cy="4646187"/>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300" dirty="0"/>
              <a:t>Investing $1,000 at different interest rates…</a:t>
            </a:r>
          </a:p>
          <a:p>
            <a:pPr marL="0" indent="0">
              <a:buNone/>
            </a:pPr>
            <a:endParaRPr lang="en-US" sz="1500" dirty="0"/>
          </a:p>
          <a:p>
            <a:pPr marL="0" indent="0">
              <a:buNone/>
            </a:pPr>
            <a:r>
              <a:rPr lang="en-US" sz="3300" b="1" dirty="0">
                <a:highlight>
                  <a:srgbClr val="C0C0C0"/>
                </a:highlight>
              </a:rPr>
              <a:t>				 @1%	 @3%	 @5%	 @10%</a:t>
            </a:r>
          </a:p>
          <a:p>
            <a:pPr marL="0" indent="0">
              <a:buNone/>
            </a:pPr>
            <a:endParaRPr lang="en-US" sz="1600" dirty="0">
              <a:highlight>
                <a:srgbClr val="C0C0C0"/>
              </a:highlight>
            </a:endParaRPr>
          </a:p>
          <a:p>
            <a:pPr marL="0" indent="0">
              <a:buNone/>
            </a:pPr>
            <a:r>
              <a:rPr lang="en-US" sz="3300" dirty="0">
                <a:solidFill>
                  <a:schemeClr val="bg1">
                    <a:lumMod val="65000"/>
                  </a:schemeClr>
                </a:solidFill>
              </a:rPr>
              <a:t>After 1 year		$1,010	$1,030	$1,050	$1,100</a:t>
            </a:r>
          </a:p>
          <a:p>
            <a:pPr marL="0" indent="0">
              <a:buNone/>
            </a:pPr>
            <a:r>
              <a:rPr lang="en-US" sz="3300" dirty="0">
                <a:solidFill>
                  <a:schemeClr val="bg1">
                    <a:lumMod val="65000"/>
                  </a:schemeClr>
                </a:solidFill>
              </a:rPr>
              <a:t>After 3 years		$1,030	$1,093	$1,158	$1,331</a:t>
            </a:r>
          </a:p>
          <a:p>
            <a:pPr marL="0" indent="0">
              <a:buNone/>
            </a:pPr>
            <a:r>
              <a:rPr lang="en-US" sz="3300" dirty="0">
                <a:solidFill>
                  <a:schemeClr val="bg1">
                    <a:lumMod val="65000"/>
                  </a:schemeClr>
                </a:solidFill>
              </a:rPr>
              <a:t>After 5 years		$1,051	$1,159	$1,276	$1,611</a:t>
            </a:r>
          </a:p>
          <a:p>
            <a:pPr marL="0" indent="0">
              <a:buNone/>
            </a:pPr>
            <a:r>
              <a:rPr lang="en-US" sz="3300" b="1" dirty="0">
                <a:solidFill>
                  <a:srgbClr val="0000CC"/>
                </a:solidFill>
              </a:rPr>
              <a:t>After 10 years		$1,105	$1,344	$1,629	$2,594</a:t>
            </a:r>
          </a:p>
          <a:p>
            <a:pPr marL="0" indent="0">
              <a:buNone/>
            </a:pPr>
            <a:r>
              <a:rPr lang="en-US" sz="3300" dirty="0">
                <a:solidFill>
                  <a:schemeClr val="bg1"/>
                </a:solidFill>
              </a:rPr>
              <a:t>After 25 years		$1,282	$2,094	$3,386	$10,835</a:t>
            </a:r>
            <a:endParaRPr lang="en-US" sz="4500" dirty="0">
              <a:solidFill>
                <a:schemeClr val="bg1"/>
              </a:solidFill>
            </a:endParaRPr>
          </a:p>
        </p:txBody>
      </p:sp>
    </p:spTree>
    <p:extLst>
      <p:ext uri="{BB962C8B-B14F-4D97-AF65-F5344CB8AC3E}">
        <p14:creationId xmlns:p14="http://schemas.microsoft.com/office/powerpoint/2010/main" val="5548806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Comparing Different Investments</a:t>
            </a:r>
          </a:p>
        </p:txBody>
      </p:sp>
      <p:sp>
        <p:nvSpPr>
          <p:cNvPr id="5" name="Rectangle 3">
            <a:extLst>
              <a:ext uri="{FF2B5EF4-FFF2-40B4-BE49-F238E27FC236}">
                <a16:creationId xmlns:a16="http://schemas.microsoft.com/office/drawing/2014/main" id="{CE896339-C733-7A83-B2D2-057C99ED5486}"/>
              </a:ext>
            </a:extLst>
          </p:cNvPr>
          <p:cNvSpPr txBox="1">
            <a:spLocks noChangeArrowheads="1"/>
          </p:cNvSpPr>
          <p:nvPr/>
        </p:nvSpPr>
        <p:spPr>
          <a:xfrm>
            <a:off x="838199" y="1280160"/>
            <a:ext cx="10910977" cy="4646187"/>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300" dirty="0"/>
              <a:t>Investing $1,000 at different interest rates…</a:t>
            </a:r>
          </a:p>
          <a:p>
            <a:pPr marL="0" indent="0">
              <a:buNone/>
            </a:pPr>
            <a:endParaRPr lang="en-US" sz="1500" dirty="0"/>
          </a:p>
          <a:p>
            <a:pPr marL="0" indent="0">
              <a:buNone/>
            </a:pPr>
            <a:r>
              <a:rPr lang="en-US" sz="3300" b="1" dirty="0">
                <a:highlight>
                  <a:srgbClr val="C0C0C0"/>
                </a:highlight>
              </a:rPr>
              <a:t>				 @1%	 @3%	 @5%	 @10%</a:t>
            </a:r>
          </a:p>
          <a:p>
            <a:pPr marL="0" indent="0">
              <a:buNone/>
            </a:pPr>
            <a:endParaRPr lang="en-US" sz="1600" dirty="0">
              <a:highlight>
                <a:srgbClr val="C0C0C0"/>
              </a:highlight>
            </a:endParaRPr>
          </a:p>
          <a:p>
            <a:pPr marL="0" indent="0">
              <a:buNone/>
            </a:pPr>
            <a:r>
              <a:rPr lang="en-US" sz="3300" dirty="0">
                <a:solidFill>
                  <a:schemeClr val="bg1">
                    <a:lumMod val="65000"/>
                  </a:schemeClr>
                </a:solidFill>
              </a:rPr>
              <a:t>After 1 year		$1,010	$1,030	$1,050	$1,100</a:t>
            </a:r>
          </a:p>
          <a:p>
            <a:pPr marL="0" indent="0">
              <a:buNone/>
            </a:pPr>
            <a:r>
              <a:rPr lang="en-US" sz="3300" dirty="0">
                <a:solidFill>
                  <a:schemeClr val="bg1">
                    <a:lumMod val="65000"/>
                  </a:schemeClr>
                </a:solidFill>
              </a:rPr>
              <a:t>After 3 years		$1,030	$1,093	$1,158	$1,331</a:t>
            </a:r>
          </a:p>
          <a:p>
            <a:pPr marL="0" indent="0">
              <a:buNone/>
            </a:pPr>
            <a:r>
              <a:rPr lang="en-US" sz="3300" dirty="0">
                <a:solidFill>
                  <a:schemeClr val="bg1">
                    <a:lumMod val="65000"/>
                  </a:schemeClr>
                </a:solidFill>
              </a:rPr>
              <a:t>After 5 years		$1,051	$1,159	$1,276	$1,611</a:t>
            </a:r>
          </a:p>
          <a:p>
            <a:pPr marL="0" indent="0">
              <a:buNone/>
            </a:pPr>
            <a:r>
              <a:rPr lang="en-US" sz="3300" dirty="0">
                <a:solidFill>
                  <a:schemeClr val="bg1">
                    <a:lumMod val="65000"/>
                  </a:schemeClr>
                </a:solidFill>
              </a:rPr>
              <a:t>After 10 years		$1,105	$1,344	$1,629	$2,594</a:t>
            </a:r>
          </a:p>
          <a:p>
            <a:pPr marL="0" indent="0">
              <a:buNone/>
            </a:pPr>
            <a:r>
              <a:rPr lang="en-US" sz="3300" b="1" dirty="0">
                <a:solidFill>
                  <a:srgbClr val="0000CC"/>
                </a:solidFill>
              </a:rPr>
              <a:t>After 25 years		$1,282	$2,094	$3,386	$10,835</a:t>
            </a:r>
            <a:endParaRPr lang="en-US" sz="4500" b="1" dirty="0">
              <a:solidFill>
                <a:srgbClr val="0000CC"/>
              </a:solidFill>
            </a:endParaRPr>
          </a:p>
        </p:txBody>
      </p:sp>
    </p:spTree>
    <p:extLst>
      <p:ext uri="{BB962C8B-B14F-4D97-AF65-F5344CB8AC3E}">
        <p14:creationId xmlns:p14="http://schemas.microsoft.com/office/powerpoint/2010/main" val="33212199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Long-Term Investment Planning</a:t>
            </a:r>
          </a:p>
        </p:txBody>
      </p:sp>
      <p:sp>
        <p:nvSpPr>
          <p:cNvPr id="4" name="Rounded Rectangle 3">
            <a:extLst>
              <a:ext uri="{FF2B5EF4-FFF2-40B4-BE49-F238E27FC236}">
                <a16:creationId xmlns:a16="http://schemas.microsoft.com/office/drawing/2014/main" id="{35D18BC6-4969-DD47-B7F6-19E5729C05CA}"/>
              </a:ext>
            </a:extLst>
          </p:cNvPr>
          <p:cNvSpPr/>
          <p:nvPr/>
        </p:nvSpPr>
        <p:spPr>
          <a:xfrm>
            <a:off x="4154664" y="1186916"/>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YOUR VALUES</a:t>
            </a:r>
          </a:p>
        </p:txBody>
      </p:sp>
      <p:sp>
        <p:nvSpPr>
          <p:cNvPr id="5" name="Rounded Rectangle 4">
            <a:extLst>
              <a:ext uri="{FF2B5EF4-FFF2-40B4-BE49-F238E27FC236}">
                <a16:creationId xmlns:a16="http://schemas.microsoft.com/office/drawing/2014/main" id="{F092B25C-159F-914C-8D2A-C75EFC8DAA95}"/>
              </a:ext>
            </a:extLst>
          </p:cNvPr>
          <p:cNvSpPr/>
          <p:nvPr/>
        </p:nvSpPr>
        <p:spPr>
          <a:xfrm>
            <a:off x="4154663" y="1990809"/>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YOUR GOALS</a:t>
            </a:r>
          </a:p>
        </p:txBody>
      </p:sp>
      <p:sp>
        <p:nvSpPr>
          <p:cNvPr id="6" name="Rounded Rectangle 5">
            <a:extLst>
              <a:ext uri="{FF2B5EF4-FFF2-40B4-BE49-F238E27FC236}">
                <a16:creationId xmlns:a16="http://schemas.microsoft.com/office/drawing/2014/main" id="{6BBE51AB-8250-3C45-80E6-BE8E97F262C4}"/>
              </a:ext>
            </a:extLst>
          </p:cNvPr>
          <p:cNvSpPr/>
          <p:nvPr/>
        </p:nvSpPr>
        <p:spPr>
          <a:xfrm>
            <a:off x="4154662" y="2822800"/>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STRATEGIES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4154662" y="3651601"/>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INVESTMENT 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2568086" y="454319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Risk Tolerance</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5905746" y="454319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Time Horizons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2568085" y="5392737"/>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Select Investments</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5905746" y="5392737"/>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Investments</a:t>
            </a:r>
          </a:p>
        </p:txBody>
      </p:sp>
    </p:spTree>
    <p:extLst>
      <p:ext uri="{BB962C8B-B14F-4D97-AF65-F5344CB8AC3E}">
        <p14:creationId xmlns:p14="http://schemas.microsoft.com/office/powerpoint/2010/main" val="60057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69143"/>
            <a:ext cx="12192000" cy="5732150"/>
          </a:xfrm>
          <a:prstGeom prst="rect">
            <a:avLst/>
          </a:prstGeom>
        </p:spPr>
      </p:pic>
    </p:spTree>
    <p:extLst>
      <p:ext uri="{BB962C8B-B14F-4D97-AF65-F5344CB8AC3E}">
        <p14:creationId xmlns:p14="http://schemas.microsoft.com/office/powerpoint/2010/main" val="40807903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You cannot escape the responsibility of tomorrow by avoiding it today.</a:t>
            </a:r>
          </a:p>
        </p:txBody>
      </p:sp>
      <p:sp>
        <p:nvSpPr>
          <p:cNvPr id="8" name="Cloud Callout 7">
            <a:extLst>
              <a:ext uri="{FF2B5EF4-FFF2-40B4-BE49-F238E27FC236}">
                <a16:creationId xmlns:a16="http://schemas.microsoft.com/office/drawing/2014/main" id="{DDABB7BF-8B78-75B5-9BBF-E269BD4AFE9E}"/>
              </a:ext>
            </a:extLst>
          </p:cNvPr>
          <p:cNvSpPr/>
          <p:nvPr/>
        </p:nvSpPr>
        <p:spPr>
          <a:xfrm>
            <a:off x="3906654" y="856893"/>
            <a:ext cx="4572000" cy="2441625"/>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a:solidFill>
                  <a:srgbClr val="CA1E27"/>
                </a:solidFill>
              </a:rPr>
              <a:t>Don’t wait around for other people to be happy for you.</a:t>
            </a:r>
          </a:p>
          <a:p>
            <a:r>
              <a:rPr lang="en-US" b="1" i="1" dirty="0">
                <a:solidFill>
                  <a:srgbClr val="CA1E27"/>
                </a:solidFill>
              </a:rPr>
              <a:t>Any happiness you get,</a:t>
            </a:r>
          </a:p>
          <a:p>
            <a:r>
              <a:rPr lang="en-US" b="1" i="1" dirty="0">
                <a:solidFill>
                  <a:srgbClr val="CA1E27"/>
                </a:solidFill>
              </a:rPr>
              <a:t>You’ve got to make yourself.</a:t>
            </a:r>
          </a:p>
          <a:p>
            <a:r>
              <a:rPr lang="en-US" b="1" i="1" dirty="0">
                <a:solidFill>
                  <a:srgbClr val="CA1E27"/>
                </a:solidFill>
              </a:rPr>
              <a:t>        ~ Alice Walker, </a:t>
            </a:r>
            <a:r>
              <a:rPr lang="en-US" sz="1000" b="1" i="1" dirty="0">
                <a:solidFill>
                  <a:srgbClr val="CA1E27"/>
                </a:solidFill>
              </a:rPr>
              <a:t>poet &amp; novelist</a:t>
            </a:r>
          </a:p>
        </p:txBody>
      </p:sp>
    </p:spTree>
    <p:extLst>
      <p:ext uri="{BB962C8B-B14F-4D97-AF65-F5344CB8AC3E}">
        <p14:creationId xmlns:p14="http://schemas.microsoft.com/office/powerpoint/2010/main" val="3615577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1418317" y="1224141"/>
            <a:ext cx="8674716" cy="1263755"/>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INVESTING GOALS, HABITS &amp; STRATEGIES</a:t>
            </a:r>
          </a:p>
          <a:p>
            <a:pPr algn="ctr"/>
            <a:r>
              <a:rPr lang="en-US" sz="3000" b="1" dirty="0"/>
              <a:t>Today, June 22</a:t>
            </a:r>
          </a:p>
        </p:txBody>
      </p:sp>
      <p:sp>
        <p:nvSpPr>
          <p:cNvPr id="5" name="Rounded Rectangle 4">
            <a:extLst>
              <a:ext uri="{FF2B5EF4-FFF2-40B4-BE49-F238E27FC236}">
                <a16:creationId xmlns:a16="http://schemas.microsoft.com/office/drawing/2014/main" id="{02BA2D6F-7AD2-56F5-69AD-57A9A0B623F0}"/>
              </a:ext>
            </a:extLst>
          </p:cNvPr>
          <p:cNvSpPr/>
          <p:nvPr/>
        </p:nvSpPr>
        <p:spPr>
          <a:xfrm>
            <a:off x="1418316" y="2528351"/>
            <a:ext cx="8674715" cy="132484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BUDGETING &amp; DEBT MANAGEMENT</a:t>
            </a:r>
          </a:p>
          <a:p>
            <a:pPr algn="ctr"/>
            <a:r>
              <a:rPr lang="en-US" sz="3000" b="1" dirty="0"/>
              <a:t>Wednesday, July 6</a:t>
            </a:r>
          </a:p>
        </p:txBody>
      </p:sp>
      <p:sp>
        <p:nvSpPr>
          <p:cNvPr id="11" name="Rounded Rectangle 4">
            <a:extLst>
              <a:ext uri="{FF2B5EF4-FFF2-40B4-BE49-F238E27FC236}">
                <a16:creationId xmlns:a16="http://schemas.microsoft.com/office/drawing/2014/main" id="{07AC34F7-4DA0-9641-9DB3-801A42E352F3}"/>
              </a:ext>
            </a:extLst>
          </p:cNvPr>
          <p:cNvSpPr/>
          <p:nvPr/>
        </p:nvSpPr>
        <p:spPr>
          <a:xfrm>
            <a:off x="1418318" y="3893650"/>
            <a:ext cx="8674715" cy="132484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INVESTING FOR RETIREMENT, </a:t>
            </a:r>
            <a:br>
              <a:rPr lang="en-US" sz="3000" b="1" dirty="0"/>
            </a:br>
            <a:r>
              <a:rPr lang="en-US" sz="3000" b="1" dirty="0"/>
              <a:t>EDUCATION &amp; SPECIAL EVENTS</a:t>
            </a:r>
          </a:p>
          <a:p>
            <a:pPr algn="ctr"/>
            <a:r>
              <a:rPr lang="en-US" sz="3000" b="1" dirty="0"/>
              <a:t>Wednesday, July 13</a:t>
            </a:r>
          </a:p>
        </p:txBody>
      </p:sp>
    </p:spTree>
    <p:extLst>
      <p:ext uri="{BB962C8B-B14F-4D97-AF65-F5344CB8AC3E}">
        <p14:creationId xmlns:p14="http://schemas.microsoft.com/office/powerpoint/2010/main" val="2760391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12C795-2A26-2743-80E5-4D91D41B9415}"/>
              </a:ext>
            </a:extLst>
          </p:cNvPr>
          <p:cNvGraphicFramePr/>
          <p:nvPr/>
        </p:nvGraphicFramePr>
        <p:xfrm>
          <a:off x="375450" y="-1108180"/>
          <a:ext cx="109728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29417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a:extLst>
              <a:ext uri="{FF2B5EF4-FFF2-40B4-BE49-F238E27FC236}">
                <a16:creationId xmlns:a16="http://schemas.microsoft.com/office/drawing/2014/main" id="{06838B02-27E1-914E-8454-9C2A7B856710}"/>
              </a:ext>
            </a:extLst>
          </p:cNvPr>
          <p:cNvSpPr/>
          <p:nvPr/>
        </p:nvSpPr>
        <p:spPr>
          <a:xfrm>
            <a:off x="1418317" y="231031"/>
            <a:ext cx="8674716" cy="18288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INVESTING for INTERNATIONAL FACULTY, </a:t>
            </a:r>
            <a:br>
              <a:rPr lang="en-US" sz="3000" b="1" dirty="0"/>
            </a:br>
            <a:r>
              <a:rPr lang="en-US" sz="3000" b="1" dirty="0"/>
              <a:t>STUDENTS &amp; PROFESSIONALS</a:t>
            </a:r>
          </a:p>
          <a:p>
            <a:pPr algn="ctr"/>
            <a:r>
              <a:rPr lang="en-US" sz="3000" b="1" dirty="0"/>
              <a:t>Wednesday, July 20</a:t>
            </a:r>
          </a:p>
        </p:txBody>
      </p:sp>
      <p:sp>
        <p:nvSpPr>
          <p:cNvPr id="13" name="Rounded Rectangle 12">
            <a:extLst>
              <a:ext uri="{FF2B5EF4-FFF2-40B4-BE49-F238E27FC236}">
                <a16:creationId xmlns:a16="http://schemas.microsoft.com/office/drawing/2014/main" id="{E86DA962-8986-B14E-BC7C-8150A6189E68}"/>
              </a:ext>
            </a:extLst>
          </p:cNvPr>
          <p:cNvSpPr/>
          <p:nvPr/>
        </p:nvSpPr>
        <p:spPr>
          <a:xfrm>
            <a:off x="1418316" y="2201357"/>
            <a:ext cx="8674715" cy="18288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TAX PLANNING</a:t>
            </a:r>
            <a:br>
              <a:rPr lang="en-US" sz="3000" b="1" dirty="0"/>
            </a:br>
            <a:r>
              <a:rPr lang="en-US" sz="3000" b="1" dirty="0"/>
              <a:t>(for budgeting, investing &amp; retirement)</a:t>
            </a:r>
          </a:p>
          <a:p>
            <a:pPr algn="ctr"/>
            <a:r>
              <a:rPr lang="en-US" sz="3000" b="1" dirty="0"/>
              <a:t>Wednesday, July 27</a:t>
            </a:r>
          </a:p>
        </p:txBody>
      </p:sp>
      <p:sp>
        <p:nvSpPr>
          <p:cNvPr id="16" name="Rounded Rectangle 15">
            <a:extLst>
              <a:ext uri="{FF2B5EF4-FFF2-40B4-BE49-F238E27FC236}">
                <a16:creationId xmlns:a16="http://schemas.microsoft.com/office/drawing/2014/main" id="{C529DE7D-8B91-524D-8D6B-F973C9013BDB}"/>
              </a:ext>
            </a:extLst>
          </p:cNvPr>
          <p:cNvSpPr/>
          <p:nvPr/>
        </p:nvSpPr>
        <p:spPr>
          <a:xfrm>
            <a:off x="1418315" y="4190387"/>
            <a:ext cx="8674715" cy="18288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CAREER PLANNING: YOUR MONEY &amp; YOUR FUTURE</a:t>
            </a:r>
          </a:p>
          <a:p>
            <a:pPr algn="ctr"/>
            <a:r>
              <a:rPr lang="en-US" sz="3000" b="1" dirty="0"/>
              <a:t>Wednesday, August 3</a:t>
            </a:r>
          </a:p>
        </p:txBody>
      </p:sp>
    </p:spTree>
    <p:extLst>
      <p:ext uri="{BB962C8B-B14F-4D97-AF65-F5344CB8AC3E}">
        <p14:creationId xmlns:p14="http://schemas.microsoft.com/office/powerpoint/2010/main" val="31102868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4843"/>
            <a:ext cx="10972800" cy="2263432"/>
          </a:xfrm>
        </p:spPr>
        <p:txBody>
          <a:bodyPr>
            <a:normAutofit fontScale="90000"/>
          </a:bodyPr>
          <a:lstStyle/>
          <a:p>
            <a:r>
              <a:rPr lang="en-US" sz="5400" dirty="0">
                <a:latin typeface="Times New Roman" panose="02020603050405020304" pitchFamily="18" charset="0"/>
                <a:cs typeface="Times New Roman" panose="02020603050405020304" pitchFamily="18" charset="0"/>
              </a:rPr>
              <a:t>Brian Bolton</a:t>
            </a:r>
            <a:br>
              <a:rPr lang="en-US" sz="5400" dirty="0">
                <a:latin typeface="Times New Roman" panose="02020603050405020304" pitchFamily="18" charset="0"/>
                <a:cs typeface="Times New Roman" panose="02020603050405020304" pitchFamily="18" charset="0"/>
              </a:rPr>
            </a:br>
            <a:r>
              <a:rPr lang="en-US" sz="5400" dirty="0">
                <a:latin typeface="Times New Roman" panose="02020603050405020304" pitchFamily="18" charset="0"/>
                <a:cs typeface="Times New Roman" panose="02020603050405020304" pitchFamily="18" charset="0"/>
              </a:rPr>
              <a:t>Professor of Finance</a:t>
            </a:r>
            <a:br>
              <a:rPr lang="en-US" sz="5400" dirty="0">
                <a:latin typeface="Times New Roman" panose="02020603050405020304" pitchFamily="18" charset="0"/>
                <a:cs typeface="Times New Roman" panose="02020603050405020304" pitchFamily="18" charset="0"/>
              </a:rPr>
            </a:br>
            <a:r>
              <a:rPr lang="en-US" sz="5400" dirty="0">
                <a:latin typeface="Times New Roman" panose="02020603050405020304" pitchFamily="18" charset="0"/>
                <a:cs typeface="Times New Roman" panose="02020603050405020304" pitchFamily="18" charset="0"/>
              </a:rPr>
              <a:t>brian.bolton@louisiana.edu</a:t>
            </a:r>
            <a:br>
              <a:rPr lang="en-US" sz="5400" dirty="0">
                <a:latin typeface="Times New Roman" panose="02020603050405020304" pitchFamily="18" charset="0"/>
                <a:cs typeface="Times New Roman" panose="02020603050405020304" pitchFamily="18" charset="0"/>
              </a:rPr>
            </a:br>
            <a:br>
              <a:rPr lang="en-US" sz="5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http://business.louisiana.edu/financeispersonal</a:t>
            </a:r>
          </a:p>
        </p:txBody>
      </p:sp>
    </p:spTree>
    <p:extLst>
      <p:ext uri="{BB962C8B-B14F-4D97-AF65-F5344CB8AC3E}">
        <p14:creationId xmlns:p14="http://schemas.microsoft.com/office/powerpoint/2010/main" val="2349929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42A4D48F-CD13-4746-A3DA-7888E8C07C76}"/>
              </a:ext>
            </a:extLst>
          </p:cNvPr>
          <p:cNvSpPr/>
          <p:nvPr/>
        </p:nvSpPr>
        <p:spPr>
          <a:xfrm>
            <a:off x="4524694" y="561523"/>
            <a:ext cx="3142610" cy="1930063"/>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Financial Wellness</a:t>
            </a:r>
          </a:p>
        </p:txBody>
      </p:sp>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You cannot escape the responsibility of tomorrow by avoiding it today.</a:t>
            </a:r>
          </a:p>
        </p:txBody>
      </p:sp>
    </p:spTree>
    <p:extLst>
      <p:ext uri="{BB962C8B-B14F-4D97-AF65-F5344CB8AC3E}">
        <p14:creationId xmlns:p14="http://schemas.microsoft.com/office/powerpoint/2010/main" val="3615612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42A4D48F-CD13-4746-A3DA-7888E8C07C76}"/>
              </a:ext>
            </a:extLst>
          </p:cNvPr>
          <p:cNvSpPr/>
          <p:nvPr/>
        </p:nvSpPr>
        <p:spPr>
          <a:xfrm>
            <a:off x="4524694" y="72668"/>
            <a:ext cx="3142610" cy="416021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This is exactly how most of us think about other priorities in our lives: family, career, education.</a:t>
            </a:r>
          </a:p>
          <a:p>
            <a:pPr algn="ctr"/>
            <a:endParaRPr lang="en-US" sz="2400" b="1" dirty="0"/>
          </a:p>
          <a:p>
            <a:pPr algn="ctr"/>
            <a:r>
              <a:rPr lang="en-US" sz="2400" b="1" dirty="0"/>
              <a:t>Let’s try to have the same thinking for our financial lives.</a:t>
            </a:r>
          </a:p>
        </p:txBody>
      </p:sp>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You cannot escape the responsibility of tomorrow by avoiding it today.</a:t>
            </a:r>
          </a:p>
        </p:txBody>
      </p:sp>
    </p:spTree>
    <p:extLst>
      <p:ext uri="{BB962C8B-B14F-4D97-AF65-F5344CB8AC3E}">
        <p14:creationId xmlns:p14="http://schemas.microsoft.com/office/powerpoint/2010/main" val="3986268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Opening Morals</a:t>
            </a:r>
          </a:p>
        </p:txBody>
      </p:sp>
      <p:sp>
        <p:nvSpPr>
          <p:cNvPr id="12" name="Cloud Callout 11">
            <a:extLst>
              <a:ext uri="{FF2B5EF4-FFF2-40B4-BE49-F238E27FC236}">
                <a16:creationId xmlns:a16="http://schemas.microsoft.com/office/drawing/2014/main" id="{B34B4D30-C514-09C5-1535-A25B399CDAF8}"/>
              </a:ext>
            </a:extLst>
          </p:cNvPr>
          <p:cNvSpPr/>
          <p:nvPr/>
        </p:nvSpPr>
        <p:spPr>
          <a:xfrm>
            <a:off x="2646370" y="1277423"/>
            <a:ext cx="6899259" cy="4003086"/>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solidFill>
                  <a:srgbClr val="0000CC"/>
                </a:solidFill>
              </a:rPr>
              <a:t>You cannot escape the responsibility of tomorrow by avoiding it today.</a:t>
            </a:r>
          </a:p>
        </p:txBody>
      </p:sp>
    </p:spTree>
    <p:extLst>
      <p:ext uri="{BB962C8B-B14F-4D97-AF65-F5344CB8AC3E}">
        <p14:creationId xmlns:p14="http://schemas.microsoft.com/office/powerpoint/2010/main" val="1443176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31437</TotalTime>
  <Words>4673</Words>
  <Application>Microsoft Macintosh PowerPoint</Application>
  <PresentationFormat>Widescreen</PresentationFormat>
  <Paragraphs>432</Paragraphs>
  <Slides>61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61</vt:i4>
      </vt:variant>
    </vt:vector>
  </HeadingPairs>
  <TitlesOfParts>
    <vt:vector size="67" baseType="lpstr">
      <vt:lpstr>Arial</vt:lpstr>
      <vt:lpstr>Calibri</vt:lpstr>
      <vt:lpstr>Calibri Light</vt:lpstr>
      <vt:lpstr>Garamond</vt:lpstr>
      <vt:lpstr>Times New Roman</vt:lpstr>
      <vt:lpstr>Office Theme</vt:lpstr>
      <vt:lpstr>PowerPoint Presentation</vt:lpstr>
      <vt:lpstr>Brian Bolton Professor of Finance brian.bolton@louisiana.edu  http://business.louisiana.edu/financeispersonal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Brian Bolton Professor of Finance brian.bolton@louisiana.edu  http://business.louisiana.edu/financeispersonal</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 August 27 &amp; 29  INTRODUCTION TO BUSINESS FINANCE  FNAN 300 Business Finance Fall 2019 Brian Bolton</dc:title>
  <dc:subject/>
  <dc:creator>Brian Bolton</dc:creator>
  <cp:keywords/>
  <dc:description/>
  <cp:lastModifiedBy>Brian J Bolton</cp:lastModifiedBy>
  <cp:revision>140</cp:revision>
  <dcterms:created xsi:type="dcterms:W3CDTF">2019-08-26T13:43:19Z</dcterms:created>
  <dcterms:modified xsi:type="dcterms:W3CDTF">2022-07-25T12:57:53Z</dcterms:modified>
  <cp:category/>
</cp:coreProperties>
</file>