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handoutMasterIdLst>
    <p:handoutMasterId r:id="rId108"/>
  </p:handoutMasterIdLst>
  <p:sldIdLst>
    <p:sldId id="521" r:id="rId2"/>
    <p:sldId id="924" r:id="rId3"/>
    <p:sldId id="837" r:id="rId4"/>
    <p:sldId id="928" r:id="rId5"/>
    <p:sldId id="805" r:id="rId6"/>
    <p:sldId id="933" r:id="rId7"/>
    <p:sldId id="927" r:id="rId8"/>
    <p:sldId id="929" r:id="rId9"/>
    <p:sldId id="963" r:id="rId10"/>
    <p:sldId id="952" r:id="rId11"/>
    <p:sldId id="953" r:id="rId12"/>
    <p:sldId id="954" r:id="rId13"/>
    <p:sldId id="955" r:id="rId14"/>
    <p:sldId id="956" r:id="rId15"/>
    <p:sldId id="957" r:id="rId16"/>
    <p:sldId id="958" r:id="rId17"/>
    <p:sldId id="959" r:id="rId18"/>
    <p:sldId id="964" r:id="rId19"/>
    <p:sldId id="923" r:id="rId20"/>
    <p:sldId id="833" r:id="rId21"/>
    <p:sldId id="605" r:id="rId22"/>
    <p:sldId id="583" r:id="rId23"/>
    <p:sldId id="584" r:id="rId24"/>
    <p:sldId id="934" r:id="rId25"/>
    <p:sldId id="936" r:id="rId26"/>
    <p:sldId id="967" r:id="rId27"/>
    <p:sldId id="966" r:id="rId28"/>
    <p:sldId id="937" r:id="rId29"/>
    <p:sldId id="938" r:id="rId30"/>
    <p:sldId id="939" r:id="rId31"/>
    <p:sldId id="941" r:id="rId32"/>
    <p:sldId id="960" r:id="rId33"/>
    <p:sldId id="942" r:id="rId34"/>
    <p:sldId id="943" r:id="rId35"/>
    <p:sldId id="944" r:id="rId36"/>
    <p:sldId id="945" r:id="rId37"/>
    <p:sldId id="946" r:id="rId38"/>
    <p:sldId id="947" r:id="rId39"/>
    <p:sldId id="948" r:id="rId40"/>
    <p:sldId id="949" r:id="rId41"/>
    <p:sldId id="950" r:id="rId42"/>
    <p:sldId id="951" r:id="rId43"/>
    <p:sldId id="557" r:id="rId44"/>
    <p:sldId id="606" r:id="rId45"/>
    <p:sldId id="616" r:id="rId46"/>
    <p:sldId id="618" r:id="rId47"/>
    <p:sldId id="620" r:id="rId48"/>
    <p:sldId id="568" r:id="rId49"/>
    <p:sldId id="621" r:id="rId50"/>
    <p:sldId id="622" r:id="rId51"/>
    <p:sldId id="932" r:id="rId52"/>
    <p:sldId id="961" r:id="rId53"/>
    <p:sldId id="962" r:id="rId54"/>
    <p:sldId id="832" r:id="rId55"/>
    <p:sldId id="907" r:id="rId56"/>
    <p:sldId id="813" r:id="rId57"/>
    <p:sldId id="931" r:id="rId58"/>
    <p:sldId id="567" r:id="rId59"/>
    <p:sldId id="642" r:id="rId60"/>
    <p:sldId id="826" r:id="rId61"/>
    <p:sldId id="898" r:id="rId62"/>
    <p:sldId id="675" r:id="rId63"/>
    <p:sldId id="930" r:id="rId64"/>
    <p:sldId id="672" r:id="rId65"/>
    <p:sldId id="673" r:id="rId66"/>
    <p:sldId id="674" r:id="rId67"/>
    <p:sldId id="676" r:id="rId68"/>
    <p:sldId id="677" r:id="rId69"/>
    <p:sldId id="678" r:id="rId70"/>
    <p:sldId id="681" r:id="rId71"/>
    <p:sldId id="688" r:id="rId72"/>
    <p:sldId id="687" r:id="rId73"/>
    <p:sldId id="774" r:id="rId74"/>
    <p:sldId id="634" r:id="rId75"/>
    <p:sldId id="694" r:id="rId76"/>
    <p:sldId id="689" r:id="rId77"/>
    <p:sldId id="643" r:id="rId78"/>
    <p:sldId id="644" r:id="rId79"/>
    <p:sldId id="922" r:id="rId80"/>
    <p:sldId id="969" r:id="rId81"/>
    <p:sldId id="968" r:id="rId82"/>
    <p:sldId id="604" r:id="rId83"/>
    <p:sldId id="639" r:id="rId84"/>
    <p:sldId id="682" r:id="rId85"/>
    <p:sldId id="683" r:id="rId86"/>
    <p:sldId id="684" r:id="rId87"/>
    <p:sldId id="686" r:id="rId88"/>
    <p:sldId id="598" r:id="rId89"/>
    <p:sldId id="899" r:id="rId90"/>
    <p:sldId id="631" r:id="rId91"/>
    <p:sldId id="752" r:id="rId92"/>
    <p:sldId id="753" r:id="rId93"/>
    <p:sldId id="754" r:id="rId94"/>
    <p:sldId id="755" r:id="rId95"/>
    <p:sldId id="600" r:id="rId96"/>
    <p:sldId id="757" r:id="rId97"/>
    <p:sldId id="629" r:id="rId98"/>
    <p:sldId id="758" r:id="rId99"/>
    <p:sldId id="759" r:id="rId100"/>
    <p:sldId id="761" r:id="rId101"/>
    <p:sldId id="762" r:id="rId102"/>
    <p:sldId id="763" r:id="rId103"/>
    <p:sldId id="764" r:id="rId104"/>
    <p:sldId id="905" r:id="rId105"/>
    <p:sldId id="925"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59" autoAdjust="0"/>
    <p:restoredTop sz="97830" autoAdjust="0"/>
  </p:normalViewPr>
  <p:slideViewPr>
    <p:cSldViewPr snapToGrid="0" snapToObjects="1">
      <p:cViewPr varScale="1">
        <p:scale>
          <a:sx n="221" d="100"/>
          <a:sy n="221" d="100"/>
        </p:scale>
        <p:origin x="2272" y="168"/>
      </p:cViewPr>
      <p:guideLst>
        <p:guide orient="horz" pos="4319"/>
        <p:guide pos="288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3/14/22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3/14/22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48</a:t>
            </a:fld>
            <a:endParaRPr lang="en-US" dirty="0"/>
          </a:p>
        </p:txBody>
      </p:sp>
    </p:spTree>
    <p:extLst>
      <p:ext uri="{BB962C8B-B14F-4D97-AF65-F5344CB8AC3E}">
        <p14:creationId xmlns:p14="http://schemas.microsoft.com/office/powerpoint/2010/main" val="3601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79</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marosz/Desktop/GoGoGo/MC_BRAND/11.%20Final%20Logo%20Files/MCbrand_Logo_Horizontal/Digital/MCbrand_Logo_Horizontal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457200" y="1986732"/>
            <a:ext cx="82296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pic>
        <p:nvPicPr>
          <p:cNvPr id="5" name="MCbrand_Logo_Horizontal_White.png" descr="/Users/mmarosz/Desktop/GoGoGo/MC_BRAND/11. Final Logo Files/MCbrand_Logo_Horizontal/Digital/MCbrand_Logo_Horizontal_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7640135" y="6141427"/>
            <a:ext cx="1187934" cy="419180"/>
          </a:xfrm>
          <a:prstGeom prst="rect">
            <a:avLst/>
          </a:prstGeom>
        </p:spPr>
      </p:pic>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3EB642AD-5C06-A343-874F-7B6C66C46778}"/>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4C95EFEC-B86B-FF4C-9BD3-9911CCE331C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039939"/>
            <a:ext cx="44196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0" y="794813"/>
            <a:ext cx="82296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5148266" y="2039939"/>
            <a:ext cx="3538537"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5148268" y="4191002"/>
            <a:ext cx="164200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6951137" y="4191002"/>
            <a:ext cx="173566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4017432" y="0"/>
            <a:ext cx="5126568"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4" y="794813"/>
            <a:ext cx="3941445"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457200" y="491620"/>
            <a:ext cx="35814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6929614" y="0"/>
            <a:ext cx="2214386"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457200" y="2039937"/>
            <a:ext cx="6236566"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457200" y="794813"/>
            <a:ext cx="6236566"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457200" y="491620"/>
            <a:ext cx="6236566"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8" name="Picture 7">
            <a:extLst>
              <a:ext uri="{FF2B5EF4-FFF2-40B4-BE49-F238E27FC236}">
                <a16:creationId xmlns:a16="http://schemas.microsoft.com/office/drawing/2014/main" id="{9B17C334-CC93-BB41-95F3-1E2C5BECBB21}"/>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16372"/>
            <a:ext cx="82296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195580" y="0"/>
            <a:ext cx="2670586"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032003" y="2798758"/>
            <a:ext cx="6654799"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1665625" y="2132473"/>
            <a:ext cx="6659226"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1" y="2132473"/>
            <a:ext cx="552450" cy="1593851"/>
          </a:xfrm>
          <a:prstGeom prst="rect">
            <a:avLst/>
          </a:prstGeom>
        </p:spPr>
      </p:pic>
      <p:sp>
        <p:nvSpPr>
          <p:cNvPr id="15" name="Text Placeholder 41"/>
          <p:cNvSpPr>
            <a:spLocks noGrp="1"/>
          </p:cNvSpPr>
          <p:nvPr>
            <p:ph type="body" sz="quarter" idx="20" hasCustomPrompt="1"/>
          </p:nvPr>
        </p:nvSpPr>
        <p:spPr>
          <a:xfrm>
            <a:off x="1665625" y="3886200"/>
            <a:ext cx="6659226"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5625" y="2335672"/>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2335672"/>
            <a:ext cx="381898" cy="1101797"/>
          </a:xfrm>
          <a:prstGeom prst="rect">
            <a:avLst/>
          </a:prstGeom>
        </p:spPr>
      </p:pic>
      <p:sp>
        <p:nvSpPr>
          <p:cNvPr id="9" name="Text Placeholder 2"/>
          <p:cNvSpPr>
            <a:spLocks noGrp="1"/>
          </p:cNvSpPr>
          <p:nvPr>
            <p:ph type="body" idx="13"/>
          </p:nvPr>
        </p:nvSpPr>
        <p:spPr>
          <a:xfrm>
            <a:off x="1665625" y="762000"/>
            <a:ext cx="6299054"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1665625" y="4191000"/>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4191000"/>
            <a:ext cx="381898"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4" y="0"/>
            <a:ext cx="2846797"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3288328" y="1723293"/>
            <a:ext cx="6433189"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3288325" y="3552091"/>
            <a:ext cx="6433188"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328832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3288326" y="1672491"/>
            <a:ext cx="5684656"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3288326" y="3501289"/>
            <a:ext cx="5684656"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328832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328832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328832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86732"/>
            <a:ext cx="82296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4" y="4151220"/>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5" y="0"/>
            <a:ext cx="1473997"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041944" y="1723293"/>
            <a:ext cx="6931038"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041948" y="3552089"/>
            <a:ext cx="6931037"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04194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04194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04194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04194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9144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3" y="0"/>
            <a:ext cx="822773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457200" y="2039937"/>
            <a:ext cx="82296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7" name="Picture 6">
            <a:extLst>
              <a:ext uri="{FF2B5EF4-FFF2-40B4-BE49-F238E27FC236}">
                <a16:creationId xmlns:a16="http://schemas.microsoft.com/office/drawing/2014/main" id="{CDF1C7D6-C51B-574B-BAA5-3175E6AB89F6}"/>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6" name="Picture 5">
            <a:extLst>
              <a:ext uri="{FF2B5EF4-FFF2-40B4-BE49-F238E27FC236}">
                <a16:creationId xmlns:a16="http://schemas.microsoft.com/office/drawing/2014/main" id="{BB324629-F8F0-A84A-A6C1-32485863053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4" y="2743202"/>
            <a:ext cx="3941445"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4754880" y="2743202"/>
            <a:ext cx="393192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457200" y="794817"/>
            <a:ext cx="82296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457200" y="1532468"/>
            <a:ext cx="82296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1" name="Picture 10">
            <a:extLst>
              <a:ext uri="{FF2B5EF4-FFF2-40B4-BE49-F238E27FC236}">
                <a16:creationId xmlns:a16="http://schemas.microsoft.com/office/drawing/2014/main" id="{C76F423A-2721-FE41-8447-31D660854610}"/>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7260"/>
            <a:ext cx="82296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457200" y="2039941"/>
            <a:ext cx="82296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312" userDrawn="1">
          <p15:clr>
            <a:srgbClr val="F26B43"/>
          </p15:clr>
        </p15:guide>
        <p15:guide id="6" orient="horz" pos="3768" userDrawn="1">
          <p15:clr>
            <a:srgbClr val="F26B43"/>
          </p15:clr>
        </p15:guide>
        <p15:guide id="7" pos="582" userDrawn="1">
          <p15:clr>
            <a:srgbClr val="F26B43"/>
          </p15:clr>
        </p15:guide>
        <p15:guide id="8" pos="5184"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1519" userDrawn="1">
          <p15:clr>
            <a:srgbClr val="F26B43"/>
          </p15:clr>
        </p15:guide>
        <p15:guide id="13" pos="1110" userDrawn="1">
          <p15:clr>
            <a:srgbClr val="F26B43"/>
          </p15:clr>
        </p15:guide>
        <p15:guide id="14" orient="horz" pos="3147" userDrawn="1">
          <p15:clr>
            <a:srgbClr val="F26B43"/>
          </p15:clr>
        </p15:guide>
        <p15:guide id="15" pos="993"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2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Welcome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2"/>
          <a:stretch>
            <a:fillRect/>
          </a:stretch>
        </p:blipFill>
        <p:spPr>
          <a:xfrm>
            <a:off x="0" y="4399723"/>
            <a:ext cx="9184005" cy="2466167"/>
          </a:xfrm>
          <a:prstGeom prst="rect">
            <a:avLst/>
          </a:prstGeom>
        </p:spPr>
      </p:pic>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0" y="2377833"/>
            <a:ext cx="8943043" cy="1439401"/>
          </a:xfrm>
          <a:prstGeom prst="rect">
            <a:avLst/>
          </a:prstGeom>
        </p:spPr>
      </p:pic>
      <p:sp>
        <p:nvSpPr>
          <p:cNvPr id="14" name="Title 5">
            <a:extLst>
              <a:ext uri="{FF2B5EF4-FFF2-40B4-BE49-F238E27FC236}">
                <a16:creationId xmlns:a16="http://schemas.microsoft.com/office/drawing/2014/main" id="{108DBFDD-8DAC-F549-A457-85F4EC683EB4}"/>
              </a:ext>
            </a:extLst>
          </p:cNvPr>
          <p:cNvSpPr txBox="1">
            <a:spLocks/>
          </p:cNvSpPr>
          <p:nvPr/>
        </p:nvSpPr>
        <p:spPr>
          <a:xfrm>
            <a:off x="45720" y="845820"/>
            <a:ext cx="9098280" cy="2528213"/>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7200" dirty="0">
                <a:solidFill>
                  <a:srgbClr val="C00000"/>
                </a:solidFill>
              </a:rPr>
              <a:t>Accelerate Acadia</a:t>
            </a:r>
          </a:p>
        </p:txBody>
      </p:sp>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7" name="Title 6">
            <a:extLst>
              <a:ext uri="{FF2B5EF4-FFF2-40B4-BE49-F238E27FC236}">
                <a16:creationId xmlns:a16="http://schemas.microsoft.com/office/drawing/2014/main" id="{1E9464C1-3916-4E43-B6B6-E5DC8EB3F61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980653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Scenario Analyses</a:t>
            </a:r>
          </a:p>
          <a:p>
            <a:pPr lvl="1"/>
            <a:r>
              <a:rPr lang="en-US" sz="2400" dirty="0"/>
              <a:t>“Sensitivity Analysis” looks at one variable at a time.</a:t>
            </a:r>
          </a:p>
          <a:p>
            <a:pPr lvl="1"/>
            <a:r>
              <a:rPr lang="en-US" sz="2400" dirty="0"/>
              <a:t>“Scenario Analysis” creates entirely new scenarios, changing as many variables as might possibly change.</a:t>
            </a:r>
          </a:p>
          <a:p>
            <a:pPr lvl="2"/>
            <a:r>
              <a:rPr lang="en-US" sz="2400" dirty="0"/>
              <a:t>Might be more appropriate in some situations if multiple variables are interrelated.</a:t>
            </a:r>
          </a:p>
          <a:p>
            <a:pPr lvl="3"/>
            <a:r>
              <a:rPr lang="en-US" sz="2200" dirty="0"/>
              <a:t>Expenses might be tied directly to specific revenues which could influence operating expenses.</a:t>
            </a:r>
          </a:p>
          <a:p>
            <a:pPr lvl="3"/>
            <a:r>
              <a:rPr lang="en-US" sz="2200" dirty="0"/>
              <a:t>In specific projects, external factors may impact multiple variables at the same time rather than individually.</a:t>
            </a:r>
          </a:p>
        </p:txBody>
      </p:sp>
      <p:sp>
        <p:nvSpPr>
          <p:cNvPr id="9" name="Title 6">
            <a:extLst>
              <a:ext uri="{FF2B5EF4-FFF2-40B4-BE49-F238E27FC236}">
                <a16:creationId xmlns:a16="http://schemas.microsoft.com/office/drawing/2014/main" id="{68E8931F-ABE7-9146-9800-F02A3820706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7069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94511"/>
            <a:ext cx="8229600" cy="3924300"/>
          </a:xfrm>
        </p:spPr>
        <p:txBody>
          <a:bodyPr/>
          <a:lstStyle/>
          <a:p>
            <a:r>
              <a:rPr lang="en-US" sz="2300" b="1" dirty="0"/>
              <a:t>Scenario Analyses</a:t>
            </a:r>
            <a:r>
              <a:rPr lang="mr-IN" sz="2300" b="1" dirty="0"/>
              <a:t>…</a:t>
            </a:r>
            <a:r>
              <a:rPr lang="en-US" sz="2300" b="1" dirty="0"/>
              <a:t>A “How To” Approach</a:t>
            </a:r>
          </a:p>
          <a:p>
            <a:pPr lvl="1"/>
            <a:r>
              <a:rPr lang="en-US" sz="2300" dirty="0"/>
              <a:t>Create as many scenarios as you think might be possible.</a:t>
            </a:r>
          </a:p>
          <a:p>
            <a:pPr lvl="2"/>
            <a:r>
              <a:rPr lang="en-US" sz="2300" dirty="0"/>
              <a:t>Finance textbooks suggest doing 3 scenarios: </a:t>
            </a:r>
            <a:br>
              <a:rPr lang="en-US" sz="2300" dirty="0"/>
            </a:br>
            <a:r>
              <a:rPr lang="en-US" sz="2300" dirty="0"/>
              <a:t>Base Case, Optimistic Case, Pessimistic Case.</a:t>
            </a:r>
          </a:p>
          <a:p>
            <a:pPr lvl="3"/>
            <a:r>
              <a:rPr lang="en-US" sz="1800" dirty="0"/>
              <a:t>Dave has talked about creating 2 scenarios: </a:t>
            </a:r>
            <a:br>
              <a:rPr lang="en-US" sz="1800" dirty="0"/>
            </a:br>
            <a:r>
              <a:rPr lang="en-US" sz="1800" dirty="0"/>
              <a:t>an </a:t>
            </a:r>
            <a:r>
              <a:rPr lang="en-US" sz="1800" b="1" dirty="0">
                <a:solidFill>
                  <a:srgbClr val="008000"/>
                </a:solidFill>
              </a:rPr>
              <a:t>optimistic</a:t>
            </a:r>
            <a:r>
              <a:rPr lang="en-US" sz="1800" dirty="0"/>
              <a:t> </a:t>
            </a:r>
            <a:r>
              <a:rPr lang="en-US" sz="2000" b="1" dirty="0">
                <a:solidFill>
                  <a:srgbClr val="008000"/>
                </a:solidFill>
              </a:rPr>
              <a:t>+ / + scenario </a:t>
            </a:r>
            <a:r>
              <a:rPr lang="en-US" sz="1800" dirty="0"/>
              <a:t>and a </a:t>
            </a:r>
            <a:r>
              <a:rPr lang="en-US" sz="1800" b="1" dirty="0">
                <a:solidFill>
                  <a:srgbClr val="CA1E27"/>
                </a:solidFill>
              </a:rPr>
              <a:t>conservative</a:t>
            </a:r>
            <a:r>
              <a:rPr lang="en-US" sz="1800" dirty="0"/>
              <a:t> </a:t>
            </a:r>
            <a:r>
              <a:rPr lang="en-US" sz="2000" b="1" dirty="0">
                <a:solidFill>
                  <a:schemeClr val="tx2"/>
                </a:solidFill>
              </a:rPr>
              <a:t>- / - scenario</a:t>
            </a:r>
          </a:p>
          <a:p>
            <a:pPr lvl="2"/>
            <a:r>
              <a:rPr lang="en-US" sz="2300" dirty="0"/>
              <a:t>Create distinct scenarios.  It is rarely helpful to just change a few variables by a small amount.</a:t>
            </a:r>
          </a:p>
          <a:p>
            <a:pPr lvl="3"/>
            <a:r>
              <a:rPr lang="en-US" sz="1600" dirty="0"/>
              <a:t>Some scenarios might be associated with certain events </a:t>
            </a:r>
            <a:r>
              <a:rPr lang="mr-IN" sz="1600" dirty="0"/>
              <a:t>–</a:t>
            </a:r>
            <a:r>
              <a:rPr lang="en-US" sz="1600" dirty="0"/>
              <a:t> elections, crises, grants </a:t>
            </a:r>
            <a:r>
              <a:rPr lang="mr-IN" sz="1600" dirty="0"/>
              <a:t>–</a:t>
            </a:r>
            <a:r>
              <a:rPr lang="en-US" sz="1600" dirty="0"/>
              <a:t> and might not be “better” or “worse” than the base or expected case.</a:t>
            </a:r>
          </a:p>
          <a:p>
            <a:pPr lvl="2"/>
            <a:r>
              <a:rPr lang="en-US" sz="2300" dirty="0"/>
              <a:t>Be able to tell the economic story behind each scenario.  What’s the business case?  </a:t>
            </a:r>
            <a:br>
              <a:rPr lang="en-US" sz="2300" dirty="0"/>
            </a:br>
            <a:r>
              <a:rPr lang="en-US" sz="2300" dirty="0"/>
              <a:t>What are the drivers?</a:t>
            </a:r>
            <a:endParaRPr lang="en-US" sz="2300" dirty="0">
              <a:solidFill>
                <a:srgbClr val="CC3333"/>
              </a:solidFill>
            </a:endParaRPr>
          </a:p>
        </p:txBody>
      </p:sp>
      <p:sp>
        <p:nvSpPr>
          <p:cNvPr id="9" name="Title 6">
            <a:extLst>
              <a:ext uri="{FF2B5EF4-FFF2-40B4-BE49-F238E27FC236}">
                <a16:creationId xmlns:a16="http://schemas.microsoft.com/office/drawing/2014/main" id="{837CC1BF-22C7-F04C-AFBB-E9F5DE40FEC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97979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lvl="1"/>
            <a:r>
              <a:rPr lang="en-US" sz="2300" dirty="0"/>
              <a:t>Once we have the distinct scenarios created, we have several different options on how to proceed:</a:t>
            </a:r>
          </a:p>
          <a:p>
            <a:pPr marL="1085797" lvl="2" indent="-457178">
              <a:buFont typeface="+mj-lt"/>
              <a:buAutoNum type="arabicPeriod"/>
            </a:pPr>
            <a:r>
              <a:rPr lang="en-US" sz="2300" dirty="0"/>
              <a:t>We may only care about the worst case scenario.  We may only want to know what the greatest risk is.</a:t>
            </a:r>
          </a:p>
          <a:p>
            <a:pPr marL="1085797" lvl="2" indent="-457178">
              <a:buFont typeface="+mj-lt"/>
              <a:buAutoNum type="arabicPeriod"/>
            </a:pPr>
            <a:r>
              <a:rPr lang="en-US" sz="2300" dirty="0"/>
              <a:t>We may only want to think about the different scenarios at a high level, understand the different variables and external factors involved.</a:t>
            </a:r>
          </a:p>
          <a:p>
            <a:pPr marL="1085797" lvl="2" indent="-457178">
              <a:buFont typeface="+mj-lt"/>
              <a:buAutoNum type="arabicPeriod"/>
            </a:pPr>
            <a:r>
              <a:rPr lang="en-US" sz="2300" dirty="0"/>
              <a:t>We may want to use the scenarios to estimate an “expected” value or scenario. </a:t>
            </a:r>
            <a:r>
              <a:rPr lang="en-US" sz="2100" dirty="0"/>
              <a:t>This may be the most interesting.</a:t>
            </a:r>
            <a:endParaRPr lang="en-US" sz="2300" dirty="0">
              <a:solidFill>
                <a:srgbClr val="CC3333"/>
              </a:solidFill>
            </a:endParaRPr>
          </a:p>
        </p:txBody>
      </p:sp>
      <p:sp>
        <p:nvSpPr>
          <p:cNvPr id="9" name="Title 6">
            <a:extLst>
              <a:ext uri="{FF2B5EF4-FFF2-40B4-BE49-F238E27FC236}">
                <a16:creationId xmlns:a16="http://schemas.microsoft.com/office/drawing/2014/main" id="{D550B0F1-1F30-964A-94EF-78DCC1848DB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2859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marL="744501" lvl="1" indent="-457178">
              <a:buFont typeface="+mj-lt"/>
              <a:buAutoNum type="arabicPeriod" startAt="3"/>
            </a:pPr>
            <a:r>
              <a:rPr lang="en-US" sz="2300" dirty="0"/>
              <a:t>We may want to use the scenarios to estimate an “expected” value or scenario.</a:t>
            </a:r>
            <a:br>
              <a:rPr lang="en-US" sz="2300" dirty="0"/>
            </a:br>
            <a:endParaRPr lang="en-US" sz="2300" dirty="0"/>
          </a:p>
          <a:p>
            <a:pPr lvl="1"/>
            <a:r>
              <a:rPr lang="en-US" sz="2300" dirty="0"/>
              <a:t>For each scenario, estimate the probability of it occurring.  Assign this probability as a weight.</a:t>
            </a:r>
          </a:p>
          <a:p>
            <a:pPr lvl="1"/>
            <a:r>
              <a:rPr lang="en-US" sz="2300" dirty="0"/>
              <a:t>Using the weights, calculate an expected value using the weighted average of all possible outcomes.</a:t>
            </a:r>
          </a:p>
          <a:p>
            <a:pPr lvl="1"/>
            <a:r>
              <a:rPr lang="en-US" sz="2300" dirty="0"/>
              <a:t>Use this expected value to make managerial or strategic decisions.</a:t>
            </a:r>
          </a:p>
        </p:txBody>
      </p:sp>
      <p:sp>
        <p:nvSpPr>
          <p:cNvPr id="9" name="Title 6">
            <a:extLst>
              <a:ext uri="{FF2B5EF4-FFF2-40B4-BE49-F238E27FC236}">
                <a16:creationId xmlns:a16="http://schemas.microsoft.com/office/drawing/2014/main" id="{DB4EF224-AD63-DA4D-81EC-4F93D12FE0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83831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16100"/>
            <a:ext cx="8229600" cy="4165600"/>
          </a:xfrm>
        </p:spPr>
        <p:txBody>
          <a:bodyPr/>
          <a:lstStyle/>
          <a:p>
            <a:r>
              <a:rPr lang="en-US" sz="3200" dirty="0">
                <a:solidFill>
                  <a:srgbClr val="CA1E27"/>
                </a:solidFill>
              </a:rPr>
              <a:t>Scenario planning IS NOT about the math.</a:t>
            </a:r>
          </a:p>
          <a:p>
            <a:r>
              <a:rPr lang="en-US" sz="3200" b="1" i="1" dirty="0">
                <a:solidFill>
                  <a:srgbClr val="008000"/>
                </a:solidFill>
              </a:rPr>
              <a:t>Scenario planning IS ALL about the economic drivers, the situational possibilities and the storytelling.</a:t>
            </a:r>
          </a:p>
          <a:p>
            <a:r>
              <a:rPr lang="en-US" sz="3200" dirty="0">
                <a:solidFill>
                  <a:srgbClr val="CA1E27"/>
                </a:solidFill>
              </a:rPr>
              <a:t>Financial planning IS NOT about the math.</a:t>
            </a:r>
          </a:p>
          <a:p>
            <a:r>
              <a:rPr lang="en-US" sz="3200" b="1" i="1" dirty="0">
                <a:solidFill>
                  <a:srgbClr val="008000"/>
                </a:solidFill>
              </a:rPr>
              <a:t>Financial planning IS ALL about the economic drivers, the situational possibilities and the storytelling.</a:t>
            </a:r>
            <a:endParaRPr lang="en-US" sz="3200" dirty="0">
              <a:solidFill>
                <a:srgbClr val="008000"/>
              </a:solidFill>
            </a:endParaRPr>
          </a:p>
          <a:p>
            <a:endParaRPr lang="en-US" sz="3200" dirty="0">
              <a:solidFill>
                <a:srgbClr val="008000"/>
              </a:solidFill>
            </a:endParaRPr>
          </a:p>
        </p:txBody>
      </p:sp>
      <p:sp>
        <p:nvSpPr>
          <p:cNvPr id="9" name="Title 6">
            <a:extLst>
              <a:ext uri="{FF2B5EF4-FFF2-40B4-BE49-F238E27FC236}">
                <a16:creationId xmlns:a16="http://schemas.microsoft.com/office/drawing/2014/main" id="{6A690412-E603-DD4A-ABF3-288149376CB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76957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20066" y="5467831"/>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3299791" y="1527786"/>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457200" y="2838808"/>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3299790" y="2838807"/>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6142383" y="2838806"/>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1790926" y="4206628"/>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4808657" y="4196561"/>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7C9D40CB-DA72-284A-A865-2918C4DF342D}"/>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Personal Financial Planning</a:t>
            </a:r>
          </a:p>
        </p:txBody>
      </p:sp>
      <p:sp>
        <p:nvSpPr>
          <p:cNvPr id="16" name="Title 6">
            <a:extLst>
              <a:ext uri="{FF2B5EF4-FFF2-40B4-BE49-F238E27FC236}">
                <a16:creationId xmlns:a16="http://schemas.microsoft.com/office/drawing/2014/main" id="{7EFB9C81-97D3-41D6-A0B3-29C79A0D5C5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3493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4447454" y="1969262"/>
            <a:ext cx="3986609"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ALL OF THESE PERSONAL DIMENSIONS CAN BE CONNECTED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628B58F3-92A7-4D45-9BDE-224159F4F6C2}"/>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6" name="Title 6">
            <a:extLst>
              <a:ext uri="{FF2B5EF4-FFF2-40B4-BE49-F238E27FC236}">
                <a16:creationId xmlns:a16="http://schemas.microsoft.com/office/drawing/2014/main" id="{6AE0E655-738A-4F90-A06E-3D45FDB36FB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7428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3763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6">
            <a:extLst>
              <a:ext uri="{FF2B5EF4-FFF2-40B4-BE49-F238E27FC236}">
                <a16:creationId xmlns:a16="http://schemas.microsoft.com/office/drawing/2014/main" id="{A8E943A2-473B-824A-9022-BE8EAE2BBDEC}"/>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6" name="Title 6">
            <a:extLst>
              <a:ext uri="{FF2B5EF4-FFF2-40B4-BE49-F238E27FC236}">
                <a16:creationId xmlns:a16="http://schemas.microsoft.com/office/drawing/2014/main" id="{DEEFA718-2B0B-46B8-9509-A2621DCF2FB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6683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3862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32B3F670-953B-194B-98BC-E80ADB8E3B95}"/>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2B8C2C7A-80E5-4ECA-B5F6-63A2BF801CB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07230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3795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37CDAB59-E525-B34C-B775-EDDC3D44E343}"/>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5B4AD64F-7AA7-4C8B-8AE1-A141588B65E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728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3795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BFEFFB71-B3D3-6D48-B51A-CC68820C864A}"/>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09905DB6-97F7-46DC-9071-AACBAA31A65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5957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3845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3845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1A500BEC-73A3-7344-A377-85DAA230C364}"/>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A793D5FD-2025-428C-8C97-5B8C0A11C35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7251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A69FB6B-31F7-4009-8C46-3B00D547004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are not your friends. 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A Few Finance Morals</a:t>
            </a:r>
            <a:endParaRPr lang="en-US" b="0" dirty="0">
              <a:solidFill>
                <a:srgbClr val="C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FC3381E7-1E61-4A41-B9AA-B29994F2572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986734"/>
            <a:ext cx="9144000" cy="4968423"/>
          </a:xfrm>
          <a:solidFill>
            <a:schemeClr val="bg1">
              <a:lumMod val="85000"/>
            </a:schemeClr>
          </a:solidFill>
        </p:spPr>
        <p:txBody>
          <a:bodyPr/>
          <a:lstStyle/>
          <a:p>
            <a:br>
              <a:rPr lang="en-US" sz="2800" dirty="0">
                <a:solidFill>
                  <a:srgbClr val="C00000"/>
                </a:solidFill>
              </a:rPr>
            </a:br>
            <a:r>
              <a:rPr lang="en-US" sz="4400" dirty="0">
                <a:solidFill>
                  <a:srgbClr val="C00000"/>
                </a:solidFill>
              </a:rPr>
              <a:t>What You Need to Know</a:t>
            </a:r>
            <a:br>
              <a:rPr lang="en-US" sz="4400" dirty="0">
                <a:solidFill>
                  <a:srgbClr val="C00000"/>
                </a:solidFill>
              </a:rPr>
            </a:br>
            <a:r>
              <a:rPr lang="en-US" sz="4400" dirty="0">
                <a:solidFill>
                  <a:srgbClr val="C00000"/>
                </a:solidFill>
              </a:rPr>
              <a:t> About the Numbers</a:t>
            </a:r>
            <a:br>
              <a:rPr lang="en-US" sz="44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br>
              <a:rPr lang="en-US" sz="4400" dirty="0">
                <a:solidFill>
                  <a:srgbClr val="C00000"/>
                </a:solidFill>
              </a:rPr>
            </a:br>
            <a:r>
              <a:rPr lang="en-US" sz="3600" dirty="0">
                <a:solidFill>
                  <a:srgbClr val="C00000"/>
                </a:solidFill>
              </a:rPr>
              <a:t>March 16, 2022</a:t>
            </a:r>
            <a:br>
              <a:rPr lang="en-US" sz="3600" dirty="0">
                <a:solidFill>
                  <a:srgbClr val="C00000"/>
                </a:solidFill>
              </a:rPr>
            </a:br>
            <a:br>
              <a:rPr lang="en-US" sz="3600" dirty="0">
                <a:solidFill>
                  <a:srgbClr val="C00000"/>
                </a:solidFill>
              </a:rPr>
            </a:br>
            <a:r>
              <a:rPr lang="en-US" sz="3600" dirty="0">
                <a:solidFill>
                  <a:srgbClr val="C00000"/>
                </a:solidFill>
              </a:rPr>
              <a:t>Dr. Brian Bolton</a:t>
            </a:r>
            <a:br>
              <a:rPr lang="en-US" sz="3600" dirty="0">
                <a:solidFill>
                  <a:srgbClr val="C00000"/>
                </a:solidFill>
              </a:rPr>
            </a:br>
            <a:r>
              <a:rPr lang="en-US" sz="3600" dirty="0">
                <a:solidFill>
                  <a:srgbClr val="C00000"/>
                </a:solidFill>
              </a:rPr>
              <a:t>Professor of Finance</a:t>
            </a:r>
          </a:p>
        </p:txBody>
      </p:sp>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79" y="68581"/>
            <a:ext cx="8943043" cy="1439401"/>
          </a:xfrm>
          <a:prstGeom prst="rect">
            <a:avLst/>
          </a:prstGeom>
        </p:spPr>
      </p:pic>
    </p:spTree>
    <p:extLst>
      <p:ext uri="{BB962C8B-B14F-4D97-AF65-F5344CB8AC3E}">
        <p14:creationId xmlns:p14="http://schemas.microsoft.com/office/powerpoint/2010/main" val="42343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1493710"/>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p>
          <a:p>
            <a:r>
              <a:rPr lang="en-US" sz="4000" dirty="0">
                <a:solidFill>
                  <a:srgbClr val="CA1E27"/>
                </a:solidFill>
              </a:rPr>
              <a:t>You’ve got to make yourself.</a:t>
            </a:r>
          </a:p>
        </p:txBody>
      </p:sp>
      <p:sp>
        <p:nvSpPr>
          <p:cNvPr id="3" name="Text Placeholder 2"/>
          <p:cNvSpPr>
            <a:spLocks noGrp="1"/>
          </p:cNvSpPr>
          <p:nvPr>
            <p:ph type="body" sz="quarter" idx="20"/>
          </p:nvPr>
        </p:nvSpPr>
        <p:spPr/>
        <p:txBody>
          <a:bodyPr/>
          <a:lstStyle/>
          <a:p>
            <a:endParaRPr lang="en-US" sz="2400" dirty="0">
              <a:solidFill>
                <a:schemeClr val="bg1">
                  <a:lumMod val="65000"/>
                </a:schemeClr>
              </a:solidFill>
            </a:endParaRPr>
          </a:p>
          <a:p>
            <a:endParaRPr lang="en-US" sz="2400" dirty="0">
              <a:solidFill>
                <a:schemeClr val="bg1">
                  <a:lumMod val="65000"/>
                </a:schemeClr>
              </a:solidFill>
            </a:endParaRPr>
          </a:p>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1892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9" name="Title 6">
            <a:extLst>
              <a:ext uri="{FF2B5EF4-FFF2-40B4-BE49-F238E27FC236}">
                <a16:creationId xmlns:a16="http://schemas.microsoft.com/office/drawing/2014/main" id="{E1AC6B23-800A-054E-B033-C56AE8E08F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342D4E4B-66D6-4824-9558-B8A221F13E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18" name="Title 6">
            <a:extLst>
              <a:ext uri="{FF2B5EF4-FFF2-40B4-BE49-F238E27FC236}">
                <a16:creationId xmlns:a16="http://schemas.microsoft.com/office/drawing/2014/main" id="{FC916E73-B11B-6D48-801C-A2ACAA6412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19" name="Title 6">
            <a:extLst>
              <a:ext uri="{FF2B5EF4-FFF2-40B4-BE49-F238E27FC236}">
                <a16:creationId xmlns:a16="http://schemas.microsoft.com/office/drawing/2014/main" id="{3A6A92A2-50F2-4C39-8588-1091E0A2A2A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44FB2B17-8173-BE49-ADD8-FFAFD2D7DFE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1" name="Title 6">
            <a:extLst>
              <a:ext uri="{FF2B5EF4-FFF2-40B4-BE49-F238E27FC236}">
                <a16:creationId xmlns:a16="http://schemas.microsoft.com/office/drawing/2014/main" id="{E63C6F4A-DC3B-46D3-84F2-AFF0F4535AB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endParaRPr lang="en-US" sz="2600" dirty="0">
              <a:solidFill>
                <a:srgbClr val="008000"/>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07DBE91E-06E6-43AB-8B70-743D144BEBE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417095" y="2205789"/>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211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417095" y="3713747"/>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451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7" name="Title 6">
            <a:extLst>
              <a:ext uri="{FF2B5EF4-FFF2-40B4-BE49-F238E27FC236}">
                <a16:creationId xmlns:a16="http://schemas.microsoft.com/office/drawing/2014/main" id="{952B346C-B15E-BA4E-B83C-811AE8F97CD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7159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1" name="Title 6">
            <a:extLst>
              <a:ext uri="{FF2B5EF4-FFF2-40B4-BE49-F238E27FC236}">
                <a16:creationId xmlns:a16="http://schemas.microsoft.com/office/drawing/2014/main" id="{48F485DE-5982-5D47-AF9A-B9C45A585F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85E459A-A6E4-4746-BFA2-38ECB7A2840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8668"/>
            <a:ext cx="9144000" cy="1021541"/>
          </a:xfrm>
        </p:spPr>
        <p:txBody>
          <a:bodyPr/>
          <a:lstStyle/>
          <a:p>
            <a:r>
              <a:rPr lang="en-US" sz="5400" dirty="0"/>
              <a:t>brian.bolton@louisiana.edu</a:t>
            </a:r>
            <a:br>
              <a:rPr lang="en-US" sz="5400" dirty="0"/>
            </a:br>
            <a:br>
              <a:rPr lang="en-US" sz="5400" dirty="0"/>
            </a:br>
            <a:r>
              <a:rPr lang="en-US" sz="3200" dirty="0"/>
              <a:t>http://</a:t>
            </a:r>
            <a:r>
              <a:rPr lang="en-US" sz="3200" dirty="0" err="1"/>
              <a:t>business.louisiana.edu</a:t>
            </a:r>
            <a:r>
              <a:rPr lang="en-US" sz="3200" dirty="0"/>
              <a:t>/</a:t>
            </a:r>
            <a:r>
              <a:rPr lang="en-US" sz="3200" dirty="0" err="1"/>
              <a:t>financeispersonal</a:t>
            </a:r>
            <a:endParaRPr lang="en-US" sz="3200" dirty="0"/>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800" dirty="0"/>
              <a:t>The word “VALUE,” meaning financial worth of something, is the same word as “VALUES”, meaning intrinsic desirability</a:t>
            </a:r>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p>
          <a:p>
            <a:r>
              <a:rPr lang="en-US" sz="2800" dirty="0"/>
              <a:t>Financial value is just a measuring tool.  The real value is determined by our own desires.</a:t>
            </a:r>
          </a:p>
        </p:txBody>
      </p:sp>
      <p:sp>
        <p:nvSpPr>
          <p:cNvPr id="9" name="Title 6">
            <a:extLst>
              <a:ext uri="{FF2B5EF4-FFF2-40B4-BE49-F238E27FC236}">
                <a16:creationId xmlns:a16="http://schemas.microsoft.com/office/drawing/2014/main" id="{9D5CEBC3-DE8F-7F4C-8E65-A66E15306C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2B3EDC74-CD3A-4698-91B8-4B63CF4F917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12697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F533353-7182-4D8E-9F7F-91826CAD98C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97160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2D4D94CA-2A7B-4014-B441-DDD024C6246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432800" cy="4152900"/>
          </a:xfrm>
        </p:spPr>
        <p:txBody>
          <a:bodyPr/>
          <a:lstStyle/>
          <a:p>
            <a:r>
              <a:rPr lang="en-US" sz="2800" dirty="0"/>
              <a:t>It all comes back to your mission.</a:t>
            </a:r>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9" name="Title 6">
            <a:extLst>
              <a:ext uri="{FF2B5EF4-FFF2-40B4-BE49-F238E27FC236}">
                <a16:creationId xmlns:a16="http://schemas.microsoft.com/office/drawing/2014/main" id="{40332752-6097-5D4B-81D6-9BC035A904E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76FCB73-3139-4951-B5AD-26F4F7FBAB0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E607A49-FCD9-3644-9E2C-44AAA6A1B66E}"/>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6" name="Title 6">
            <a:extLst>
              <a:ext uri="{FF2B5EF4-FFF2-40B4-BE49-F238E27FC236}">
                <a16:creationId xmlns:a16="http://schemas.microsoft.com/office/drawing/2014/main" id="{264E245F-B8C6-E84B-B447-94515B71FB6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78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11" name="Title 6">
            <a:extLst>
              <a:ext uri="{FF2B5EF4-FFF2-40B4-BE49-F238E27FC236}">
                <a16:creationId xmlns:a16="http://schemas.microsoft.com/office/drawing/2014/main" id="{8C6562FC-9061-EB4A-8E42-39EF2D04BEB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5004B63-ACBA-4571-B0DE-AED8DCF3DA4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9940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789297" y="1651001"/>
            <a:ext cx="3000375" cy="3785652"/>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2891793"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F369BE31-E2F0-7C41-A0E9-1DCED4E6915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04B468A2-D261-4A63-A51A-E2106375ECB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50987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526404" y="1936749"/>
            <a:ext cx="3240405" cy="3046988"/>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4783455" y="2457451"/>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1E193126-8C50-2D48-95AA-400EB748B7F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50F73D60-0A4F-4D40-A725-07800BF4F18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2710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006342" y="1936753"/>
            <a:ext cx="4091940" cy="3785652"/>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3909061" y="2537462"/>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8EB4DFDD-1CF8-0E40-A79E-4311780A8EC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983CB8F5-F214-41C5-BBBD-D7B88CC6B2A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331683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2902585"/>
            <a:ext cx="3760469" cy="2677656"/>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4120517"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772044D4-B98D-3A4B-99BE-9635A2D8279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9831F5D2-51A8-420D-AC50-2E7115C4398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6208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rgbClr val="0000FF"/>
                </a:solidFill>
              </a:rPr>
              <a:t>A little about me, the finance guy:</a:t>
            </a:r>
            <a:br>
              <a:rPr lang="en-US" sz="2300" dirty="0">
                <a:solidFill>
                  <a:srgbClr val="0000FF"/>
                </a:solidFill>
              </a:rPr>
            </a:br>
            <a:endParaRPr lang="en-US" sz="2300" dirty="0">
              <a:solidFill>
                <a:srgbClr val="0000FF"/>
              </a:solidFill>
            </a:endParaRPr>
          </a:p>
          <a:p>
            <a:r>
              <a:rPr lang="en-US" sz="2300" dirty="0">
                <a:solidFill>
                  <a:srgbClr val="0000FF"/>
                </a:solidFill>
              </a:rPr>
              <a:t>What are 2 things that I am grateful for:</a:t>
            </a:r>
            <a:br>
              <a:rPr lang="en-US" sz="2300" dirty="0">
                <a:solidFill>
                  <a:srgbClr val="0000FF"/>
                </a:solidFill>
              </a:rPr>
            </a:br>
            <a:endParaRPr lang="en-US" sz="2300" dirty="0">
              <a:solidFill>
                <a:srgbClr val="0000FF"/>
              </a:solidFill>
            </a:endParaRPr>
          </a:p>
          <a:p>
            <a:pPr marL="744512" lvl="1" indent="-457189">
              <a:buFont typeface="+mj-lt"/>
              <a:buAutoNum type="arabicPeriod"/>
            </a:pPr>
            <a:r>
              <a:rPr lang="en-US" sz="2100" dirty="0">
                <a:solidFill>
                  <a:srgbClr val="0000FF"/>
                </a:solidFill>
              </a:rPr>
              <a:t>I am grateful to have a job where I get to work with and learn from inspiring people who are working to change their lives and to change their worlds.</a:t>
            </a:r>
            <a:br>
              <a:rPr lang="en-US" sz="2100" dirty="0">
                <a:solidFill>
                  <a:srgbClr val="0000FF"/>
                </a:solidFill>
              </a:rPr>
            </a:br>
            <a:endParaRPr lang="en-US" sz="2100" dirty="0">
              <a:solidFill>
                <a:srgbClr val="0000FF"/>
              </a:solidFill>
            </a:endParaRPr>
          </a:p>
          <a:p>
            <a:pPr marL="744512" lvl="1" indent="-457189">
              <a:buFont typeface="+mj-lt"/>
              <a:buAutoNum type="arabicPeriod"/>
            </a:pPr>
            <a:r>
              <a:rPr lang="en-US" sz="2100" dirty="0">
                <a:solidFill>
                  <a:srgbClr val="0000FF"/>
                </a:solidFill>
              </a:rPr>
              <a:t>I am grateful that Spring has arrived in Acadiana.</a:t>
            </a: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65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1" y="2691132"/>
            <a:ext cx="3931920" cy="3416320"/>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3789049" y="4594863"/>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D9AAD957-A13E-2044-BB32-C49090E49F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2FDE49CD-A038-4561-B820-6D07A49CF3C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86706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1620521"/>
            <a:ext cx="4057649" cy="4524315"/>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3406141" y="5207003"/>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A4519393-F462-504A-A65A-FFAB464BD552}"/>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34AB3EB-B428-43D9-A332-CAF05EDD8B3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74766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DC0D57BE-01CC-1B4A-9362-D24A571A092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1" name="Title 6">
            <a:extLst>
              <a:ext uri="{FF2B5EF4-FFF2-40B4-BE49-F238E27FC236}">
                <a16:creationId xmlns:a16="http://schemas.microsoft.com/office/drawing/2014/main" id="{843DCCBF-AFFF-45BE-BC88-07724484E00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dirty="0"/>
              <a:t>What are the cash flows?</a:t>
            </a:r>
            <a:br>
              <a:rPr lang="en-US" sz="3200" b="1" dirty="0"/>
            </a:br>
            <a:endParaRPr lang="en-US" sz="3200" b="1" dirty="0"/>
          </a:p>
          <a:p>
            <a:r>
              <a:rPr lang="en-US" sz="3200" b="1" dirty="0"/>
              <a:t>When do the cash flows occur?</a:t>
            </a:r>
            <a:br>
              <a:rPr lang="en-US" sz="3200" b="1" dirty="0"/>
            </a:br>
            <a:endParaRPr lang="en-US" sz="3200" b="1" dirty="0"/>
          </a:p>
          <a:p>
            <a:r>
              <a:rPr lang="en-US" sz="3200" b="1" dirty="0"/>
              <a:t>What are those cash flows worth today?</a:t>
            </a:r>
          </a:p>
        </p:txBody>
      </p:sp>
      <p:sp>
        <p:nvSpPr>
          <p:cNvPr id="12" name="Title 6">
            <a:extLst>
              <a:ext uri="{FF2B5EF4-FFF2-40B4-BE49-F238E27FC236}">
                <a16:creationId xmlns:a16="http://schemas.microsoft.com/office/drawing/2014/main" id="{A13C683A-4F22-F948-8BC4-F1786573EB0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87A867A2-464D-4CC5-B0BB-F2BDC12E662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784284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3200" b="1" dirty="0"/>
              <a:t>What are the cash flows?</a:t>
            </a:r>
            <a:br>
              <a:rPr lang="en-US" sz="3200" b="1" dirty="0"/>
            </a:br>
            <a:r>
              <a:rPr lang="en-US" sz="3200" b="1" dirty="0">
                <a:solidFill>
                  <a:srgbClr val="CC3333"/>
                </a:solidFill>
              </a:rPr>
              <a:t>Cash Inflows &amp; Cash Outflows</a:t>
            </a:r>
            <a:br>
              <a:rPr lang="en-US" sz="3200" b="1" dirty="0">
                <a:solidFill>
                  <a:srgbClr val="CC3333"/>
                </a:solidFill>
              </a:rPr>
            </a:br>
            <a:r>
              <a:rPr lang="en-US" sz="3200" b="1" dirty="0">
                <a:solidFill>
                  <a:srgbClr val="CC3333"/>
                </a:solidFill>
              </a:rPr>
              <a:t>Revenues &amp; Expenses</a:t>
            </a:r>
          </a:p>
          <a:p>
            <a:pPr marL="0" indent="0">
              <a:buNone/>
            </a:pPr>
            <a:endParaRPr lang="en-US" sz="3200" b="1" dirty="0"/>
          </a:p>
          <a:p>
            <a:r>
              <a:rPr lang="en-US" sz="3200" b="1" dirty="0"/>
              <a:t>There may also be non-cash issues to keep on your mind:</a:t>
            </a:r>
            <a:br>
              <a:rPr lang="en-US" sz="3200" b="1" dirty="0">
                <a:solidFill>
                  <a:srgbClr val="CC3333"/>
                </a:solidFill>
              </a:rPr>
            </a:br>
            <a:r>
              <a:rPr lang="en-US" sz="3200" b="1" dirty="0">
                <a:solidFill>
                  <a:srgbClr val="CC3333"/>
                </a:solidFill>
              </a:rPr>
              <a:t>Benefits &amp; Costs </a:t>
            </a:r>
            <a:br>
              <a:rPr lang="en-US" sz="3200" b="1" dirty="0">
                <a:solidFill>
                  <a:srgbClr val="CC3333"/>
                </a:solidFill>
              </a:rPr>
            </a:br>
            <a:r>
              <a:rPr lang="en-US" sz="2600" b="1" dirty="0">
                <a:solidFill>
                  <a:srgbClr val="CC3333"/>
                </a:solidFill>
              </a:rPr>
              <a:t>(Reputation, branding, goodwill, relationships…all that may eventually lead to actual cash flows)</a:t>
            </a:r>
          </a:p>
          <a:p>
            <a:endParaRPr lang="en-US" dirty="0"/>
          </a:p>
        </p:txBody>
      </p:sp>
      <p:sp>
        <p:nvSpPr>
          <p:cNvPr id="9" name="Title 6">
            <a:extLst>
              <a:ext uri="{FF2B5EF4-FFF2-40B4-BE49-F238E27FC236}">
                <a16:creationId xmlns:a16="http://schemas.microsoft.com/office/drawing/2014/main" id="{7865D2C7-EA18-FE4D-86E1-5BF0E95685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D08E8C94-DBE0-4E69-97E2-870EE13823B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88242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p>
          <a:p>
            <a:pPr lvl="1"/>
            <a:r>
              <a:rPr lang="en-US" sz="2400" dirty="0">
                <a:solidFill>
                  <a:srgbClr val="CC3333"/>
                </a:solidFill>
              </a:rPr>
              <a:t>This is the most difficult issue in finance.</a:t>
            </a:r>
          </a:p>
          <a:p>
            <a:pPr lvl="1"/>
            <a:r>
              <a:rPr lang="en-US" sz="2400" dirty="0">
                <a:solidFill>
                  <a:srgbClr val="CC3333"/>
                </a:solidFill>
              </a:rPr>
              <a:t>This is especially difficult for entrepreneurs:</a:t>
            </a:r>
          </a:p>
          <a:p>
            <a:pPr lvl="2"/>
            <a:r>
              <a:rPr lang="en-US" sz="2400" dirty="0">
                <a:solidFill>
                  <a:srgbClr val="CC3333"/>
                </a:solidFill>
              </a:rPr>
              <a:t>You know exactly what your short-term cash outflows are going to be (rent, salaries, raw materials…)</a:t>
            </a:r>
          </a:p>
          <a:p>
            <a:pPr lvl="2"/>
            <a:r>
              <a:rPr lang="en-US" sz="2400" dirty="0">
                <a:solidFill>
                  <a:srgbClr val="CC3333"/>
                </a:solidFill>
              </a:rPr>
              <a:t>It can be very difficult to know – with any confidence – what your long-term cash inflows are going to be.</a:t>
            </a:r>
          </a:p>
          <a:p>
            <a:pPr lvl="3"/>
            <a:r>
              <a:rPr lang="en-US" sz="2200" dirty="0">
                <a:solidFill>
                  <a:srgbClr val="CC3333"/>
                </a:solidFill>
              </a:rPr>
              <a:t>This is why having a plan, having a strategy, having a roadmap is so vital</a:t>
            </a:r>
          </a:p>
          <a:p>
            <a:pPr lvl="3"/>
            <a:r>
              <a:rPr lang="en-US" sz="2200" dirty="0">
                <a:solidFill>
                  <a:srgbClr val="CC3333"/>
                </a:solidFill>
              </a:rPr>
              <a:t>You have to survive in the short—term…but if you do not have a strategy, you won’t go anywhere in the long-term</a:t>
            </a:r>
            <a:endParaRPr lang="en-US" dirty="0"/>
          </a:p>
        </p:txBody>
      </p:sp>
      <p:sp>
        <p:nvSpPr>
          <p:cNvPr id="9" name="Title 6">
            <a:extLst>
              <a:ext uri="{FF2B5EF4-FFF2-40B4-BE49-F238E27FC236}">
                <a16:creationId xmlns:a16="http://schemas.microsoft.com/office/drawing/2014/main" id="{C3449033-7240-A048-B51C-1007FC6DBD2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B297F957-1399-437A-93D8-04983A0E81C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054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endParaRPr lang="en-US" sz="2000" dirty="0">
              <a:solidFill>
                <a:srgbClr val="CC3333"/>
              </a:solidFill>
            </a:endParaRPr>
          </a:p>
          <a:p>
            <a:pPr lvl="1"/>
            <a:r>
              <a:rPr lang="en-US" sz="2400" dirty="0">
                <a:solidFill>
                  <a:srgbClr val="CC3333"/>
                </a:solidFill>
              </a:rPr>
              <a:t>We want to identify and consider all direct and indirect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“Finance” is the art of predicting these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People think that finance is all math and problem solving.  But finance is as much telling the story of an investment </a:t>
            </a:r>
            <a:r>
              <a:rPr lang="mr-IN" sz="2400" dirty="0">
                <a:solidFill>
                  <a:srgbClr val="CC3333"/>
                </a:solidFill>
              </a:rPr>
              <a:t>–</a:t>
            </a:r>
            <a:r>
              <a:rPr lang="en-US" sz="2400" dirty="0">
                <a:solidFill>
                  <a:srgbClr val="CC3333"/>
                </a:solidFill>
              </a:rPr>
              <a:t> </a:t>
            </a:r>
            <a:r>
              <a:rPr lang="en-US" sz="2400" b="1" i="1" dirty="0">
                <a:solidFill>
                  <a:srgbClr val="CC3333"/>
                </a:solidFill>
              </a:rPr>
              <a:t>the art </a:t>
            </a:r>
            <a:r>
              <a:rPr lang="mr-IN" sz="2400" dirty="0">
                <a:solidFill>
                  <a:srgbClr val="CC3333"/>
                </a:solidFill>
              </a:rPr>
              <a:t>–</a:t>
            </a:r>
            <a:r>
              <a:rPr lang="en-US" sz="2400" dirty="0">
                <a:solidFill>
                  <a:srgbClr val="CC3333"/>
                </a:solidFill>
              </a:rPr>
              <a:t> as it is doing the math related to any investment </a:t>
            </a:r>
            <a:r>
              <a:rPr lang="mr-IN" sz="2400" dirty="0">
                <a:solidFill>
                  <a:srgbClr val="CC3333"/>
                </a:solidFill>
              </a:rPr>
              <a:t>–</a:t>
            </a:r>
            <a:r>
              <a:rPr lang="en-US" sz="2400" dirty="0">
                <a:solidFill>
                  <a:srgbClr val="CC3333"/>
                </a:solidFill>
              </a:rPr>
              <a:t> </a:t>
            </a:r>
            <a:r>
              <a:rPr lang="en-US" sz="2400" b="1" i="1" dirty="0">
                <a:solidFill>
                  <a:srgbClr val="CC3333"/>
                </a:solidFill>
              </a:rPr>
              <a:t>the science</a:t>
            </a:r>
            <a:r>
              <a:rPr lang="en-US" sz="2400" dirty="0">
                <a:solidFill>
                  <a:srgbClr val="CC3333"/>
                </a:solidFill>
              </a:rPr>
              <a:t>.</a:t>
            </a:r>
          </a:p>
          <a:p>
            <a:pPr marL="0" indent="0">
              <a:buNone/>
            </a:pPr>
            <a:endParaRPr lang="en-US" dirty="0"/>
          </a:p>
        </p:txBody>
      </p:sp>
      <p:sp>
        <p:nvSpPr>
          <p:cNvPr id="9" name="Title 6">
            <a:extLst>
              <a:ext uri="{FF2B5EF4-FFF2-40B4-BE49-F238E27FC236}">
                <a16:creationId xmlns:a16="http://schemas.microsoft.com/office/drawing/2014/main" id="{6FECA88C-374A-7649-AE5C-34F1796E952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FDCE8AC3-6C0B-4BA3-A9F9-68FCF02584D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356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When do the cash flows occur?</a:t>
            </a:r>
          </a:p>
          <a:p>
            <a:pPr lvl="1"/>
            <a:r>
              <a:rPr lang="en-US" sz="2400" dirty="0">
                <a:solidFill>
                  <a:srgbClr val="CC3333"/>
                </a:solidFill>
              </a:rPr>
              <a:t>The timing of cash flows is critical.</a:t>
            </a:r>
            <a:br>
              <a:rPr lang="en-US" sz="2400" dirty="0">
                <a:solidFill>
                  <a:srgbClr val="CC3333"/>
                </a:solidFill>
              </a:rPr>
            </a:br>
            <a:endParaRPr lang="en-US" sz="2400" dirty="0">
              <a:solidFill>
                <a:srgbClr val="CC3333"/>
              </a:solidFill>
            </a:endParaRPr>
          </a:p>
          <a:p>
            <a:pPr lvl="1"/>
            <a:r>
              <a:rPr lang="en-US" sz="2400" dirty="0">
                <a:solidFill>
                  <a:srgbClr val="CC3333"/>
                </a:solidFill>
              </a:rPr>
              <a:t>Would you rather have $100 today or $100 in 3 years?</a:t>
            </a:r>
          </a:p>
          <a:p>
            <a:pPr lvl="2"/>
            <a:r>
              <a:rPr lang="en-US" sz="2400" dirty="0">
                <a:solidFill>
                  <a:srgbClr val="CC3333"/>
                </a:solidFill>
              </a:rPr>
              <a:t>Money is not free.  It can always be used for something else (“opportunity cost”).</a:t>
            </a:r>
          </a:p>
          <a:p>
            <a:pPr lvl="2"/>
            <a:r>
              <a:rPr lang="en-US" sz="2400" dirty="0">
                <a:solidFill>
                  <a:srgbClr val="CC3333"/>
                </a:solidFill>
              </a:rPr>
              <a:t>In general, we only want to use money </a:t>
            </a:r>
            <a:r>
              <a:rPr lang="mr-IN" sz="2400" dirty="0">
                <a:solidFill>
                  <a:srgbClr val="CC3333"/>
                </a:solidFill>
              </a:rPr>
              <a:t>–</a:t>
            </a:r>
            <a:r>
              <a:rPr lang="en-US" sz="2400" dirty="0">
                <a:solidFill>
                  <a:srgbClr val="CC3333"/>
                </a:solidFill>
              </a:rPr>
              <a:t> or invest or spend money </a:t>
            </a:r>
            <a:r>
              <a:rPr lang="mr-IN" sz="2400" dirty="0">
                <a:solidFill>
                  <a:srgbClr val="CC3333"/>
                </a:solidFill>
              </a:rPr>
              <a:t>–</a:t>
            </a:r>
            <a:r>
              <a:rPr lang="en-US" sz="2400" dirty="0">
                <a:solidFill>
                  <a:srgbClr val="CC3333"/>
                </a:solidFill>
              </a:rPr>
              <a:t> if we expect some kind of return.</a:t>
            </a:r>
            <a:br>
              <a:rPr lang="en-US" sz="2400" dirty="0">
                <a:solidFill>
                  <a:srgbClr val="CC3333"/>
                </a:solidFill>
              </a:rPr>
            </a:br>
            <a:endParaRPr lang="en-US" sz="2400" dirty="0">
              <a:solidFill>
                <a:srgbClr val="CC3333"/>
              </a:solidFill>
            </a:endParaRPr>
          </a:p>
          <a:p>
            <a:pPr lvl="2"/>
            <a:r>
              <a:rPr lang="en-US" sz="2400" dirty="0">
                <a:solidFill>
                  <a:srgbClr val="CC3333"/>
                </a:solidFill>
              </a:rPr>
              <a:t>The timing of cash outflows is usually far more certain and predictable than the timing of cash inflows.</a:t>
            </a:r>
            <a:endParaRPr lang="en-US" sz="2400" dirty="0"/>
          </a:p>
          <a:p>
            <a:pPr marL="0" indent="0">
              <a:buNone/>
            </a:pPr>
            <a:endParaRPr lang="en-US" sz="2200" dirty="0"/>
          </a:p>
        </p:txBody>
      </p:sp>
      <p:sp>
        <p:nvSpPr>
          <p:cNvPr id="11" name="Title 6">
            <a:extLst>
              <a:ext uri="{FF2B5EF4-FFF2-40B4-BE49-F238E27FC236}">
                <a16:creationId xmlns:a16="http://schemas.microsoft.com/office/drawing/2014/main" id="{91B21A2E-73F0-5344-BA81-3B9B5D6E64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3D25A74-1B30-4FA3-A32F-5D02C739079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14678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2107073"/>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1576726"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1" y="1651002"/>
            <a:ext cx="8515351" cy="4330700"/>
          </a:xfrm>
        </p:spPr>
        <p:txBody>
          <a:bodyPr/>
          <a:lstStyle/>
          <a:p>
            <a:r>
              <a:rPr lang="en-US" sz="2800" dirty="0"/>
              <a:t>When do the cash flows occur?</a:t>
            </a:r>
          </a:p>
          <a:p>
            <a:pPr lvl="1"/>
            <a:r>
              <a:rPr lang="en-US" sz="2400" dirty="0">
                <a:solidFill>
                  <a:srgbClr val="CC3333"/>
                </a:solidFill>
              </a:rPr>
              <a:t>What cash flows are certain?</a:t>
            </a:r>
          </a:p>
          <a:p>
            <a:pPr lvl="2"/>
            <a:r>
              <a:rPr lang="en-US" sz="2400" dirty="0">
                <a:solidFill>
                  <a:srgbClr val="CC3333"/>
                </a:solidFill>
              </a:rPr>
              <a:t>Today’s cash outflows, short-term cash inflows, contractual obligations or benefits.</a:t>
            </a:r>
          </a:p>
          <a:p>
            <a:pPr lvl="1"/>
            <a:r>
              <a:rPr lang="en-US" sz="2400" dirty="0">
                <a:solidFill>
                  <a:srgbClr val="CC3333"/>
                </a:solidFill>
              </a:rPr>
              <a:t>What cash flows are possible?</a:t>
            </a:r>
          </a:p>
          <a:p>
            <a:pPr lvl="2"/>
            <a:r>
              <a:rPr lang="en-US" sz="2400" dirty="0">
                <a:solidFill>
                  <a:srgbClr val="CC3333"/>
                </a:solidFill>
              </a:rPr>
              <a:t>Revenues, partnerships, employee &amp; program expenses</a:t>
            </a:r>
          </a:p>
          <a:p>
            <a:pPr lvl="2"/>
            <a:r>
              <a:rPr lang="en-US" sz="2400" dirty="0">
                <a:solidFill>
                  <a:srgbClr val="CC3333"/>
                </a:solidFill>
              </a:rPr>
              <a:t>As you think about your strategies, create different scenarios or possible outcomes.  </a:t>
            </a:r>
          </a:p>
          <a:p>
            <a:pPr lvl="2"/>
            <a:r>
              <a:rPr lang="en-US" sz="2400" dirty="0">
                <a:solidFill>
                  <a:srgbClr val="CC3333"/>
                </a:solidFill>
              </a:rPr>
              <a:t>We never know exactly what will happen in the future.  We can usually imagine several different scenarios better than we can predict one specific scenario.</a:t>
            </a:r>
            <a:endParaRPr lang="en-US" sz="2400" dirty="0"/>
          </a:p>
          <a:p>
            <a:pPr marL="0" indent="0">
              <a:buNone/>
            </a:pPr>
            <a:endParaRPr lang="en-US" sz="2200" dirty="0"/>
          </a:p>
        </p:txBody>
      </p:sp>
      <p:sp>
        <p:nvSpPr>
          <p:cNvPr id="9" name="Title 6">
            <a:extLst>
              <a:ext uri="{FF2B5EF4-FFF2-40B4-BE49-F238E27FC236}">
                <a16:creationId xmlns:a16="http://schemas.microsoft.com/office/drawing/2014/main" id="{9303D00C-E7FC-A546-A835-7B72FB090E7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BD06C1E6-8B59-49D1-B584-7003C0EFD61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1551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518358" cy="4295775"/>
          </a:xfrm>
        </p:spPr>
        <p:txBody>
          <a:bodyPr/>
          <a:lstStyle/>
          <a:p>
            <a:r>
              <a:rPr lang="en-US" sz="2600" dirty="0"/>
              <a:t>My plan for the next couple hours:</a:t>
            </a:r>
          </a:p>
          <a:p>
            <a:pPr lvl="1"/>
            <a:r>
              <a:rPr lang="en-US" sz="2400" dirty="0"/>
              <a:t>We will start being a little bit philosophical in talking about finance and accounting….just putting things in perspective.</a:t>
            </a:r>
          </a:p>
          <a:p>
            <a:pPr lvl="1"/>
            <a:r>
              <a:rPr lang="en-US" sz="2400" dirty="0"/>
              <a:t>And then we will spend most of our time be focused more directly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Cash Flows</a:t>
            </a:r>
          </a:p>
          <a:p>
            <a:pPr marL="1085818" lvl="2" indent="-457200">
              <a:buFont typeface="+mj-lt"/>
              <a:buAutoNum type="arabicPeriod"/>
            </a:pPr>
            <a:r>
              <a:rPr lang="en-US" sz="2200" dirty="0"/>
              <a:t>Tracking Income &amp; Expenses</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604C2BCB-0B55-4237-8D28-D58535C65AC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8" end="8"/>
                                            </p:txEl>
                                          </p:spTgt>
                                        </p:tgtEl>
                                        <p:attrNameLst>
                                          <p:attrName>style.visibility</p:attrName>
                                        </p:attrNameLst>
                                      </p:cBhvr>
                                      <p:to>
                                        <p:strVal val="visible"/>
                                      </p:to>
                                    </p:set>
                                    <p:animEffect transition="in" filter="blinds(horizontal)">
                                      <p:cBhvr>
                                        <p:cTn id="1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those cash flows worth today?</a:t>
            </a:r>
            <a:br>
              <a:rPr lang="en-US" sz="2800" dirty="0"/>
            </a:br>
            <a:endParaRPr lang="en-US" sz="2800" dirty="0"/>
          </a:p>
          <a:p>
            <a:pPr lvl="1"/>
            <a:r>
              <a:rPr lang="en-US" sz="2600" dirty="0">
                <a:solidFill>
                  <a:srgbClr val="CC3333"/>
                </a:solidFill>
              </a:rPr>
              <a:t>Once we know what the cash flows are and once we know when the cash flows occur (or think we know)</a:t>
            </a:r>
            <a:r>
              <a:rPr lang="mr-IN" sz="2600" dirty="0">
                <a:solidFill>
                  <a:srgbClr val="CC3333"/>
                </a:solidFill>
              </a:rPr>
              <a:t>…</a:t>
            </a:r>
            <a:r>
              <a:rPr lang="en-US" sz="2600" dirty="0">
                <a:solidFill>
                  <a:srgbClr val="CC3333"/>
                </a:solidFill>
              </a:rPr>
              <a:t>determining what those cash flows are worth today is a simple math problem.</a:t>
            </a:r>
            <a:br>
              <a:rPr lang="en-US" sz="2600" dirty="0">
                <a:solidFill>
                  <a:srgbClr val="CC3333"/>
                </a:solidFill>
              </a:rPr>
            </a:br>
            <a:endParaRPr lang="en-US" sz="2600" dirty="0">
              <a:solidFill>
                <a:srgbClr val="CC3333"/>
              </a:solidFill>
            </a:endParaRPr>
          </a:p>
          <a:p>
            <a:pPr lvl="2"/>
            <a:r>
              <a:rPr lang="en-US" sz="2400" dirty="0">
                <a:solidFill>
                  <a:srgbClr val="CC3333"/>
                </a:solidFill>
              </a:rPr>
              <a:t>We care about estimating what the future cash flows are worth today because it helps us determine what short-term and long-term decisions to make today.</a:t>
            </a:r>
          </a:p>
          <a:p>
            <a:pPr marL="0" indent="0">
              <a:buNone/>
            </a:pPr>
            <a:endParaRPr lang="en-US" sz="2200" dirty="0"/>
          </a:p>
        </p:txBody>
      </p:sp>
      <p:sp>
        <p:nvSpPr>
          <p:cNvPr id="9" name="Title 6">
            <a:extLst>
              <a:ext uri="{FF2B5EF4-FFF2-40B4-BE49-F238E27FC236}">
                <a16:creationId xmlns:a16="http://schemas.microsoft.com/office/drawing/2014/main" id="{B7A16020-CF6D-7849-968C-FF942A0FE6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4D11CD9-7F47-4457-BB13-6539A8E20CA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38782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dirty="0">
                <a:solidFill>
                  <a:srgbClr val="0000FF"/>
                </a:solidFill>
              </a:rPr>
              <a:t>What are your sources of Revenue?</a:t>
            </a:r>
          </a:p>
          <a:p>
            <a:pPr lvl="1"/>
            <a:r>
              <a:rPr lang="en-US" sz="1800" dirty="0">
                <a:solidFill>
                  <a:schemeClr val="bg1">
                    <a:lumMod val="50000"/>
                  </a:schemeClr>
                </a:solidFill>
              </a:rPr>
              <a:t>Write down all the ways in which your business will generate cash inflows.</a:t>
            </a:r>
          </a:p>
          <a:p>
            <a:r>
              <a:rPr lang="en-US" sz="2400" dirty="0">
                <a:solidFill>
                  <a:srgbClr val="0000FF"/>
                </a:solidFill>
              </a:rPr>
              <a:t>What are your Expenses?</a:t>
            </a:r>
          </a:p>
          <a:p>
            <a:pPr lvl="1"/>
            <a:r>
              <a:rPr lang="en-US" sz="1800" dirty="0">
                <a:solidFill>
                  <a:schemeClr val="bg1">
                    <a:lumMod val="50000"/>
                  </a:schemeClr>
                </a:solidFill>
              </a:rPr>
              <a:t>Write down all the ways in which your business will incur cash outflows.</a:t>
            </a:r>
          </a:p>
          <a:p>
            <a:r>
              <a:rPr lang="en-US" sz="2400" dirty="0">
                <a:solidFill>
                  <a:srgbClr val="0000FF"/>
                </a:solidFill>
              </a:rPr>
              <a:t>What external financing do you need?</a:t>
            </a:r>
          </a:p>
          <a:p>
            <a:pPr lvl="1"/>
            <a:r>
              <a:rPr lang="en-US" sz="1800" dirty="0">
                <a:solidFill>
                  <a:schemeClr val="bg1">
                    <a:lumMod val="50000"/>
                  </a:schemeClr>
                </a:solidFill>
              </a:rPr>
              <a:t>Do you have personal resources to start the business?</a:t>
            </a:r>
          </a:p>
          <a:p>
            <a:pPr lvl="1"/>
            <a:r>
              <a:rPr lang="en-US" sz="1800" dirty="0">
                <a:solidFill>
                  <a:schemeClr val="bg1">
                    <a:lumMod val="50000"/>
                  </a:schemeClr>
                </a:solidFill>
              </a:rPr>
              <a:t>Will you have partners or investors?</a:t>
            </a:r>
          </a:p>
          <a:p>
            <a:pPr lvl="1"/>
            <a:r>
              <a:rPr lang="en-US" sz="1800" dirty="0">
                <a:solidFill>
                  <a:schemeClr val="bg1">
                    <a:lumMod val="50000"/>
                  </a:schemeClr>
                </a:solidFill>
              </a:rPr>
              <a:t>Will you need bank or SBA financing?</a:t>
            </a:r>
          </a:p>
          <a:p>
            <a:r>
              <a:rPr lang="en-US" sz="2200" dirty="0">
                <a:solidFill>
                  <a:srgbClr val="0000FF"/>
                </a:solidFill>
              </a:rPr>
              <a:t>Initially, you may not need to include numbers – just know what the categories or descriptions are – but you will want to know numbers eventually.</a:t>
            </a:r>
          </a:p>
          <a:p>
            <a:pPr lvl="1"/>
            <a:endParaRPr lang="en-US" sz="24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3"/>
            <a:ext cx="8229600" cy="1068064"/>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Connecting These 3 Questions</a:t>
            </a:r>
            <a:br>
              <a:rPr lang="en-US"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to your Business Plan</a:t>
            </a:r>
          </a:p>
        </p:txBody>
      </p:sp>
      <p:sp>
        <p:nvSpPr>
          <p:cNvPr id="2" name="TextBox 1">
            <a:extLst>
              <a:ext uri="{FF2B5EF4-FFF2-40B4-BE49-F238E27FC236}">
                <a16:creationId xmlns:a16="http://schemas.microsoft.com/office/drawing/2014/main" id="{D6AE12FB-C2DD-0940-A951-775440DF5AAC}"/>
              </a:ext>
            </a:extLst>
          </p:cNvPr>
          <p:cNvSpPr txBox="1"/>
          <p:nvPr/>
        </p:nvSpPr>
        <p:spPr>
          <a:xfrm>
            <a:off x="11256775" y="624745"/>
            <a:ext cx="184731" cy="369332"/>
          </a:xfrm>
          <a:prstGeom prst="rect">
            <a:avLst/>
          </a:prstGeom>
          <a:noFill/>
        </p:spPr>
        <p:txBody>
          <a:bodyPr wrap="none" rtlCol="0">
            <a:spAutoFit/>
          </a:bodyPr>
          <a:lstStyle/>
          <a:p>
            <a:endParaRPr lang="en-US" dirty="0"/>
          </a:p>
        </p:txBody>
      </p:sp>
      <p:sp>
        <p:nvSpPr>
          <p:cNvPr id="7" name="Title 6">
            <a:extLst>
              <a:ext uri="{FF2B5EF4-FFF2-40B4-BE49-F238E27FC236}">
                <a16:creationId xmlns:a16="http://schemas.microsoft.com/office/drawing/2014/main" id="{7DF6B921-1280-4DE3-8C63-A068CD6E49B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48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p:cTn id="36"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9">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p:cTn id="5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8677E17F-57E0-4E3C-B33C-E09396358CE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1FF89CA5-F5A9-4C41-BF08-5BF7488F140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2006601"/>
            <a:ext cx="7084675" cy="1719723"/>
          </a:xfrm>
        </p:spPr>
        <p:txBody>
          <a:bodyPr>
            <a:noAutofit/>
          </a:bodyPr>
          <a:lstStyle/>
          <a:p>
            <a:r>
              <a:rPr lang="en-US" sz="4000" dirty="0">
                <a:solidFill>
                  <a:srgbClr val="151619"/>
                </a:solidFill>
              </a:rPr>
              <a:t>The future enters into us, </a:t>
            </a:r>
            <a:br>
              <a:rPr lang="en-US" sz="4000" dirty="0">
                <a:solidFill>
                  <a:srgbClr val="151619"/>
                </a:solidFill>
              </a:rPr>
            </a:br>
            <a:r>
              <a:rPr lang="en-US" sz="4000" dirty="0">
                <a:solidFill>
                  <a:srgbClr val="151619"/>
                </a:solidFill>
              </a:rPr>
              <a:t>In order to transform itself in us,</a:t>
            </a:r>
            <a:br>
              <a:rPr lang="en-US" sz="4000" dirty="0">
                <a:solidFill>
                  <a:srgbClr val="151619"/>
                </a:solidFill>
              </a:rPr>
            </a:br>
            <a:r>
              <a:rPr lang="en-US" sz="4000" dirty="0">
                <a:solidFill>
                  <a:srgbClr val="151619"/>
                </a:solidFill>
              </a:rPr>
              <a:t>Long before it happens.</a:t>
            </a:r>
          </a:p>
        </p:txBody>
      </p:sp>
      <p:sp>
        <p:nvSpPr>
          <p:cNvPr id="3" name="Text Placeholder 2"/>
          <p:cNvSpPr>
            <a:spLocks noGrp="1"/>
          </p:cNvSpPr>
          <p:nvPr>
            <p:ph type="body" sz="quarter" idx="20"/>
          </p:nvPr>
        </p:nvSpPr>
        <p:spPr/>
        <p:txBody>
          <a:bodyPr/>
          <a:lstStyle/>
          <a:p>
            <a:pPr algn="r"/>
            <a:endParaRPr lang="en-US" sz="2400" i="1" dirty="0">
              <a:solidFill>
                <a:schemeClr val="accent6">
                  <a:lumMod val="10000"/>
                </a:schemeClr>
              </a:solidFill>
            </a:endParaRPr>
          </a:p>
          <a:p>
            <a:r>
              <a:rPr lang="en-US" sz="2400" dirty="0">
                <a:solidFill>
                  <a:schemeClr val="bg1">
                    <a:lumMod val="65000"/>
                  </a:schemeClr>
                </a:solidFill>
              </a:rPr>
              <a:t>Rainer Maria Rilke</a:t>
            </a:r>
          </a:p>
          <a:p>
            <a:r>
              <a:rPr lang="en-US" sz="2400" dirty="0">
                <a:solidFill>
                  <a:schemeClr val="bg1">
                    <a:lumMod val="65000"/>
                  </a:schemeClr>
                </a:solidFill>
              </a:rPr>
              <a:t>Austrian Poet &amp; Novelist</a:t>
            </a:r>
          </a:p>
        </p:txBody>
      </p:sp>
    </p:spTree>
    <p:extLst>
      <p:ext uri="{BB962C8B-B14F-4D97-AF65-F5344CB8AC3E}">
        <p14:creationId xmlns:p14="http://schemas.microsoft.com/office/powerpoint/2010/main" val="81647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
        <p:nvSpPr>
          <p:cNvPr id="2" name="Hexagon 1">
            <a:extLst>
              <a:ext uri="{FF2B5EF4-FFF2-40B4-BE49-F238E27FC236}">
                <a16:creationId xmlns:a16="http://schemas.microsoft.com/office/drawing/2014/main" id="{1EC51874-3DF2-6746-8352-44FDD7C39594}"/>
              </a:ext>
            </a:extLst>
          </p:cNvPr>
          <p:cNvSpPr/>
          <p:nvPr/>
        </p:nvSpPr>
        <p:spPr>
          <a:xfrm>
            <a:off x="5455920" y="2816352"/>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
        <p:nvSpPr>
          <p:cNvPr id="7" name="Title 6">
            <a:extLst>
              <a:ext uri="{FF2B5EF4-FFF2-40B4-BE49-F238E27FC236}">
                <a16:creationId xmlns:a16="http://schemas.microsoft.com/office/drawing/2014/main" id="{69E2FF18-1DB9-4DDC-911B-18A3D5D51D0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9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600" b="1" i="1" dirty="0">
                <a:solidFill>
                  <a:srgbClr val="0000FF"/>
                </a:solidFill>
              </a:rPr>
              <a:t>Value</a:t>
            </a:r>
            <a:r>
              <a:rPr lang="en-US" sz="2600" dirty="0">
                <a:solidFill>
                  <a:srgbClr val="0000FF"/>
                </a:solidFill>
              </a:rPr>
              <a:t> is not the same as </a:t>
            </a:r>
            <a:r>
              <a:rPr lang="en-US" sz="2600" b="1" i="1" dirty="0">
                <a:solidFill>
                  <a:srgbClr val="0000FF"/>
                </a:solidFill>
              </a:rPr>
              <a:t>money</a:t>
            </a:r>
          </a:p>
          <a:p>
            <a:r>
              <a:rPr lang="en-US" sz="2600" dirty="0">
                <a:solidFill>
                  <a:srgbClr val="0000FF"/>
                </a:solidFill>
              </a:rPr>
              <a:t>Money is one way of measuring value, but value is about more than money</a:t>
            </a:r>
          </a:p>
          <a:p>
            <a:r>
              <a:rPr lang="en-US" sz="2600" dirty="0">
                <a:solidFill>
                  <a:srgbClr val="0000FF"/>
                </a:solidFill>
              </a:rPr>
              <a:t>Focus on </a:t>
            </a:r>
            <a:r>
              <a:rPr lang="en-US" sz="2600" b="1" i="1" dirty="0">
                <a:solidFill>
                  <a:srgbClr val="0000FF"/>
                </a:solidFill>
              </a:rPr>
              <a:t>values </a:t>
            </a:r>
            <a:r>
              <a:rPr lang="en-US" sz="2600" dirty="0">
                <a:solidFill>
                  <a:srgbClr val="0000FF"/>
                </a:solidFill>
              </a:rPr>
              <a:t>– and money will usually follow</a:t>
            </a:r>
          </a:p>
          <a:p>
            <a:pPr lvl="1"/>
            <a:r>
              <a:rPr lang="en-US" sz="2600" dirty="0">
                <a:solidFill>
                  <a:srgbClr val="0000FF"/>
                </a:solidFill>
              </a:rPr>
              <a:t>We will talk about measuring value in monetary terms, but that is just one way of measuring value</a:t>
            </a:r>
          </a:p>
          <a:p>
            <a:r>
              <a:rPr lang="en-US" sz="2600" dirty="0">
                <a:solidFill>
                  <a:srgbClr val="0000FF"/>
                </a:solidFill>
              </a:rPr>
              <a:t>Think of </a:t>
            </a:r>
            <a:r>
              <a:rPr lang="en-US" sz="2600" b="1" i="1" dirty="0">
                <a:solidFill>
                  <a:srgbClr val="0000FF"/>
                </a:solidFill>
              </a:rPr>
              <a:t>value </a:t>
            </a:r>
            <a:r>
              <a:rPr lang="en-US" sz="2600" dirty="0">
                <a:solidFill>
                  <a:srgbClr val="0000FF"/>
                </a:solidFill>
              </a:rPr>
              <a:t>very broadly throughout this program and in your business</a:t>
            </a:r>
          </a:p>
        </p:txBody>
      </p:sp>
      <p:sp>
        <p:nvSpPr>
          <p:cNvPr id="5" name="Title 6">
            <a:extLst>
              <a:ext uri="{FF2B5EF4-FFF2-40B4-BE49-F238E27FC236}">
                <a16:creationId xmlns:a16="http://schemas.microsoft.com/office/drawing/2014/main" id="{06A0EAC1-52F3-4943-97E7-3F1C0B332E6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
        <p:nvSpPr>
          <p:cNvPr id="7" name="Title 6">
            <a:extLst>
              <a:ext uri="{FF2B5EF4-FFF2-40B4-BE49-F238E27FC236}">
                <a16:creationId xmlns:a16="http://schemas.microsoft.com/office/drawing/2014/main" id="{8712263F-BB63-42E7-97F9-12616CB5D35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74270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807073"/>
            <a:ext cx="8351709" cy="3941763"/>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endParaRPr lang="en-US" sz="2600" dirty="0">
              <a:solidFill>
                <a:schemeClr val="accent2">
                  <a:lumMod val="75000"/>
                </a:schemeClr>
              </a:solidFill>
            </a:endParaRP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MORE 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8219FEF0-94A2-43DC-9C2A-8B3F8DB5E7D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601065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11" name="Title 6">
            <a:extLst>
              <a:ext uri="{FF2B5EF4-FFF2-40B4-BE49-F238E27FC236}">
                <a16:creationId xmlns:a16="http://schemas.microsoft.com/office/drawing/2014/main" id="{D33CF817-56EE-F248-BAF4-86DDB5E0BDD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3760943E-5907-4D75-B0E4-F87B806289A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91122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p>
          <a:p>
            <a:pPr lvl="1"/>
            <a:r>
              <a:rPr lang="en-US" sz="2600" dirty="0"/>
              <a:t>The BALANCE SHEET </a:t>
            </a:r>
            <a:r>
              <a:rPr lang="mr-IN" sz="2600" dirty="0"/>
              <a:t>–</a:t>
            </a:r>
            <a:r>
              <a:rPr lang="en-US" sz="2600" dirty="0"/>
              <a:t> a picture of financial condition at a point in time.</a:t>
            </a:r>
          </a:p>
          <a:p>
            <a:pPr lvl="1"/>
            <a:r>
              <a:rPr lang="en-US" sz="2600" dirty="0"/>
              <a:t>The INCOME STATEMENT </a:t>
            </a:r>
            <a:r>
              <a:rPr lang="mr-IN" sz="2600" dirty="0"/>
              <a:t>–</a:t>
            </a:r>
            <a:r>
              <a:rPr lang="en-US" sz="2600" dirty="0"/>
              <a:t> a summary of financial transactions during some period of time.</a:t>
            </a:r>
          </a:p>
          <a:p>
            <a:r>
              <a:rPr lang="en-US" sz="2800" dirty="0"/>
              <a:t>GAAP </a:t>
            </a:r>
            <a:r>
              <a:rPr lang="mr-IN" sz="2800" dirty="0"/>
              <a:t>–</a:t>
            </a:r>
            <a:r>
              <a:rPr lang="en-US" sz="2800" dirty="0"/>
              <a:t> Generally Accepted Accounting Principles guide how we recognize and treat transactions.</a:t>
            </a:r>
          </a:p>
        </p:txBody>
      </p:sp>
      <p:sp>
        <p:nvSpPr>
          <p:cNvPr id="9" name="Title 6">
            <a:extLst>
              <a:ext uri="{FF2B5EF4-FFF2-40B4-BE49-F238E27FC236}">
                <a16:creationId xmlns:a16="http://schemas.microsoft.com/office/drawing/2014/main" id="{BBD5F20F-3040-2149-870D-B4DE238B09A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2816A4D-D86F-4F2D-B8DA-934C91B0294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090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382000" cy="4295775"/>
          </a:xfrm>
        </p:spPr>
        <p:txBody>
          <a:bodyPr/>
          <a:lstStyle/>
          <a:p>
            <a:r>
              <a:rPr lang="en-US" sz="2600" dirty="0"/>
              <a:t>There are no ‘right’ answers or perfect ways of understanding finance.  </a:t>
            </a:r>
          </a:p>
          <a:p>
            <a:r>
              <a:rPr lang="en-US" sz="2600" dirty="0"/>
              <a:t>Our goal is to use our finance, accounting and strategy tools to make appropriate &amp; reasonable decisions that help us pursue our mission.</a:t>
            </a:r>
          </a:p>
          <a:p>
            <a:r>
              <a:rPr lang="en-US" sz="2600" dirty="0"/>
              <a:t>We will go through this material at a pretty high level. Finance and Accounting require getting into the weeds at some point. </a:t>
            </a:r>
          </a:p>
          <a:p>
            <a:r>
              <a:rPr lang="en-US" sz="2600" dirty="0"/>
              <a:t>Feel free to ask about those weeds and details today or in the future.</a:t>
            </a: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8BDDC861-CD6A-410D-87DA-C87C5397A8D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9" name="Title 6">
            <a:extLst>
              <a:ext uri="{FF2B5EF4-FFF2-40B4-BE49-F238E27FC236}">
                <a16:creationId xmlns:a16="http://schemas.microsoft.com/office/drawing/2014/main" id="{C33A5FF5-114F-894E-B44B-68CE46349015}"/>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B6DCBA7D-CFA2-4061-9D09-190356DDC41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017435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p:txBody>
          <a:bodyPr/>
          <a:lstStyle/>
          <a:p>
            <a:r>
              <a:rPr lang="en-US" sz="2000" dirty="0"/>
              <a:t>Mark Twain</a:t>
            </a:r>
          </a:p>
          <a:p>
            <a:r>
              <a:rPr lang="en-US" sz="2000" dirty="0"/>
              <a:t>American author and humorist, 19</a:t>
            </a:r>
            <a:r>
              <a:rPr lang="en-US" sz="2000" baseline="30000" dirty="0"/>
              <a:t>th</a:t>
            </a:r>
            <a:r>
              <a:rPr lang="en-US" sz="2000" dirty="0"/>
              <a:t> century</a:t>
            </a:r>
          </a:p>
        </p:txBody>
      </p:sp>
    </p:spTree>
    <p:extLst>
      <p:ext uri="{BB962C8B-B14F-4D97-AF65-F5344CB8AC3E}">
        <p14:creationId xmlns:p14="http://schemas.microsoft.com/office/powerpoint/2010/main" val="415559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Three principles of accounting:</a:t>
            </a:r>
          </a:p>
          <a:p>
            <a:pPr marL="514326" indent="-514326">
              <a:buFont typeface="+mj-lt"/>
              <a:buAutoNum type="arabicPeriod"/>
            </a:pPr>
            <a:r>
              <a:rPr lang="en-US" sz="2300" b="1" u="sng" dirty="0"/>
              <a:t>Material </a:t>
            </a:r>
            <a:r>
              <a:rPr lang="mr-IN" sz="2300" b="1" u="sng" dirty="0"/>
              <a:t>–</a:t>
            </a:r>
            <a:r>
              <a:rPr lang="en-US" sz="2300" dirty="0"/>
              <a:t> We recognize all transactions that occur, plus others that might have a “material” affect on the organization.</a:t>
            </a:r>
          </a:p>
          <a:p>
            <a:pPr marL="514326" indent="-514326">
              <a:buFont typeface="+mj-lt"/>
              <a:buAutoNum type="arabicPeriod"/>
            </a:pPr>
            <a:r>
              <a:rPr lang="en-US" sz="2300" b="1" u="sng" dirty="0"/>
              <a:t>Conservative </a:t>
            </a:r>
            <a:r>
              <a:rPr lang="mr-IN" sz="2300" b="1" u="sng" dirty="0"/>
              <a:t>–</a:t>
            </a:r>
            <a:r>
              <a:rPr lang="en-US" sz="2300" dirty="0"/>
              <a:t> When in doubt, and there is a lot of doubt in accounting, we present a worst-case scenario in order to manage risk and expectations</a:t>
            </a:r>
          </a:p>
          <a:p>
            <a:pPr marL="514326" indent="-514326">
              <a:buFont typeface="+mj-lt"/>
              <a:buAutoNum type="arabicPeriod"/>
            </a:pPr>
            <a:r>
              <a:rPr lang="en-US" sz="2300" b="1" u="sng" dirty="0"/>
              <a:t>Matching </a:t>
            </a:r>
            <a:r>
              <a:rPr lang="mr-IN" sz="2300" b="1" u="sng" dirty="0"/>
              <a:t>–</a:t>
            </a:r>
            <a:r>
              <a:rPr lang="en-US" sz="2300" dirty="0"/>
              <a:t> We always match revenues with expenses or assets with liabilities.</a:t>
            </a:r>
          </a:p>
          <a:p>
            <a:pPr marL="807998" lvl="1" indent="-514326"/>
            <a:r>
              <a:rPr lang="en-US" sz="1800" dirty="0">
                <a:solidFill>
                  <a:srgbClr val="CC3333"/>
                </a:solidFill>
              </a:rPr>
              <a:t>“Double entry accounting” means we need 2 entries for each transaction.</a:t>
            </a:r>
          </a:p>
          <a:p>
            <a:pPr marL="807998" lvl="1" indent="-514326"/>
            <a:r>
              <a:rPr lang="en-US" sz="1800" dirty="0">
                <a:solidFill>
                  <a:srgbClr val="CC3333"/>
                </a:solidFill>
              </a:rPr>
              <a:t>If we pay $1000 for a computer, Cash decreases by $1000 and Property &amp; Equipment increases by $1000.</a:t>
            </a:r>
          </a:p>
        </p:txBody>
      </p:sp>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30D54C8-7411-4D4A-863C-F87E3F68E7B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93372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45281"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861"/>
            <a:ext cx="9144000" cy="64192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5151C7-71E9-9F4B-ACED-061D19590A70}"/>
              </a:ext>
            </a:extLst>
          </p:cNvPr>
          <p:cNvSpPr/>
          <p:nvPr/>
        </p:nvSpPr>
        <p:spPr>
          <a:xfrm>
            <a:off x="7059622" y="0"/>
            <a:ext cx="2033263" cy="1096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7068487" y="22108"/>
            <a:ext cx="1973532" cy="687917"/>
          </a:xfrm>
          <a:prstGeom prst="rect">
            <a:avLst/>
          </a:prstGeom>
        </p:spPr>
      </p:pic>
    </p:spTree>
    <p:extLst>
      <p:ext uri="{BB962C8B-B14F-4D97-AF65-F5344CB8AC3E}">
        <p14:creationId xmlns:p14="http://schemas.microsoft.com/office/powerpoint/2010/main" val="2028247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9" name="Title 6">
            <a:extLst>
              <a:ext uri="{FF2B5EF4-FFF2-40B4-BE49-F238E27FC236}">
                <a16:creationId xmlns:a16="http://schemas.microsoft.com/office/drawing/2014/main" id="{67C15628-FBEF-1E41-8EEC-BA410C92F5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12C98BD7-EA49-4F67-8010-9D269EEFF4D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47867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9" name="Title 6">
            <a:extLst>
              <a:ext uri="{FF2B5EF4-FFF2-40B4-BE49-F238E27FC236}">
                <a16:creationId xmlns:a16="http://schemas.microsoft.com/office/drawing/2014/main" id="{B9E12F71-54FE-914E-8012-E9557E34627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73A3FE4-4E88-4A2F-A0B3-28E1BC3D06A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7686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9" name="Title 6">
            <a:extLst>
              <a:ext uri="{FF2B5EF4-FFF2-40B4-BE49-F238E27FC236}">
                <a16:creationId xmlns:a16="http://schemas.microsoft.com/office/drawing/2014/main" id="{FCCA7F6F-D8CA-DE49-A455-EB366DDBB0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F2DECD23-9B20-4712-ADA8-AD3F5597B49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56908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a:t>
            </a:r>
            <a:endParaRPr lang="en-US" dirty="0"/>
          </a:p>
        </p:txBody>
      </p:sp>
      <p:sp>
        <p:nvSpPr>
          <p:cNvPr id="9" name="Title 6">
            <a:extLst>
              <a:ext uri="{FF2B5EF4-FFF2-40B4-BE49-F238E27FC236}">
                <a16:creationId xmlns:a16="http://schemas.microsoft.com/office/drawing/2014/main" id="{924A3A98-B9CF-8044-88D2-27D70FB890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CCB3779D-6160-48E1-B6ED-B7567F48B66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61213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9" name="Title 6">
            <a:extLst>
              <a:ext uri="{FF2B5EF4-FFF2-40B4-BE49-F238E27FC236}">
                <a16:creationId xmlns:a16="http://schemas.microsoft.com/office/drawing/2014/main" id="{BDD6D4E0-462D-234B-A93C-01A8B25467E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C7B1FD42-AB4A-42D6-A003-CCBA6CDE896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12930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9" name="Title 6">
            <a:extLst>
              <a:ext uri="{FF2B5EF4-FFF2-40B4-BE49-F238E27FC236}">
                <a16:creationId xmlns:a16="http://schemas.microsoft.com/office/drawing/2014/main" id="{99E41FCB-64C4-3F49-832C-82F7E60C87E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A6DDCDA-E625-4456-A667-5A17D7DD12F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612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4" name="Title 6">
            <a:extLst>
              <a:ext uri="{FF2B5EF4-FFF2-40B4-BE49-F238E27FC236}">
                <a16:creationId xmlns:a16="http://schemas.microsoft.com/office/drawing/2014/main" id="{519BF6EE-065C-434C-9FFC-289504EFB8F2}"/>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is Finance &amp; Accounting</a:t>
            </a:r>
          </a:p>
        </p:txBody>
      </p:sp>
      <p:sp>
        <p:nvSpPr>
          <p:cNvPr id="10" name="Title 6">
            <a:extLst>
              <a:ext uri="{FF2B5EF4-FFF2-40B4-BE49-F238E27FC236}">
                <a16:creationId xmlns:a16="http://schemas.microsoft.com/office/drawing/2014/main" id="{F8EDFEF0-A898-4F35-979F-2657A0BA845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9" name="Title 6">
            <a:extLst>
              <a:ext uri="{FF2B5EF4-FFF2-40B4-BE49-F238E27FC236}">
                <a16:creationId xmlns:a16="http://schemas.microsoft.com/office/drawing/2014/main" id="{DD43B883-896B-D248-806F-4A9C4A474B1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4000" dirty="0">
                <a:solidFill>
                  <a:srgbClr val="C00000"/>
                </a:solidFill>
                <a:latin typeface="Calibri" panose="020F0502020204030204" pitchFamily="34" charset="0"/>
                <a:cs typeface="Calibri" panose="020F0502020204030204" pitchFamily="34" charset="0"/>
              </a:rPr>
              <a:t>Accounting &amp; Finance: Net Income</a:t>
            </a:r>
            <a:endParaRPr lang="en-US" sz="40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136B7094-1703-45D4-AB54-9F1A8423792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4496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981202"/>
            <a:ext cx="8229600" cy="4000500"/>
          </a:xfrm>
        </p:spPr>
        <p:txBody>
          <a:bodyPr/>
          <a:lstStyle/>
          <a:p>
            <a:r>
              <a:rPr lang="en-US" sz="2400" b="1" u="sng" dirty="0"/>
              <a:t>You know what they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Useful in terms of managing funds, measuring performance and efficiency, setting goals and incentives</a:t>
            </a:r>
          </a:p>
        </p:txBody>
      </p:sp>
      <p:sp>
        <p:nvSpPr>
          <p:cNvPr id="9" name="Title 6">
            <a:extLst>
              <a:ext uri="{FF2B5EF4-FFF2-40B4-BE49-F238E27FC236}">
                <a16:creationId xmlns:a16="http://schemas.microsoft.com/office/drawing/2014/main" id="{F87E6615-6998-9246-BB2F-9E55D7CF410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67098922-3CAE-470D-A92F-26F13574F39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08385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54506"/>
            <a:ext cx="8229600" cy="42271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2"/>
            <a:r>
              <a:rPr lang="en-US" sz="1951" dirty="0">
                <a:solidFill>
                  <a:srgbClr val="CC3333"/>
                </a:solidFill>
              </a:rPr>
              <a:t>Budgets are therefore (probably) more important to entrepreneurs than they are to more established, larger companies.</a:t>
            </a:r>
          </a:p>
        </p:txBody>
      </p:sp>
      <p:sp>
        <p:nvSpPr>
          <p:cNvPr id="11" name="Title 6">
            <a:extLst>
              <a:ext uri="{FF2B5EF4-FFF2-40B4-BE49-F238E27FC236}">
                <a16:creationId xmlns:a16="http://schemas.microsoft.com/office/drawing/2014/main" id="{9263AA26-DB5F-FB43-BDB7-8407679055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3A95DDE2-EB52-4B65-933B-A3D1BF0E269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51311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60195"/>
            <a:ext cx="8229600" cy="4421507"/>
          </a:xfrm>
        </p:spPr>
        <p:txBody>
          <a:bodyPr/>
          <a:lstStyle/>
          <a:p>
            <a:r>
              <a:rPr lang="en-US" sz="2400" dirty="0">
                <a:solidFill>
                  <a:schemeClr val="accent2">
                    <a:lumMod val="75000"/>
                  </a:schemeClr>
                </a:solidFill>
              </a:rPr>
              <a:t>Here’s another exercise for you:</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 for you and your family. </a:t>
            </a:r>
            <a:endParaRPr lang="en-US" sz="2151" dirty="0">
              <a:solidFill>
                <a:srgbClr val="C00000"/>
              </a:solidFill>
            </a:endParaRPr>
          </a:p>
        </p:txBody>
      </p:sp>
      <p:sp>
        <p:nvSpPr>
          <p:cNvPr id="9" name="Title 6">
            <a:extLst>
              <a:ext uri="{FF2B5EF4-FFF2-40B4-BE49-F238E27FC236}">
                <a16:creationId xmlns:a16="http://schemas.microsoft.com/office/drawing/2014/main" id="{6DB1E062-01D9-4947-9120-8C2D6DED2B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5910F93-C49E-4754-846A-3661FA9542B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700516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89235" cy="4152900"/>
          </a:xfrm>
        </p:spPr>
        <p:txBody>
          <a:bodyPr/>
          <a:lstStyle/>
          <a:p>
            <a:r>
              <a:rPr lang="en-US" sz="2400" dirty="0"/>
              <a:t>Question:	How do we decide which investments to make?</a:t>
            </a:r>
          </a:p>
          <a:p>
            <a:r>
              <a:rPr lang="en-US" sz="2400" dirty="0"/>
              <a:t>Answer:		We make those investments with the highest </a:t>
            </a:r>
            <a:br>
              <a:rPr lang="en-US" sz="2400" dirty="0"/>
            </a:br>
            <a:r>
              <a:rPr lang="en-US" sz="2400" dirty="0"/>
              <a:t> 				return on investment.</a:t>
            </a:r>
            <a:br>
              <a:rPr lang="en-US" sz="2400" dirty="0"/>
            </a:br>
            <a:endParaRPr lang="en-US" sz="2400" dirty="0"/>
          </a:p>
          <a:p>
            <a:r>
              <a:rPr lang="en-US" sz="2400" dirty="0"/>
              <a:t>Question:	How do we measure return on investment?</a:t>
            </a:r>
          </a:p>
          <a:p>
            <a:r>
              <a:rPr lang="en-US" sz="2400" dirty="0"/>
              <a:t>Answer:		In short</a:t>
            </a:r>
            <a:r>
              <a:rPr lang="mr-IN" sz="2400" dirty="0"/>
              <a:t>…</a:t>
            </a:r>
            <a:r>
              <a:rPr lang="en-US" sz="2400" dirty="0"/>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9" name="Title 6">
            <a:extLst>
              <a:ext uri="{FF2B5EF4-FFF2-40B4-BE49-F238E27FC236}">
                <a16:creationId xmlns:a16="http://schemas.microsoft.com/office/drawing/2014/main" id="{B851E8AE-B321-4D48-A382-A68007E3D3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0E0396BB-BA40-4174-A2D9-78180A0DE0B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0000FF"/>
                </a:solidFill>
              </a:rPr>
              <a:t>For individuals, financial return may not be the goal.</a:t>
            </a:r>
          </a:p>
          <a:p>
            <a:pPr lvl="1"/>
            <a:r>
              <a:rPr lang="en-US" sz="2600" dirty="0">
                <a:solidFill>
                  <a:srgbClr val="0000FF"/>
                </a:solidFill>
              </a:rPr>
              <a:t>Should you borrow </a:t>
            </a:r>
            <a:r>
              <a:rPr lang="en-US" sz="2400" dirty="0">
                <a:solidFill>
                  <a:srgbClr val="0000FF"/>
                </a:solidFill>
              </a:rPr>
              <a:t>$100 to pay for your education?</a:t>
            </a:r>
          </a:p>
          <a:p>
            <a:pPr lvl="1"/>
            <a:r>
              <a:rPr lang="en-US" sz="2400" dirty="0">
                <a:solidFill>
                  <a:srgbClr val="0000FF"/>
                </a:solidFill>
              </a:rPr>
              <a:t>How do we account for the experience, the knowledge, the opportunities and everything else that education provides?</a:t>
            </a:r>
          </a:p>
          <a:p>
            <a:r>
              <a:rPr lang="en-US" sz="2800" dirty="0">
                <a:solidFill>
                  <a:srgbClr val="0000FF"/>
                </a:solidFill>
              </a:rPr>
              <a:t>Why are you here right now? Why are you paying – with time, energy &amp; money – for this experience?</a:t>
            </a:r>
          </a:p>
          <a:p>
            <a:pPr lvl="1"/>
            <a:r>
              <a:rPr lang="en-US" sz="2000" dirty="0">
                <a:solidFill>
                  <a:srgbClr val="0000FF"/>
                </a:solidFill>
              </a:rPr>
              <a:t>This is an investment in your business.</a:t>
            </a:r>
          </a:p>
          <a:p>
            <a:pPr lvl="1"/>
            <a:r>
              <a:rPr lang="en-US" sz="2000" dirty="0">
                <a:solidFill>
                  <a:srgbClr val="0000FF"/>
                </a:solidFill>
              </a:rPr>
              <a:t>This is an investment in your future.</a:t>
            </a:r>
          </a:p>
          <a:p>
            <a:pPr lvl="1"/>
            <a:r>
              <a:rPr lang="en-US" sz="2000" dirty="0">
                <a:solidFill>
                  <a:srgbClr val="0000FF"/>
                </a:solidFill>
              </a:rPr>
              <a:t>This is an investment in your family.</a:t>
            </a:r>
          </a:p>
          <a:p>
            <a:pPr lvl="1"/>
            <a:r>
              <a:rPr lang="en-US" sz="2000" dirty="0">
                <a:solidFill>
                  <a:srgbClr val="0000FF"/>
                </a:solidFill>
              </a:rPr>
              <a:t>This is an investment in your purpose.</a:t>
            </a:r>
          </a:p>
        </p:txBody>
      </p:sp>
      <p:sp>
        <p:nvSpPr>
          <p:cNvPr id="9" name="Title 6">
            <a:extLst>
              <a:ext uri="{FF2B5EF4-FFF2-40B4-BE49-F238E27FC236}">
                <a16:creationId xmlns:a16="http://schemas.microsoft.com/office/drawing/2014/main" id="{A3AC2DE6-9264-604A-BF85-E7B9CFF891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1ADB0E8-F5A5-47BD-9DE3-CFDD16897B4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solidFill>
                  <a:srgbClr val="008000"/>
                </a:solidFill>
              </a:rPr>
              <a:t>This is the essence of finance </a:t>
            </a:r>
            <a:r>
              <a:rPr lang="mr-IN" sz="2400" b="1" dirty="0">
                <a:solidFill>
                  <a:srgbClr val="008000"/>
                </a:solidFill>
              </a:rPr>
              <a:t>–</a:t>
            </a:r>
            <a:r>
              <a:rPr lang="en-US" sz="2400" b="1" dirty="0">
                <a:solidFill>
                  <a:srgbClr val="008000"/>
                </a:solidFill>
              </a:rPr>
              <a:t> exchanging cash flows, or goods, services and resources, over time.</a:t>
            </a:r>
          </a:p>
          <a:p>
            <a:r>
              <a:rPr lang="en-US" sz="2400" dirty="0">
                <a:solidFill>
                  <a:srgbClr val="008000"/>
                </a:solidFill>
              </a:rPr>
              <a:t>We make decisions about what we are willing to give up today (or receive today) in exchange for receiving something in the future.</a:t>
            </a:r>
          </a:p>
          <a:p>
            <a:r>
              <a:rPr lang="en-US" sz="2400" dirty="0">
                <a:solidFill>
                  <a:srgbClr val="008000"/>
                </a:solidFill>
              </a:rPr>
              <a:t>We want to make decisions (financial decisions) that make us better off</a:t>
            </a:r>
            <a:r>
              <a:rPr lang="mr-IN" sz="2400" dirty="0">
                <a:solidFill>
                  <a:srgbClr val="008000"/>
                </a:solidFill>
              </a:rPr>
              <a:t>…</a:t>
            </a:r>
            <a:r>
              <a:rPr lang="en-US" sz="2400" dirty="0">
                <a:solidFill>
                  <a:srgbClr val="008000"/>
                </a:solidFill>
              </a:rPr>
              <a:t>however we decide to measure “better off”</a:t>
            </a:r>
          </a:p>
          <a:p>
            <a:pPr lvl="1"/>
            <a:r>
              <a:rPr lang="en-US" sz="2400" dirty="0">
                <a:solidFill>
                  <a:srgbClr val="008000"/>
                </a:solidFill>
              </a:rPr>
              <a:t>Financially better off, happier,	smarter, healthier</a:t>
            </a:r>
            <a:r>
              <a:rPr lang="mr-IN" sz="2400" dirty="0">
                <a:solidFill>
                  <a:srgbClr val="008000"/>
                </a:solidFill>
              </a:rPr>
              <a:t>…</a:t>
            </a:r>
            <a:endParaRPr lang="en-US" sz="2400" dirty="0">
              <a:solidFill>
                <a:srgbClr val="008000"/>
              </a:solidFill>
            </a:endParaRPr>
          </a:p>
        </p:txBody>
      </p:sp>
      <p:sp>
        <p:nvSpPr>
          <p:cNvPr id="12" name="Title 6">
            <a:extLst>
              <a:ext uri="{FF2B5EF4-FFF2-40B4-BE49-F238E27FC236}">
                <a16:creationId xmlns:a16="http://schemas.microsoft.com/office/drawing/2014/main" id="{D64127D8-476E-D741-8768-0245F1F2A3C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0EC1853-F8CE-4940-9B18-44C7014665F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341325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In finance </a:t>
            </a:r>
            <a:r>
              <a:rPr lang="mr-IN" sz="2800" dirty="0">
                <a:solidFill>
                  <a:srgbClr val="CC3333"/>
                </a:solidFill>
              </a:rPr>
              <a:t>–</a:t>
            </a:r>
            <a:r>
              <a:rPr lang="en-US" sz="2800" dirty="0">
                <a:solidFill>
                  <a:srgbClr val="CC3333"/>
                </a:solidFill>
              </a:rPr>
              <a:t> or in business </a:t>
            </a:r>
            <a:r>
              <a:rPr lang="mr-IN" sz="2800" dirty="0">
                <a:solidFill>
                  <a:srgbClr val="CC3333"/>
                </a:solidFill>
              </a:rPr>
              <a:t>–</a:t>
            </a:r>
            <a:r>
              <a:rPr lang="en-US" sz="2800" dirty="0">
                <a:solidFill>
                  <a:srgbClr val="CC3333"/>
                </a:solidFill>
              </a:rPr>
              <a:t> we never want to make an investment </a:t>
            </a:r>
            <a:r>
              <a:rPr lang="mr-IN" sz="2800" dirty="0">
                <a:solidFill>
                  <a:srgbClr val="CC3333"/>
                </a:solidFill>
              </a:rPr>
              <a:t>–</a:t>
            </a:r>
            <a:r>
              <a:rPr lang="en-US" sz="2800" dirty="0">
                <a:solidFill>
                  <a:srgbClr val="CC3333"/>
                </a:solidFill>
              </a:rPr>
              <a:t> or spend any money </a:t>
            </a:r>
            <a:r>
              <a:rPr lang="mr-IN" sz="2800" dirty="0">
                <a:solidFill>
                  <a:srgbClr val="CC3333"/>
                </a:solidFill>
              </a:rPr>
              <a:t>–</a:t>
            </a:r>
            <a:r>
              <a:rPr lang="en-US" sz="2800" dirty="0">
                <a:solidFill>
                  <a:srgbClr val="CC3333"/>
                </a:solidFill>
              </a:rPr>
              <a:t> where the expected benefits are less that the expected costs.</a:t>
            </a:r>
          </a:p>
          <a:p>
            <a:pPr lvl="1"/>
            <a:r>
              <a:rPr lang="en-US" sz="2600" dirty="0">
                <a:solidFill>
                  <a:srgbClr val="CC3333"/>
                </a:solidFill>
              </a:rPr>
              <a:t>Thinks of “benefits” and “costs” as economic benefits and costs, which is NOT necessarily the same as financial inflows and outflows.</a:t>
            </a:r>
            <a:endParaRPr lang="en-US" sz="2600" dirty="0">
              <a:solidFill>
                <a:srgbClr val="008000"/>
              </a:solidFill>
            </a:endParaRPr>
          </a:p>
        </p:txBody>
      </p:sp>
      <p:sp>
        <p:nvSpPr>
          <p:cNvPr id="11" name="Title 6">
            <a:extLst>
              <a:ext uri="{FF2B5EF4-FFF2-40B4-BE49-F238E27FC236}">
                <a16:creationId xmlns:a16="http://schemas.microsoft.com/office/drawing/2014/main" id="{F7498601-6696-FB47-B96F-6D3EE004F46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7FDF8BE3-C5DA-47BD-953A-AF106FFBC86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50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br>
              <a:rPr lang="en-US" sz="2600" dirty="0">
                <a:solidFill>
                  <a:srgbClr val="008000"/>
                </a:solidFill>
              </a:rPr>
            </a:br>
            <a:r>
              <a:rPr lang="en-US" sz="2600" dirty="0">
                <a:solidFill>
                  <a:srgbClr val="008000"/>
                </a:solidFill>
              </a:rPr>
              <a:t>How does your mission make lives better?</a:t>
            </a:r>
            <a:endParaRPr lang="en-US" sz="2800" dirty="0">
              <a:solidFill>
                <a:srgbClr val="CC3333"/>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1E746FB-3BF7-4004-BED0-202CB10E1EA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01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1576726" y="4520566"/>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800811" y="1618660"/>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90872" y="4444673"/>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6">
            <a:extLst>
              <a:ext uri="{FF2B5EF4-FFF2-40B4-BE49-F238E27FC236}">
                <a16:creationId xmlns:a16="http://schemas.microsoft.com/office/drawing/2014/main" id="{978AA3FD-838D-2845-9C03-2E49AD6F6DB8}"/>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11" name="Title 6">
            <a:extLst>
              <a:ext uri="{FF2B5EF4-FFF2-40B4-BE49-F238E27FC236}">
                <a16:creationId xmlns:a16="http://schemas.microsoft.com/office/drawing/2014/main" id="{56B74ADC-4638-4079-8276-979736A371F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705943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807073"/>
            <a:ext cx="8351709" cy="3941763"/>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457200" y="794814"/>
            <a:ext cx="8229600"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7" name="Title 6">
            <a:extLst>
              <a:ext uri="{FF2B5EF4-FFF2-40B4-BE49-F238E27FC236}">
                <a16:creationId xmlns:a16="http://schemas.microsoft.com/office/drawing/2014/main" id="{8219FEF0-94A2-43DC-9C2A-8B3F8DB5E7D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8668"/>
            <a:ext cx="9144000" cy="1021541"/>
          </a:xfrm>
        </p:spPr>
        <p:txBody>
          <a:bodyPr/>
          <a:lstStyle/>
          <a:p>
            <a:r>
              <a:rPr lang="en-US" sz="5400" dirty="0"/>
              <a:t>brian.bolton@louisiana.edu</a:t>
            </a:r>
            <a:br>
              <a:rPr lang="en-US" sz="5400" dirty="0"/>
            </a:br>
            <a:br>
              <a:rPr lang="en-US" sz="5400" dirty="0"/>
            </a:br>
            <a:r>
              <a:rPr lang="en-US" sz="3200" dirty="0"/>
              <a:t>http://</a:t>
            </a:r>
            <a:r>
              <a:rPr lang="en-US" sz="3200" dirty="0" err="1"/>
              <a:t>business.louisiana.edu</a:t>
            </a:r>
            <a:r>
              <a:rPr lang="en-US" sz="3200" dirty="0"/>
              <a:t>/</a:t>
            </a:r>
            <a:r>
              <a:rPr lang="en-US" sz="3200" dirty="0" err="1"/>
              <a:t>financeispersonal</a:t>
            </a:r>
            <a:endParaRPr lang="en-US" sz="3200" dirty="0"/>
          </a:p>
        </p:txBody>
      </p:sp>
    </p:spTree>
    <p:extLst>
      <p:ext uri="{BB962C8B-B14F-4D97-AF65-F5344CB8AC3E}">
        <p14:creationId xmlns:p14="http://schemas.microsoft.com/office/powerpoint/2010/main" val="30614505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The BALANCE SHEET is a picture of what our financial situation is at a point in time.</a:t>
            </a:r>
          </a:p>
          <a:p>
            <a:r>
              <a:rPr lang="en-US" sz="2400" b="1" dirty="0"/>
              <a:t>The INCOME STATEMENT tells the story of inflows and outflows over a period of time.</a:t>
            </a:r>
          </a:p>
          <a:p>
            <a:endParaRPr lang="en-US" sz="2400" b="1" dirty="0"/>
          </a:p>
          <a:p>
            <a:r>
              <a:rPr lang="en-US" sz="2400" b="1" dirty="0">
                <a:solidFill>
                  <a:srgbClr val="CC3333"/>
                </a:solidFill>
              </a:rPr>
              <a:t>By studying </a:t>
            </a:r>
            <a:r>
              <a:rPr lang="mr-IN" sz="2400" b="1" dirty="0">
                <a:solidFill>
                  <a:srgbClr val="CC3333"/>
                </a:solidFill>
              </a:rPr>
              <a:t>–</a:t>
            </a:r>
            <a:r>
              <a:rPr lang="en-US" sz="2400" b="1" dirty="0">
                <a:solidFill>
                  <a:srgbClr val="CC3333"/>
                </a:solidFill>
              </a:rPr>
              <a:t> or analyzing </a:t>
            </a:r>
            <a:r>
              <a:rPr lang="mr-IN" sz="2400" b="1" dirty="0">
                <a:solidFill>
                  <a:srgbClr val="CC3333"/>
                </a:solidFill>
              </a:rPr>
              <a:t>–</a:t>
            </a:r>
            <a:r>
              <a:rPr lang="en-US" sz="2400" b="1" dirty="0">
                <a:solidFill>
                  <a:srgbClr val="CC3333"/>
                </a:solidFill>
              </a:rPr>
              <a:t> both of these statements, we can learn a lot about our financial health, our resource utilization and our strategic plan.</a:t>
            </a:r>
          </a:p>
          <a:p>
            <a:endParaRPr lang="en-US" sz="2400" dirty="0"/>
          </a:p>
        </p:txBody>
      </p:sp>
      <p:sp>
        <p:nvSpPr>
          <p:cNvPr id="11" name="Title 6">
            <a:extLst>
              <a:ext uri="{FF2B5EF4-FFF2-40B4-BE49-F238E27FC236}">
                <a16:creationId xmlns:a16="http://schemas.microsoft.com/office/drawing/2014/main" id="{57CF48B4-69DB-0549-8100-AB89ED955D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29827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400" dirty="0"/>
              <a:t>We can study </a:t>
            </a:r>
            <a:r>
              <a:rPr lang="mr-IN" sz="2400" dirty="0"/>
              <a:t>–</a:t>
            </a:r>
            <a:r>
              <a:rPr lang="en-US" sz="2400" dirty="0"/>
              <a:t> analyze </a:t>
            </a:r>
            <a:r>
              <a:rPr lang="mr-IN" sz="2400" dirty="0"/>
              <a:t>–</a:t>
            </a:r>
            <a:r>
              <a:rPr lang="en-US" sz="2400" dirty="0"/>
              <a:t> trends, changes and ratios within the financial statements to learn about:</a:t>
            </a:r>
          </a:p>
          <a:p>
            <a:pPr lvl="2"/>
            <a:r>
              <a:rPr lang="en-US" sz="2000" b="1" dirty="0">
                <a:solidFill>
                  <a:srgbClr val="CC3333"/>
                </a:solidFill>
              </a:rPr>
              <a:t>Growth</a:t>
            </a:r>
          </a:p>
          <a:p>
            <a:pPr lvl="2"/>
            <a:r>
              <a:rPr lang="en-US" sz="2000" b="1" dirty="0">
                <a:solidFill>
                  <a:srgbClr val="CC3333"/>
                </a:solidFill>
              </a:rPr>
              <a:t>Productivity</a:t>
            </a:r>
          </a:p>
          <a:p>
            <a:pPr lvl="2"/>
            <a:r>
              <a:rPr lang="en-US" sz="2000" b="1" dirty="0">
                <a:solidFill>
                  <a:srgbClr val="CC3333"/>
                </a:solidFill>
              </a:rPr>
              <a:t>Efficiency</a:t>
            </a:r>
          </a:p>
          <a:p>
            <a:pPr lvl="2"/>
            <a:r>
              <a:rPr lang="en-US" sz="2000" b="1" dirty="0">
                <a:solidFill>
                  <a:srgbClr val="CC3333"/>
                </a:solidFill>
              </a:rPr>
              <a:t>Performance</a:t>
            </a:r>
          </a:p>
          <a:p>
            <a:pPr lvl="2"/>
            <a:r>
              <a:rPr lang="en-US" sz="2000" b="1" dirty="0">
                <a:solidFill>
                  <a:srgbClr val="CC3333"/>
                </a:solidFill>
              </a:rPr>
              <a:t>Problems</a:t>
            </a:r>
          </a:p>
          <a:p>
            <a:pPr lvl="2"/>
            <a:r>
              <a:rPr lang="en-US" sz="2000" b="1" dirty="0">
                <a:solidFill>
                  <a:srgbClr val="CC3333"/>
                </a:solidFill>
              </a:rPr>
              <a:t>Strategy</a:t>
            </a:r>
          </a:p>
          <a:p>
            <a:pPr lvl="2"/>
            <a:r>
              <a:rPr lang="en-US" sz="2000" b="1" dirty="0">
                <a:solidFill>
                  <a:srgbClr val="CC3333"/>
                </a:solidFill>
              </a:rPr>
              <a:t>Mission</a:t>
            </a:r>
          </a:p>
          <a:p>
            <a:r>
              <a:rPr lang="en-US" sz="2600" dirty="0"/>
              <a:t>There is a near infinite amount of analysis we could perform with the financial statements, but we’ll just focus on a few big picture tools.</a:t>
            </a:r>
          </a:p>
        </p:txBody>
      </p:sp>
      <p:sp>
        <p:nvSpPr>
          <p:cNvPr id="7" name="Title 6">
            <a:extLst>
              <a:ext uri="{FF2B5EF4-FFF2-40B4-BE49-F238E27FC236}">
                <a16:creationId xmlns:a16="http://schemas.microsoft.com/office/drawing/2014/main" id="{7626DD01-6289-9640-863E-3ADE4202DCF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63449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Percentage Change Statements / Analysis </a:t>
            </a:r>
            <a:r>
              <a:rPr lang="en-US" sz="1400" b="1" u="sng" dirty="0"/>
              <a:t>(Horizontal Analysis)</a:t>
            </a:r>
          </a:p>
          <a:p>
            <a:pPr lvl="1"/>
            <a:r>
              <a:rPr lang="en-US" sz="2200" dirty="0"/>
              <a:t>Calculate how much each account </a:t>
            </a:r>
            <a:r>
              <a:rPr lang="mr-IN" sz="2200" dirty="0"/>
              <a:t>–</a:t>
            </a:r>
            <a:r>
              <a:rPr lang="en-US" sz="2200" dirty="0"/>
              <a:t> such as Revenue </a:t>
            </a:r>
            <a:r>
              <a:rPr lang="mr-IN" sz="2200" dirty="0"/>
              <a:t>–</a:t>
            </a:r>
            <a:r>
              <a:rPr lang="en-US" sz="2200" dirty="0"/>
              <a:t> changes from year-to-year.</a:t>
            </a:r>
          </a:p>
          <a:p>
            <a:pPr lvl="1"/>
            <a:r>
              <a:rPr lang="en-US" sz="2200" dirty="0"/>
              <a:t>We can see if certain Revenue accounts are changing more than others</a:t>
            </a:r>
            <a:r>
              <a:rPr lang="mr-IN" sz="2200" dirty="0"/>
              <a:t>…</a:t>
            </a:r>
            <a:r>
              <a:rPr lang="en-US" sz="2200" dirty="0"/>
              <a:t>and determine if this is consistent with our strategy and skills</a:t>
            </a:r>
          </a:p>
          <a:p>
            <a:pPr lvl="1"/>
            <a:r>
              <a:rPr lang="en-US" sz="2200" dirty="0"/>
              <a:t>We can see if Expenses are increasing more than Revenues and use that information to affect operations or structure</a:t>
            </a:r>
          </a:p>
          <a:p>
            <a:pPr lvl="1"/>
            <a:r>
              <a:rPr lang="en-US" sz="2200" dirty="0"/>
              <a:t>We can see if Assets are increasing more than Liabilities and see if that is effective cash management</a:t>
            </a:r>
            <a:endParaRPr lang="en-US" sz="2600" dirty="0"/>
          </a:p>
        </p:txBody>
      </p:sp>
      <p:sp>
        <p:nvSpPr>
          <p:cNvPr id="9" name="Title 6">
            <a:extLst>
              <a:ext uri="{FF2B5EF4-FFF2-40B4-BE49-F238E27FC236}">
                <a16:creationId xmlns:a16="http://schemas.microsoft.com/office/drawing/2014/main" id="{0C98957F-FBE4-DD47-8F77-57EDA717EF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3354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Common Size Statements / Analysis </a:t>
            </a:r>
            <a:r>
              <a:rPr lang="en-US" b="1" u="sng" dirty="0"/>
              <a:t>(Vertical Analysis)</a:t>
            </a:r>
          </a:p>
          <a:p>
            <a:pPr lvl="1"/>
            <a:r>
              <a:rPr lang="en-US" sz="2200" dirty="0"/>
              <a:t>See how much of the ‘size’ of each statement is in each account</a:t>
            </a:r>
          </a:p>
          <a:p>
            <a:pPr lvl="2"/>
            <a:r>
              <a:rPr lang="en-US" sz="2200" dirty="0"/>
              <a:t>For the Income Statement</a:t>
            </a:r>
            <a:r>
              <a:rPr lang="mr-IN" sz="2200" dirty="0"/>
              <a:t>…</a:t>
            </a:r>
            <a:r>
              <a:rPr lang="en-US" sz="2200" dirty="0"/>
              <a:t>We divide each account by “Total Revenue”</a:t>
            </a:r>
          </a:p>
          <a:p>
            <a:pPr lvl="2"/>
            <a:r>
              <a:rPr lang="en-US" sz="2200" dirty="0"/>
              <a:t>For the Balance Sheet</a:t>
            </a:r>
            <a:r>
              <a:rPr lang="mr-IN" sz="2200" dirty="0"/>
              <a:t>…</a:t>
            </a:r>
            <a:r>
              <a:rPr lang="en-US" sz="2200" dirty="0"/>
              <a:t>We divide each account by “Total Assets”</a:t>
            </a:r>
          </a:p>
          <a:p>
            <a:pPr lvl="1"/>
            <a:r>
              <a:rPr lang="en-US" sz="2200" dirty="0"/>
              <a:t>Margins </a:t>
            </a:r>
            <a:r>
              <a:rPr lang="mr-IN" sz="2200" dirty="0"/>
              <a:t>–</a:t>
            </a:r>
            <a:r>
              <a:rPr lang="en-US" sz="2200" dirty="0"/>
              <a:t> Help us determine if we are using resources effectively to produce our Revenues</a:t>
            </a:r>
          </a:p>
          <a:p>
            <a:pPr lvl="2"/>
            <a:r>
              <a:rPr lang="en-US" sz="2200" dirty="0"/>
              <a:t>Profit Margin = (Revenue – Cost of Goods Sold) / Revenue</a:t>
            </a:r>
          </a:p>
          <a:p>
            <a:pPr lvl="2"/>
            <a:r>
              <a:rPr lang="en-US" sz="2200" dirty="0"/>
              <a:t>Net Margin = Net Income / Revenue</a:t>
            </a:r>
            <a:endParaRPr lang="en-US" sz="2600" dirty="0"/>
          </a:p>
        </p:txBody>
      </p:sp>
      <p:sp>
        <p:nvSpPr>
          <p:cNvPr id="9" name="Title 6">
            <a:extLst>
              <a:ext uri="{FF2B5EF4-FFF2-40B4-BE49-F238E27FC236}">
                <a16:creationId xmlns:a16="http://schemas.microsoft.com/office/drawing/2014/main" id="{14C91A41-E658-F94E-B4D0-F0E75C3B7EC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01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Other Ratios / Calculations of Interest</a:t>
            </a:r>
            <a:endParaRPr lang="en-US" b="1" u="sng" dirty="0"/>
          </a:p>
          <a:p>
            <a:pPr lvl="1"/>
            <a:r>
              <a:rPr lang="en-US" sz="2200" dirty="0"/>
              <a:t>COGS Expenses / Total Expenses</a:t>
            </a:r>
          </a:p>
          <a:p>
            <a:pPr lvl="1"/>
            <a:r>
              <a:rPr lang="en-US" sz="2200" dirty="0"/>
              <a:t>Administrative or Overhead Expenses / Total Expenses</a:t>
            </a:r>
          </a:p>
          <a:p>
            <a:pPr lvl="1"/>
            <a:endParaRPr lang="en-US" sz="2200" dirty="0"/>
          </a:p>
          <a:p>
            <a:pPr lvl="1"/>
            <a:r>
              <a:rPr lang="en-US" sz="2200" dirty="0"/>
              <a:t>Analysis of Revenue Sources</a:t>
            </a:r>
          </a:p>
          <a:p>
            <a:pPr lvl="2"/>
            <a:r>
              <a:rPr lang="en-US" sz="2200" dirty="0"/>
              <a:t>Are we relying on too few large customers?</a:t>
            </a:r>
          </a:p>
          <a:p>
            <a:pPr lvl="2"/>
            <a:r>
              <a:rPr lang="en-US" sz="2200" dirty="0"/>
              <a:t>Are we relying on contracts that will expire?</a:t>
            </a:r>
          </a:p>
          <a:p>
            <a:pPr lvl="2"/>
            <a:r>
              <a:rPr lang="en-US" sz="2200" dirty="0"/>
              <a:t>Is our Revenue season or cyclical?</a:t>
            </a:r>
          </a:p>
          <a:p>
            <a:pPr lvl="2"/>
            <a:r>
              <a:rPr lang="en-US" sz="2200" dirty="0"/>
              <a:t>Is our advertising working?</a:t>
            </a:r>
          </a:p>
        </p:txBody>
      </p:sp>
      <p:sp>
        <p:nvSpPr>
          <p:cNvPr id="9" name="Title 6">
            <a:extLst>
              <a:ext uri="{FF2B5EF4-FFF2-40B4-BE49-F238E27FC236}">
                <a16:creationId xmlns:a16="http://schemas.microsoft.com/office/drawing/2014/main" id="{8776A2A6-57B5-CD4D-9BC6-218C834AF4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9317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54480"/>
            <a:ext cx="8229600" cy="4427221"/>
          </a:xfrm>
        </p:spPr>
        <p:txBody>
          <a:bodyPr/>
          <a:lstStyle/>
          <a:p>
            <a:pPr marL="0" indent="0">
              <a:buNone/>
            </a:pPr>
            <a:r>
              <a:rPr lang="en-US" sz="2400" b="1" u="sng" dirty="0"/>
              <a:t>Other Ratios / Calculations of Interest</a:t>
            </a:r>
            <a:endParaRPr lang="en-US" b="1" u="sng" dirty="0"/>
          </a:p>
          <a:p>
            <a:pPr lvl="1"/>
            <a:r>
              <a:rPr lang="en-US" sz="2200" dirty="0"/>
              <a:t>Working Capital = Current Assets </a:t>
            </a:r>
            <a:r>
              <a:rPr lang="mr-IN" sz="2200" dirty="0"/>
              <a:t>–</a:t>
            </a:r>
            <a:r>
              <a:rPr lang="en-US" sz="2200" dirty="0"/>
              <a:t> Current Liabilities</a:t>
            </a:r>
          </a:p>
          <a:p>
            <a:pPr lvl="2"/>
            <a:r>
              <a:rPr lang="en-US" sz="2000" dirty="0">
                <a:solidFill>
                  <a:srgbClr val="CC3333"/>
                </a:solidFill>
              </a:rPr>
              <a:t>A measure of short-term financial health</a:t>
            </a:r>
          </a:p>
          <a:p>
            <a:pPr lvl="2"/>
            <a:r>
              <a:rPr lang="en-US" sz="2000" dirty="0">
                <a:solidFill>
                  <a:srgbClr val="CC3333"/>
                </a:solidFill>
              </a:rPr>
              <a:t>Bigger is not necessarily better, as excessive short-term assets do not serve the mission</a:t>
            </a:r>
          </a:p>
          <a:p>
            <a:pPr lvl="1"/>
            <a:r>
              <a:rPr lang="en-US" sz="2200" dirty="0"/>
              <a:t>Current Ratio = Current Assets / Current Liabilities</a:t>
            </a:r>
          </a:p>
          <a:p>
            <a:pPr lvl="2"/>
            <a:r>
              <a:rPr lang="en-US" sz="2000" dirty="0">
                <a:solidFill>
                  <a:srgbClr val="CC3333"/>
                </a:solidFill>
              </a:rPr>
              <a:t>A measure of short-term financial health</a:t>
            </a:r>
          </a:p>
          <a:p>
            <a:pPr lvl="1"/>
            <a:r>
              <a:rPr lang="en-US" sz="2200" dirty="0"/>
              <a:t>Debt Ratio = Long-Term Debt / Total Assets</a:t>
            </a:r>
          </a:p>
          <a:p>
            <a:pPr lvl="2"/>
            <a:r>
              <a:rPr lang="en-US" sz="2000" dirty="0">
                <a:solidFill>
                  <a:srgbClr val="CC3333"/>
                </a:solidFill>
              </a:rPr>
              <a:t>A measure of financing and possibly financial distress</a:t>
            </a:r>
          </a:p>
          <a:p>
            <a:pPr lvl="1"/>
            <a:r>
              <a:rPr lang="en-US" sz="2200" dirty="0"/>
              <a:t>Receivables Turnover = Revenue / Receivables</a:t>
            </a:r>
          </a:p>
          <a:p>
            <a:pPr lvl="2"/>
            <a:r>
              <a:rPr lang="en-US" sz="2000" dirty="0">
                <a:solidFill>
                  <a:srgbClr val="CC3333"/>
                </a:solidFill>
              </a:rPr>
              <a:t>A measure of how quickly (or often) receivables are converted into cash</a:t>
            </a:r>
          </a:p>
          <a:p>
            <a:pPr lvl="2"/>
            <a:r>
              <a:rPr lang="en-US" sz="2000" dirty="0">
                <a:solidFill>
                  <a:srgbClr val="CC3333"/>
                </a:solidFill>
              </a:rPr>
              <a:t>Smaller numbers indicate better collections</a:t>
            </a:r>
          </a:p>
        </p:txBody>
      </p:sp>
      <p:sp>
        <p:nvSpPr>
          <p:cNvPr id="9" name="Title 6">
            <a:extLst>
              <a:ext uri="{FF2B5EF4-FFF2-40B4-BE49-F238E27FC236}">
                <a16:creationId xmlns:a16="http://schemas.microsoft.com/office/drawing/2014/main" id="{035CE099-61C9-0844-845D-D8EACAD2FAC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46102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the FUTURE cash flows going to be?</a:t>
            </a:r>
          </a:p>
          <a:p>
            <a:r>
              <a:rPr lang="en-US" sz="2400" b="1" dirty="0">
                <a:solidFill>
                  <a:srgbClr val="CC3333"/>
                </a:solidFill>
              </a:rPr>
              <a:t>Budgets </a:t>
            </a:r>
            <a:r>
              <a:rPr lang="en-US" sz="2400" b="1" dirty="0">
                <a:solidFill>
                  <a:srgbClr val="CC3333"/>
                </a:solidFill>
                <a:sym typeface="Wingdings"/>
              </a:rPr>
              <a:t> Typically represent the amount of money that we have to spend on a specific investment or business.</a:t>
            </a:r>
          </a:p>
          <a:p>
            <a:r>
              <a:rPr lang="en-US" sz="2400" b="1" dirty="0">
                <a:solidFill>
                  <a:srgbClr val="CC3333"/>
                </a:solidFill>
                <a:sym typeface="Wingdings"/>
              </a:rPr>
              <a:t>Pro-Forma Statements  Projections of revenues and/or expenses related to a specific investment or business.</a:t>
            </a:r>
          </a:p>
          <a:p>
            <a:r>
              <a:rPr lang="en-US" sz="2400" b="1" dirty="0">
                <a:solidFill>
                  <a:srgbClr val="008000"/>
                </a:solidFill>
                <a:sym typeface="Wingdings"/>
              </a:rPr>
              <a:t>For our purposes, we’ll focus on pro-forma statements as generic projections.</a:t>
            </a:r>
            <a:endParaRPr lang="en-US" sz="2400" dirty="0">
              <a:solidFill>
                <a:srgbClr val="008000"/>
              </a:solidFill>
            </a:endParaRPr>
          </a:p>
        </p:txBody>
      </p:sp>
      <p:sp>
        <p:nvSpPr>
          <p:cNvPr id="6" name="Title 6">
            <a:extLst>
              <a:ext uri="{FF2B5EF4-FFF2-40B4-BE49-F238E27FC236}">
                <a16:creationId xmlns:a16="http://schemas.microsoft.com/office/drawing/2014/main" id="{AA9ECF6B-424B-4B46-83F0-163D55C157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9645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we projecting:</a:t>
            </a:r>
          </a:p>
          <a:p>
            <a:pPr lvl="1"/>
            <a:r>
              <a:rPr lang="en-US" sz="2200" b="1" dirty="0">
                <a:solidFill>
                  <a:srgbClr val="008000"/>
                </a:solidFill>
              </a:rPr>
              <a:t>Revenues</a:t>
            </a:r>
          </a:p>
          <a:p>
            <a:pPr lvl="1"/>
            <a:r>
              <a:rPr lang="en-US" sz="2200" b="1" dirty="0">
                <a:solidFill>
                  <a:srgbClr val="008000"/>
                </a:solidFill>
              </a:rPr>
              <a:t>Expenses</a:t>
            </a:r>
          </a:p>
          <a:p>
            <a:pPr lvl="1"/>
            <a:r>
              <a:rPr lang="en-US" sz="2200" b="1" dirty="0">
                <a:solidFill>
                  <a:srgbClr val="008000"/>
                </a:solidFill>
              </a:rPr>
              <a:t>Other non-recurring cash flows</a:t>
            </a:r>
            <a:br>
              <a:rPr lang="en-US" sz="2200" b="1" dirty="0">
                <a:solidFill>
                  <a:srgbClr val="008000"/>
                </a:solidFill>
              </a:rPr>
            </a:br>
            <a:endParaRPr lang="en-US" sz="2200" b="1" dirty="0">
              <a:solidFill>
                <a:srgbClr val="008000"/>
              </a:solidFill>
            </a:endParaRPr>
          </a:p>
          <a:p>
            <a:r>
              <a:rPr lang="en-US" sz="2400" b="1" dirty="0"/>
              <a:t>As a entrepreneur with uncertain revenues, it may be easiest to project Expenses first and then match Revenues to it.</a:t>
            </a:r>
          </a:p>
          <a:p>
            <a:r>
              <a:rPr lang="en-US" sz="2400" b="1" dirty="0">
                <a:solidFill>
                  <a:srgbClr val="CA1E27"/>
                </a:solidFill>
              </a:rPr>
              <a:t>But always look for other cash flows</a:t>
            </a:r>
            <a:r>
              <a:rPr lang="en-US" sz="2400" b="1" dirty="0"/>
              <a:t>.</a:t>
            </a:r>
            <a:endParaRPr lang="en-US" sz="2400" dirty="0">
              <a:solidFill>
                <a:srgbClr val="008000"/>
              </a:solidFill>
            </a:endParaRPr>
          </a:p>
        </p:txBody>
      </p:sp>
      <p:sp>
        <p:nvSpPr>
          <p:cNvPr id="12" name="Title 6">
            <a:extLst>
              <a:ext uri="{FF2B5EF4-FFF2-40B4-BE49-F238E27FC236}">
                <a16:creationId xmlns:a16="http://schemas.microsoft.com/office/drawing/2014/main" id="{3B9FAF9E-6E65-644D-B470-B48C3FC9621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079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2" name="Rectangle 1">
            <a:extLst>
              <a:ext uri="{FF2B5EF4-FFF2-40B4-BE49-F238E27FC236}">
                <a16:creationId xmlns:a16="http://schemas.microsoft.com/office/drawing/2014/main" id="{1178AE7A-3CC5-2942-98F7-090700F5AF4D}"/>
              </a:ext>
            </a:extLst>
          </p:cNvPr>
          <p:cNvSpPr/>
          <p:nvPr/>
        </p:nvSpPr>
        <p:spPr>
          <a:xfrm>
            <a:off x="744015" y="3668971"/>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7F99557C-0C90-4EE9-B827-E0D094A8AE3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Acadia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6080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p>
          <a:p>
            <a:pPr marL="0" indent="0">
              <a:buNone/>
            </a:pPr>
            <a:r>
              <a:rPr lang="en-US" sz="3000" b="1" u="sng" dirty="0"/>
              <a:t>“Top-Down” approach</a:t>
            </a:r>
            <a:r>
              <a:rPr lang="en-US" sz="3000" dirty="0"/>
              <a:t> - </a:t>
            </a:r>
            <a:r>
              <a:rPr lang="en-US" sz="2800" dirty="0"/>
              <a:t>Base your Revenues on the overall market size.</a:t>
            </a:r>
          </a:p>
          <a:p>
            <a:pPr marL="801648" lvl="1" indent="-514326">
              <a:buFont typeface="+mj-lt"/>
              <a:buAutoNum type="arabicPeriod"/>
            </a:pPr>
            <a:r>
              <a:rPr lang="en-US" sz="2800" dirty="0">
                <a:solidFill>
                  <a:srgbClr val="008000"/>
                </a:solidFill>
              </a:rPr>
              <a:t>Determine overall market size.</a:t>
            </a:r>
          </a:p>
          <a:p>
            <a:pPr marL="801648" lvl="1" indent="-514326">
              <a:buFont typeface="+mj-lt"/>
              <a:buAutoNum type="arabicPeriod"/>
            </a:pPr>
            <a:r>
              <a:rPr lang="en-US" sz="2800" dirty="0">
                <a:solidFill>
                  <a:srgbClr val="008000"/>
                </a:solidFill>
              </a:rPr>
              <a:t>Estimate your market share.</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an annual growth rate applied to all Revenue.</a:t>
            </a:r>
          </a:p>
        </p:txBody>
      </p:sp>
      <p:sp>
        <p:nvSpPr>
          <p:cNvPr id="9" name="Title 6">
            <a:extLst>
              <a:ext uri="{FF2B5EF4-FFF2-40B4-BE49-F238E27FC236}">
                <a16:creationId xmlns:a16="http://schemas.microsoft.com/office/drawing/2014/main" id="{F8689747-4B85-DB42-9288-29E6E64DD3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072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a:t>
            </a:r>
            <a:r>
              <a:rPr lang="en-US" sz="2800" b="1" dirty="0">
                <a:solidFill>
                  <a:srgbClr val="CC3333"/>
                </a:solidFill>
              </a:rPr>
              <a:t>Expenses or Costs or Outflows</a:t>
            </a:r>
            <a:endParaRPr lang="en-US" sz="2800" dirty="0"/>
          </a:p>
          <a:p>
            <a:pPr marL="0" indent="0">
              <a:buNone/>
            </a:pPr>
            <a:r>
              <a:rPr lang="en-US" sz="3000" b="1" u="sng" dirty="0"/>
              <a:t>“Top-Down” approach</a:t>
            </a:r>
            <a:r>
              <a:rPr lang="en-US" sz="3000" dirty="0"/>
              <a:t> - </a:t>
            </a:r>
            <a:r>
              <a:rPr lang="en-US" sz="2800" dirty="0"/>
              <a:t>Base your Expenses based on percentage of Revenues.</a:t>
            </a:r>
          </a:p>
          <a:p>
            <a:pPr marL="801648" lvl="1" indent="-514326">
              <a:buFont typeface="+mj-lt"/>
              <a:buAutoNum type="arabicPeriod"/>
            </a:pPr>
            <a:r>
              <a:rPr lang="en-US" sz="2400" dirty="0">
                <a:solidFill>
                  <a:srgbClr val="CC3333"/>
                </a:solidFill>
              </a:rPr>
              <a:t>Determine Revenue.</a:t>
            </a:r>
          </a:p>
          <a:p>
            <a:pPr marL="801648" lvl="1" indent="-514326">
              <a:buFont typeface="+mj-lt"/>
              <a:buAutoNum type="arabicPeriod"/>
            </a:pPr>
            <a:r>
              <a:rPr lang="en-US" sz="2400" dirty="0">
                <a:solidFill>
                  <a:srgbClr val="CC3333"/>
                </a:solidFill>
              </a:rPr>
              <a:t>Using the Common-Size Income Statement, determine Expenses as a percentage of Revenues (“margins”)</a:t>
            </a:r>
          </a:p>
          <a:p>
            <a:pPr lvl="2"/>
            <a:r>
              <a:rPr lang="en-US" sz="2400" dirty="0">
                <a:solidFill>
                  <a:srgbClr val="CC3333"/>
                </a:solidFill>
              </a:rPr>
              <a:t>Could be average of past years, could be most recent or relevant year, could be estimate of future years</a:t>
            </a:r>
          </a:p>
          <a:p>
            <a:pPr marL="744501" lvl="1" indent="-457178">
              <a:buFont typeface="+mj-lt"/>
              <a:buAutoNum type="arabicPeriod"/>
            </a:pPr>
            <a:r>
              <a:rPr lang="en-US" sz="2400" dirty="0">
                <a:solidFill>
                  <a:srgbClr val="CC3333"/>
                </a:solidFill>
              </a:rPr>
              <a:t>Include all Expenses </a:t>
            </a:r>
            <a:r>
              <a:rPr lang="mr-IN" sz="2400" dirty="0">
                <a:solidFill>
                  <a:srgbClr val="CC3333"/>
                </a:solidFill>
              </a:rPr>
              <a:t>–</a:t>
            </a:r>
            <a:r>
              <a:rPr lang="en-US" sz="2400" dirty="0">
                <a:solidFill>
                  <a:srgbClr val="CC3333"/>
                </a:solidFill>
              </a:rPr>
              <a:t> direct and indirect Expenses</a:t>
            </a:r>
          </a:p>
        </p:txBody>
      </p:sp>
      <p:sp>
        <p:nvSpPr>
          <p:cNvPr id="9" name="Title 6">
            <a:extLst>
              <a:ext uri="{FF2B5EF4-FFF2-40B4-BE49-F238E27FC236}">
                <a16:creationId xmlns:a16="http://schemas.microsoft.com/office/drawing/2014/main" id="{5F50BAA0-854D-154B-A5C2-6DB9712F612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87151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endParaRPr lang="en-US" sz="2800" dirty="0"/>
          </a:p>
          <a:p>
            <a:pPr marL="0" indent="0">
              <a:buNone/>
            </a:pPr>
            <a:r>
              <a:rPr lang="en-US" sz="3000" b="1" u="sng" dirty="0"/>
              <a:t>“Bottom-Up” approach</a:t>
            </a:r>
            <a:r>
              <a:rPr lang="en-US" sz="3000" dirty="0"/>
              <a:t> </a:t>
            </a:r>
            <a:r>
              <a:rPr lang="mr-IN" sz="3000" dirty="0"/>
              <a:t>–</a:t>
            </a:r>
            <a:r>
              <a:rPr lang="en-US" sz="3000" dirty="0"/>
              <a:t> </a:t>
            </a:r>
            <a:r>
              <a:rPr lang="en-US" sz="2800" dirty="0"/>
              <a:t>Calculate Revenue based on individual units, goods or services.</a:t>
            </a:r>
          </a:p>
          <a:p>
            <a:pPr marL="801648" lvl="1" indent="-514326">
              <a:buFont typeface="+mj-lt"/>
              <a:buAutoNum type="arabicPeriod"/>
            </a:pPr>
            <a:r>
              <a:rPr lang="en-US" sz="2800" dirty="0">
                <a:solidFill>
                  <a:srgbClr val="008000"/>
                </a:solidFill>
              </a:rPr>
              <a:t>Determine how many units will be sold.</a:t>
            </a:r>
          </a:p>
          <a:p>
            <a:pPr marL="801648" lvl="1" indent="-514326">
              <a:buFont typeface="+mj-lt"/>
              <a:buAutoNum type="arabicPeriod"/>
            </a:pPr>
            <a:r>
              <a:rPr lang="en-US" sz="2800" dirty="0">
                <a:solidFill>
                  <a:srgbClr val="008000"/>
                </a:solidFill>
              </a:rPr>
              <a:t>Determine the sales price per unit.</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specific changes in number of units and prices.</a:t>
            </a:r>
          </a:p>
        </p:txBody>
      </p:sp>
      <p:sp>
        <p:nvSpPr>
          <p:cNvPr id="9" name="Title 6">
            <a:extLst>
              <a:ext uri="{FF2B5EF4-FFF2-40B4-BE49-F238E27FC236}">
                <a16:creationId xmlns:a16="http://schemas.microsoft.com/office/drawing/2014/main" id="{0F035441-5A2F-A544-AD49-DA813895C04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8428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with </a:t>
            </a:r>
            <a:r>
              <a:rPr lang="en-US" sz="2800" b="1" dirty="0">
                <a:solidFill>
                  <a:srgbClr val="CC3333"/>
                </a:solidFill>
              </a:rPr>
              <a:t>Expenses or Costs or Outflows</a:t>
            </a:r>
            <a:endParaRPr lang="en-US" sz="2800" dirty="0">
              <a:solidFill>
                <a:srgbClr val="CC3333"/>
              </a:solidFill>
            </a:endParaRPr>
          </a:p>
          <a:p>
            <a:pPr marL="0" indent="0">
              <a:buNone/>
            </a:pPr>
            <a:r>
              <a:rPr lang="en-US" sz="3000" b="1" u="sng" dirty="0"/>
              <a:t>“Bottom-Up” approach</a:t>
            </a:r>
            <a:r>
              <a:rPr lang="en-US" sz="3000" dirty="0"/>
              <a:t> </a:t>
            </a:r>
            <a:r>
              <a:rPr lang="mr-IN" sz="3000" dirty="0"/>
              <a:t>–</a:t>
            </a:r>
            <a:r>
              <a:rPr lang="en-US" sz="3000" dirty="0"/>
              <a:t> </a:t>
            </a:r>
            <a:r>
              <a:rPr lang="en-US" sz="2800" dirty="0"/>
              <a:t>Calculate Expenses based on individual units, goods or services.</a:t>
            </a:r>
          </a:p>
          <a:p>
            <a:pPr marL="801648" lvl="1" indent="-514326">
              <a:buFont typeface="+mj-lt"/>
              <a:buAutoNum type="arabicPeriod"/>
            </a:pPr>
            <a:r>
              <a:rPr lang="en-US" sz="2800" dirty="0">
                <a:solidFill>
                  <a:srgbClr val="CC3333"/>
                </a:solidFill>
              </a:rPr>
              <a:t>Determine how many units will be sold.</a:t>
            </a:r>
          </a:p>
          <a:p>
            <a:pPr marL="801648" lvl="1" indent="-514326">
              <a:buFont typeface="+mj-lt"/>
              <a:buAutoNum type="arabicPeriod"/>
            </a:pPr>
            <a:r>
              <a:rPr lang="en-US" sz="2800" dirty="0">
                <a:solidFill>
                  <a:srgbClr val="CC3333"/>
                </a:solidFill>
              </a:rPr>
              <a:t>Determine the production costs of each unit.</a:t>
            </a:r>
          </a:p>
          <a:p>
            <a:pPr marL="801648" lvl="1" indent="-514326">
              <a:buFont typeface="+mj-lt"/>
              <a:buAutoNum type="arabicPeriod"/>
            </a:pPr>
            <a:r>
              <a:rPr lang="en-US" sz="2800" dirty="0">
                <a:solidFill>
                  <a:srgbClr val="CC3333"/>
                </a:solidFill>
              </a:rPr>
              <a:t>Calculate Direct Costs.</a:t>
            </a:r>
          </a:p>
          <a:p>
            <a:pPr marL="801648" lvl="1" indent="-514326">
              <a:buFont typeface="+mj-lt"/>
              <a:buAutoNum type="arabicPeriod"/>
            </a:pPr>
            <a:r>
              <a:rPr lang="en-US" sz="2800" dirty="0">
                <a:solidFill>
                  <a:srgbClr val="CC3333"/>
                </a:solidFill>
              </a:rPr>
              <a:t>Add on any additional overhead or indirect costs incurred due to the investment.</a:t>
            </a:r>
          </a:p>
        </p:txBody>
      </p:sp>
      <p:sp>
        <p:nvSpPr>
          <p:cNvPr id="9" name="Title 6">
            <a:extLst>
              <a:ext uri="{FF2B5EF4-FFF2-40B4-BE49-F238E27FC236}">
                <a16:creationId xmlns:a16="http://schemas.microsoft.com/office/drawing/2014/main" id="{A3542589-B8A9-1F4A-8C52-ABCC7C45455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29107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buNone/>
            </a:pPr>
            <a:r>
              <a:rPr lang="en-US" sz="3000" b="1" u="sng" dirty="0"/>
              <a:t>“Bottom-Up” approach</a:t>
            </a:r>
            <a:r>
              <a:rPr lang="en-US" sz="3000" dirty="0"/>
              <a:t> </a:t>
            </a:r>
            <a:r>
              <a:rPr lang="mr-IN" sz="3000" dirty="0"/>
              <a:t>–</a:t>
            </a:r>
            <a:r>
              <a:rPr lang="en-US" sz="3000" dirty="0"/>
              <a:t> </a:t>
            </a:r>
            <a:r>
              <a:rPr lang="en-US" sz="2800" dirty="0"/>
              <a:t>Calculate Revenues and Expenses based on individual units, goods or services.</a:t>
            </a:r>
          </a:p>
          <a:p>
            <a:pPr marL="0" indent="0">
              <a:buNone/>
            </a:pPr>
            <a:endParaRPr lang="en-US" sz="1400" dirty="0">
              <a:solidFill>
                <a:srgbClr val="0000FF"/>
              </a:solidFill>
            </a:endParaRPr>
          </a:p>
          <a:p>
            <a:pPr marL="0" indent="0">
              <a:buNone/>
            </a:pPr>
            <a:r>
              <a:rPr lang="en-US" sz="2400" i="1" u="sng" dirty="0">
                <a:solidFill>
                  <a:srgbClr val="0000FF"/>
                </a:solidFill>
              </a:rPr>
              <a:t>Notes:</a:t>
            </a:r>
          </a:p>
          <a:p>
            <a:pPr>
              <a:buFont typeface="Wingdings" charset="0"/>
              <a:buChar char="à"/>
            </a:pPr>
            <a:r>
              <a:rPr lang="en-US" sz="2400" i="1" dirty="0">
                <a:solidFill>
                  <a:srgbClr val="0000FF"/>
                </a:solidFill>
                <a:sym typeface="Wingdings"/>
              </a:rPr>
              <a:t>Expenses are not directly related to Revenues.</a:t>
            </a:r>
          </a:p>
          <a:p>
            <a:pPr>
              <a:buFont typeface="Wingdings" charset="0"/>
              <a:buChar char="à"/>
            </a:pPr>
            <a:r>
              <a:rPr lang="en-US" sz="2400" i="1" dirty="0">
                <a:solidFill>
                  <a:srgbClr val="0000FF"/>
                </a:solidFill>
                <a:sym typeface="Wingdings"/>
              </a:rPr>
              <a:t>The only connection is through number of units.</a:t>
            </a:r>
          </a:p>
          <a:p>
            <a:pPr>
              <a:buFont typeface="Wingdings" charset="0"/>
              <a:buChar char="à"/>
            </a:pPr>
            <a:r>
              <a:rPr lang="en-US" sz="2400" i="1" dirty="0">
                <a:solidFill>
                  <a:srgbClr val="0000FF"/>
                </a:solidFill>
                <a:sym typeface="Wingdings"/>
              </a:rPr>
              <a:t>Bottom-Up approach feels more detailed and specific.  But small mistakes in estimates can become magnified for bigger problems.</a:t>
            </a:r>
            <a:endParaRPr lang="en-US" sz="2400" i="1" dirty="0">
              <a:solidFill>
                <a:srgbClr val="0000FF"/>
              </a:solidFill>
            </a:endParaRPr>
          </a:p>
        </p:txBody>
      </p:sp>
      <p:sp>
        <p:nvSpPr>
          <p:cNvPr id="9" name="Title 6">
            <a:extLst>
              <a:ext uri="{FF2B5EF4-FFF2-40B4-BE49-F238E27FC236}">
                <a16:creationId xmlns:a16="http://schemas.microsoft.com/office/drawing/2014/main" id="{71A627A2-95D6-6646-81F4-156467D6CE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3201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You will all make financial projections for your businesses.</a:t>
            </a:r>
          </a:p>
          <a:p>
            <a:r>
              <a:rPr lang="en-US" sz="2400" b="1" dirty="0"/>
              <a:t>You will work really hard to get every number correct.</a:t>
            </a:r>
          </a:p>
          <a:p>
            <a:r>
              <a:rPr lang="en-US" sz="2400" b="1" dirty="0"/>
              <a:t>There is one fact we know about all of your projections:</a:t>
            </a:r>
          </a:p>
          <a:p>
            <a:pPr marL="0" indent="0">
              <a:buNone/>
            </a:pPr>
            <a:endParaRPr lang="en-US" sz="800" b="1" dirty="0">
              <a:solidFill>
                <a:srgbClr val="CC3333"/>
              </a:solidFill>
            </a:endParaRPr>
          </a:p>
          <a:p>
            <a:pPr marL="0" indent="0">
              <a:buNone/>
            </a:pPr>
            <a:r>
              <a:rPr lang="en-US" sz="3600" b="1" i="1" dirty="0">
                <a:solidFill>
                  <a:srgbClr val="CC3333"/>
                </a:solidFill>
              </a:rPr>
              <a:t>			They will be wrong.</a:t>
            </a:r>
            <a:endParaRPr lang="en-US" sz="3600" i="1" dirty="0">
              <a:solidFill>
                <a:srgbClr val="CC3333"/>
              </a:solidFill>
            </a:endParaRPr>
          </a:p>
        </p:txBody>
      </p:sp>
      <p:sp>
        <p:nvSpPr>
          <p:cNvPr id="12" name="Title 6">
            <a:extLst>
              <a:ext uri="{FF2B5EF4-FFF2-40B4-BE49-F238E27FC236}">
                <a16:creationId xmlns:a16="http://schemas.microsoft.com/office/drawing/2014/main" id="{FFA7E7BE-6D53-7D4C-93E4-FC6537F511F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9645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Uncertainty is a fact of life in business.</a:t>
            </a:r>
          </a:p>
          <a:p>
            <a:pPr lvl="1"/>
            <a:r>
              <a:rPr lang="en-US" sz="2200" b="1" dirty="0">
                <a:solidFill>
                  <a:srgbClr val="CA1E27"/>
                </a:solidFill>
              </a:rPr>
              <a:t>Will be an even bigger fact of life in your entrepreneurial world than for others</a:t>
            </a:r>
            <a:r>
              <a:rPr lang="en-US" sz="2200" b="1" dirty="0"/>
              <a:t>.</a:t>
            </a:r>
          </a:p>
          <a:p>
            <a:r>
              <a:rPr lang="en-US" sz="2400" dirty="0"/>
              <a:t>All business and financial decisions involve risk.</a:t>
            </a:r>
          </a:p>
          <a:p>
            <a:r>
              <a:rPr lang="en-US" sz="2400" dirty="0"/>
              <a:t>None of us know what will happen in the future.</a:t>
            </a:r>
          </a:p>
          <a:p>
            <a:r>
              <a:rPr lang="en-US" sz="2400" dirty="0"/>
              <a:t>Those of us who appreciate this, and have the mental perspective to allow for this and the capability to plan for it are likely to be more successful in the future.</a:t>
            </a:r>
            <a:endParaRPr lang="en-US" sz="3600" i="1" dirty="0">
              <a:solidFill>
                <a:srgbClr val="CC3333"/>
              </a:solidFill>
            </a:endParaRPr>
          </a:p>
        </p:txBody>
      </p:sp>
      <p:sp>
        <p:nvSpPr>
          <p:cNvPr id="11" name="Title 6">
            <a:extLst>
              <a:ext uri="{FF2B5EF4-FFF2-40B4-BE49-F238E27FC236}">
                <a16:creationId xmlns:a16="http://schemas.microsoft.com/office/drawing/2014/main" id="{0E6EBBF0-A82C-094A-AAD9-B772DEBB9D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24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your financial models, pro-forma projections and budgets, see how much the result changes when you change one variable at a time.</a:t>
            </a:r>
          </a:p>
          <a:p>
            <a:pPr lvl="2"/>
            <a:r>
              <a:rPr lang="en-US" sz="2600" dirty="0">
                <a:solidFill>
                  <a:srgbClr val="CC3333"/>
                </a:solidFill>
              </a:rPr>
              <a:t>What happens if the revenue growth rate is 3% instead of the 5% you projected?</a:t>
            </a:r>
          </a:p>
          <a:p>
            <a:pPr lvl="2"/>
            <a:r>
              <a:rPr lang="en-US" sz="2600" dirty="0">
                <a:solidFill>
                  <a:srgbClr val="CC3333"/>
                </a:solidFill>
              </a:rPr>
              <a:t>What happens if COGS expenses are 90% instead of 80%?</a:t>
            </a:r>
          </a:p>
          <a:p>
            <a:pPr lvl="2"/>
            <a:r>
              <a:rPr lang="en-US" sz="2600" dirty="0">
                <a:solidFill>
                  <a:srgbClr val="CC3333"/>
                </a:solidFill>
              </a:rPr>
              <a:t>What happens if your contract expected grants are delayed by 6 months?</a:t>
            </a:r>
          </a:p>
        </p:txBody>
      </p:sp>
      <p:sp>
        <p:nvSpPr>
          <p:cNvPr id="9" name="Title 6">
            <a:extLst>
              <a:ext uri="{FF2B5EF4-FFF2-40B4-BE49-F238E27FC236}">
                <a16:creationId xmlns:a16="http://schemas.microsoft.com/office/drawing/2014/main" id="{A2AD62D1-3C17-A240-8CFF-5512F1EE4FA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636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these cases, the concern is not just that “financial results” will be affected, but the concern is that operations and mission will be affected.</a:t>
            </a:r>
          </a:p>
          <a:p>
            <a:pPr lvl="1"/>
            <a:r>
              <a:rPr lang="en-US" sz="2600" dirty="0"/>
              <a:t>How do you develop contingency plans plans for situations that do not go as planned?</a:t>
            </a:r>
          </a:p>
          <a:p>
            <a:pPr lvl="2"/>
            <a:r>
              <a:rPr lang="en-US" sz="2600" dirty="0"/>
              <a:t>How do you adjust your strategic plans based on certain possible outcomes?</a:t>
            </a:r>
            <a:endParaRPr lang="en-US" sz="2600" dirty="0">
              <a:solidFill>
                <a:srgbClr val="CC3333"/>
              </a:solidFill>
            </a:endParaRPr>
          </a:p>
        </p:txBody>
      </p:sp>
      <p:sp>
        <p:nvSpPr>
          <p:cNvPr id="9" name="Title 6">
            <a:extLst>
              <a:ext uri="{FF2B5EF4-FFF2-40B4-BE49-F238E27FC236}">
                <a16:creationId xmlns:a16="http://schemas.microsoft.com/office/drawing/2014/main" id="{8C402A50-076C-BA42-97E3-65B2B653636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57923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400" dirty="0"/>
              <a:t>In risk management, we typically focus on situations where the outcome is worse than expected </a:t>
            </a:r>
            <a:r>
              <a:rPr lang="mr-IN" sz="2400" dirty="0"/>
              <a:t>–</a:t>
            </a:r>
            <a:r>
              <a:rPr lang="en-US" sz="2400" dirty="0"/>
              <a:t> we try to plan to avoid such situations.</a:t>
            </a:r>
          </a:p>
          <a:p>
            <a:pPr lvl="1"/>
            <a:r>
              <a:rPr lang="en-US" sz="2400" dirty="0"/>
              <a:t>But, if our original projections are truly objective (rather than optimistic or pessimistic), the outcomes could be better than expected.</a:t>
            </a:r>
          </a:p>
          <a:p>
            <a:pPr lvl="1"/>
            <a:r>
              <a:rPr lang="en-US" sz="2400" dirty="0"/>
              <a:t>How does this affect strategic planning and operations?</a:t>
            </a:r>
          </a:p>
          <a:p>
            <a:pPr lvl="2"/>
            <a:r>
              <a:rPr lang="en-US" sz="2000" dirty="0">
                <a:solidFill>
                  <a:srgbClr val="CC3333"/>
                </a:solidFill>
              </a:rPr>
              <a:t>If you have excess funds, but the timing is not right for investment, do you have to make less-than-desirable investments just to use the funds?</a:t>
            </a:r>
          </a:p>
        </p:txBody>
      </p:sp>
      <p:sp>
        <p:nvSpPr>
          <p:cNvPr id="9" name="Title 6">
            <a:extLst>
              <a:ext uri="{FF2B5EF4-FFF2-40B4-BE49-F238E27FC236}">
                <a16:creationId xmlns:a16="http://schemas.microsoft.com/office/drawing/2014/main" id="{017609B6-585D-504F-94E5-15B7CB0AFD2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612935"/>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123944</TotalTime>
  <Words>7944</Words>
  <Application>Microsoft Macintosh PowerPoint</Application>
  <PresentationFormat>On-screen Show (4:3)</PresentationFormat>
  <Paragraphs>803</Paragraphs>
  <Slides>105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Arial</vt:lpstr>
      <vt:lpstr>Arial Black</vt:lpstr>
      <vt:lpstr>Calibri</vt:lpstr>
      <vt:lpstr>Times</vt:lpstr>
      <vt:lpstr>Times New Roman</vt:lpstr>
      <vt:lpstr>Wingdings</vt:lpstr>
      <vt:lpstr>MC_PPT_Template_020316_chevron</vt:lpstr>
      <vt:lpstr>Welcome</vt:lpstr>
      <vt:lpstr> What You Need to Know  About the Numbers Finance &amp; Accounting  March 16, 2022  Dr. Brian Bolton Professor of Finance</vt:lpstr>
      <vt:lpstr>brian.bolton@louisiana.edu  http://business.louisiana.edu/financeispersonal</vt:lpstr>
      <vt:lpstr>Finance &amp; Accounting</vt:lpstr>
      <vt:lpstr>Finance &amp; Accounting</vt:lpstr>
      <vt:lpstr>Finance &amp; Accounting</vt:lpstr>
      <vt:lpstr>PowerPoint Presentation</vt:lpstr>
      <vt:lpstr>PowerPoint Presentation</vt:lpstr>
      <vt:lpstr>PowerPoint Presentation</vt:lpstr>
      <vt:lpstr>PowerPoint Presentation</vt:lpstr>
      <vt:lpstr>Personal Financial Planning</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What You Can Do Tomorrow</vt:lpstr>
      <vt:lpstr>A Few Finance Morals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691</cp:revision>
  <dcterms:created xsi:type="dcterms:W3CDTF">2015-10-12T23:01:29Z</dcterms:created>
  <dcterms:modified xsi:type="dcterms:W3CDTF">2022-03-14T11:59:40Z</dcterms:modified>
  <cp:category/>
</cp:coreProperties>
</file>