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310" r:id="rId2"/>
    <p:sldId id="1245" r:id="rId3"/>
    <p:sldId id="1287" r:id="rId4"/>
    <p:sldId id="1288" r:id="rId5"/>
    <p:sldId id="1242" r:id="rId6"/>
    <p:sldId id="1318" r:id="rId7"/>
    <p:sldId id="1927" r:id="rId8"/>
    <p:sldId id="1928" r:id="rId9"/>
    <p:sldId id="1246" r:id="rId10"/>
    <p:sldId id="1291" r:id="rId11"/>
    <p:sldId id="1322" r:id="rId12"/>
    <p:sldId id="1958" r:id="rId13"/>
    <p:sldId id="1244" r:id="rId14"/>
    <p:sldId id="1283" r:id="rId15"/>
    <p:sldId id="1940" r:id="rId16"/>
    <p:sldId id="1941" r:id="rId17"/>
    <p:sldId id="1942" r:id="rId18"/>
    <p:sldId id="1943" r:id="rId19"/>
    <p:sldId id="1944" r:id="rId20"/>
    <p:sldId id="1945" r:id="rId21"/>
    <p:sldId id="1946" r:id="rId22"/>
    <p:sldId id="1947" r:id="rId23"/>
    <p:sldId id="1948" r:id="rId24"/>
    <p:sldId id="1949" r:id="rId25"/>
    <p:sldId id="1950" r:id="rId26"/>
    <p:sldId id="1953" r:id="rId27"/>
    <p:sldId id="1951" r:id="rId28"/>
    <p:sldId id="1952" r:id="rId29"/>
    <p:sldId id="1954" r:id="rId30"/>
    <p:sldId id="1321" r:id="rId31"/>
    <p:sldId id="1323" r:id="rId32"/>
    <p:sldId id="1324" r:id="rId33"/>
    <p:sldId id="1312" r:id="rId34"/>
    <p:sldId id="1325" r:id="rId35"/>
    <p:sldId id="1326" r:id="rId36"/>
    <p:sldId id="1327" r:id="rId37"/>
    <p:sldId id="1929" r:id="rId38"/>
    <p:sldId id="1930" r:id="rId39"/>
    <p:sldId id="1931" r:id="rId40"/>
    <p:sldId id="1328" r:id="rId41"/>
    <p:sldId id="1932" r:id="rId42"/>
    <p:sldId id="1933" r:id="rId43"/>
    <p:sldId id="1934" r:id="rId44"/>
    <p:sldId id="1935" r:id="rId45"/>
    <p:sldId id="1936" r:id="rId46"/>
    <p:sldId id="1937" r:id="rId47"/>
    <p:sldId id="1938" r:id="rId48"/>
    <p:sldId id="1939" r:id="rId49"/>
    <p:sldId id="1329" r:id="rId50"/>
    <p:sldId id="1920" r:id="rId51"/>
    <p:sldId id="1921" r:id="rId52"/>
    <p:sldId id="1922" r:id="rId53"/>
    <p:sldId id="1924" r:id="rId54"/>
    <p:sldId id="1923" r:id="rId55"/>
    <p:sldId id="1925" r:id="rId56"/>
    <p:sldId id="1926" r:id="rId57"/>
    <p:sldId id="1955" r:id="rId58"/>
    <p:sldId id="1295" r:id="rId59"/>
    <p:sldId id="1249" r:id="rId60"/>
    <p:sldId id="1313" r:id="rId61"/>
    <p:sldId id="1956" r:id="rId62"/>
    <p:sldId id="1296" r:id="rId63"/>
    <p:sldId id="1306" r:id="rId64"/>
    <p:sldId id="1314" r:id="rId65"/>
    <p:sldId id="1266" r:id="rId66"/>
    <p:sldId id="1957" r:id="rId67"/>
    <p:sldId id="1260" r:id="rId68"/>
    <p:sldId id="1311" r:id="rId69"/>
    <p:sldId id="92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7"/>
    <p:restoredTop sz="94680"/>
  </p:normalViewPr>
  <p:slideViewPr>
    <p:cSldViewPr snapToGrid="0" snapToObjects="1">
      <p:cViewPr varScale="1">
        <p:scale>
          <a:sx n="211" d="100"/>
          <a:sy n="2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10/27/21</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gif"/><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gif"/><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5601533"/>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5400" b="1">
                <a:solidFill>
                  <a:srgbClr val="C00000"/>
                </a:solidFill>
                <a:latin typeface="Calibri" panose="020F0502020204030204" pitchFamily="34" charset="0"/>
                <a:ea typeface="Times New Roman" panose="02020603050405020304" pitchFamily="18" charset="0"/>
                <a:cs typeface="Calibri" panose="020F0502020204030204" pitchFamily="34" charset="0"/>
              </a:rPr>
              <a:t>SESSION #3 </a:t>
            </a: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DEBT MANAGEMENT</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Maximizing  your income and managing your expenses</a:t>
            </a:r>
            <a:b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to support your personal &amp; professional goals.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October 27, 2021</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341397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401260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Truism About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99674" y="1326183"/>
            <a:ext cx="113966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If you borrow $10,000,</a:t>
            </a:r>
          </a:p>
          <a:p>
            <a:pPr marL="0" indent="0" algn="ctr">
              <a:buNone/>
            </a:pPr>
            <a:r>
              <a:rPr lang="en-US" sz="4400" b="1" i="1" dirty="0">
                <a:solidFill>
                  <a:srgbClr val="C00000"/>
                </a:solidFill>
              </a:rPr>
              <a:t>You will have to repay $10,000.</a:t>
            </a:r>
          </a:p>
          <a:p>
            <a:pPr marL="0" indent="0" algn="ctr">
              <a:buNone/>
            </a:pPr>
            <a:endParaRPr lang="en-US" sz="4400" b="1" i="1" dirty="0">
              <a:solidFill>
                <a:srgbClr val="C00000"/>
              </a:solidFill>
            </a:endParaRPr>
          </a:p>
          <a:p>
            <a:pPr marL="0" indent="0" algn="ctr">
              <a:buNone/>
            </a:pPr>
            <a:r>
              <a:rPr lang="en-US" sz="3200" b="1" i="1" dirty="0">
                <a:solidFill>
                  <a:srgbClr val="0000CC"/>
                </a:solidFill>
              </a:rPr>
              <a:t>Whatever you borrow, you will have to repay – in full, with interest – 99% of the time. Lenders do not exist to give you money.</a:t>
            </a:r>
          </a:p>
          <a:p>
            <a:pPr marL="0" indent="0" algn="ctr">
              <a:buNone/>
            </a:pPr>
            <a:r>
              <a:rPr lang="en-US" sz="3200" b="1" i="1" dirty="0">
                <a:solidFill>
                  <a:srgbClr val="0000CC"/>
                </a:solidFill>
              </a:rPr>
              <a:t>One good exception: Student loan forgiveness.</a:t>
            </a:r>
          </a:p>
          <a:p>
            <a:pPr marL="0" indent="0" algn="ctr">
              <a:buNone/>
            </a:pPr>
            <a:r>
              <a:rPr lang="en-US" sz="3200" b="1" i="1" dirty="0">
                <a:solidFill>
                  <a:srgbClr val="0000CC"/>
                </a:solidFill>
              </a:rPr>
              <a:t>Lots of bad exceptions: Default, bankruptcy, short sale…</a:t>
            </a:r>
            <a:endParaRPr lang="en-US" sz="3200" dirty="0">
              <a:solidFill>
                <a:srgbClr val="0000CC"/>
              </a:solidFill>
            </a:endParaRPr>
          </a:p>
        </p:txBody>
      </p:sp>
    </p:spTree>
    <p:extLst>
      <p:ext uri="{BB962C8B-B14F-4D97-AF65-F5344CB8AC3E}">
        <p14:creationId xmlns:p14="http://schemas.microsoft.com/office/powerpoint/2010/main" val="337694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 Graduate School?</a:t>
            </a:r>
          </a:p>
          <a:p>
            <a:pPr marL="0" indent="0" algn="ctr">
              <a:buNone/>
            </a:pPr>
            <a:endParaRPr lang="en-US" sz="3600" b="1" i="1" dirty="0">
              <a:solidFill>
                <a:srgbClr val="C00000"/>
              </a:solidFill>
            </a:endParaRPr>
          </a:p>
          <a:p>
            <a:pPr marL="0" indent="0" algn="ctr">
              <a:buNone/>
            </a:pPr>
            <a:r>
              <a:rPr lang="en-US" sz="3600" i="1" dirty="0">
                <a:solidFill>
                  <a:srgbClr val="C00000"/>
                </a:solidFill>
              </a:rPr>
              <a:t>What are your career goals?</a:t>
            </a:r>
          </a:p>
          <a:p>
            <a:pPr marL="0" indent="0" algn="ctr">
              <a:buNone/>
            </a:pPr>
            <a:r>
              <a:rPr lang="en-US" sz="3600" i="1" dirty="0">
                <a:solidFill>
                  <a:srgbClr val="0000CC"/>
                </a:solidFill>
              </a:rPr>
              <a:t>To become a teacher or administrator?</a:t>
            </a:r>
          </a:p>
          <a:p>
            <a:pPr marL="0" indent="0" algn="ctr">
              <a:buNone/>
            </a:pPr>
            <a:r>
              <a:rPr lang="en-US" sz="3600" i="1" dirty="0">
                <a:solidFill>
                  <a:srgbClr val="0000CC"/>
                </a:solidFill>
              </a:rPr>
              <a:t>To work for Google?</a:t>
            </a:r>
          </a:p>
          <a:p>
            <a:pPr marL="0" indent="0" algn="ctr">
              <a:buNone/>
            </a:pPr>
            <a:r>
              <a:rPr lang="en-US" sz="3600" i="1" dirty="0">
                <a:solidFill>
                  <a:srgbClr val="0000CC"/>
                </a:solidFill>
              </a:rPr>
              <a:t>To become a professor?</a:t>
            </a:r>
          </a:p>
          <a:p>
            <a:pPr marL="0" indent="0" algn="ctr">
              <a:buNone/>
            </a:pPr>
            <a:r>
              <a:rPr lang="en-US" sz="3600" i="1" dirty="0">
                <a:solidFill>
                  <a:srgbClr val="0000CC"/>
                </a:solidFill>
              </a:rPr>
              <a:t>To design some world-changing invention?</a:t>
            </a:r>
            <a:endParaRPr lang="en-US" i="1" dirty="0">
              <a:solidFill>
                <a:srgbClr val="C00000"/>
              </a:solidFill>
            </a:endParaRPr>
          </a:p>
        </p:txBody>
      </p:sp>
    </p:spTree>
    <p:extLst>
      <p:ext uri="{BB962C8B-B14F-4D97-AF65-F5344CB8AC3E}">
        <p14:creationId xmlns:p14="http://schemas.microsoft.com/office/powerpoint/2010/main" val="3517804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I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6600"/>
                </a:solidFill>
              </a:rPr>
              <a:t>I think you are here to think about your financial situation.</a:t>
            </a:r>
          </a:p>
          <a:p>
            <a:pPr marL="0" indent="0" algn="ctr">
              <a:buNone/>
            </a:pPr>
            <a:r>
              <a:rPr lang="en-US" sz="3000" i="1" dirty="0">
                <a:solidFill>
                  <a:srgbClr val="006600"/>
                </a:solidFill>
              </a:rPr>
              <a:t>I think you are here to begin developing a financial plan.</a:t>
            </a:r>
            <a:br>
              <a:rPr lang="en-US" sz="3000" i="1" dirty="0">
                <a:solidFill>
                  <a:srgbClr val="006600"/>
                </a:solidFill>
              </a:rPr>
            </a:br>
            <a:endParaRPr lang="en-US" sz="3000" i="1" dirty="0">
              <a:solidFill>
                <a:srgbClr val="006600"/>
              </a:solidFill>
            </a:endParaRPr>
          </a:p>
          <a:p>
            <a:pPr marL="0" indent="0" algn="ctr">
              <a:buNone/>
            </a:pPr>
            <a:r>
              <a:rPr lang="en-US" sz="3000" i="1" dirty="0">
                <a:solidFill>
                  <a:srgbClr val="006600"/>
                </a:solidFill>
              </a:rPr>
              <a:t>I think you are here today to gain better control over your income and expenses to help you:</a:t>
            </a:r>
            <a:br>
              <a:rPr lang="en-US" sz="3000" i="1" dirty="0">
                <a:solidFill>
                  <a:srgbClr val="006600"/>
                </a:solidFill>
              </a:rPr>
            </a:br>
            <a:endParaRPr lang="en-US" sz="3000" i="1" dirty="0">
              <a:solidFill>
                <a:srgbClr val="006600"/>
              </a:solidFill>
            </a:endParaRPr>
          </a:p>
          <a:p>
            <a:pPr marL="514350" indent="-514350" algn="ctr">
              <a:buAutoNum type="arabicParenBoth"/>
            </a:pPr>
            <a:r>
              <a:rPr lang="en-US" sz="3000" i="1" dirty="0">
                <a:solidFill>
                  <a:srgbClr val="006600"/>
                </a:solidFill>
              </a:rPr>
              <a:t>Eliminate some stress associated with being a grad student.</a:t>
            </a:r>
          </a:p>
          <a:p>
            <a:pPr marL="514350" indent="-514350" algn="ctr">
              <a:buAutoNum type="arabicParenBoth"/>
            </a:pPr>
            <a:r>
              <a:rPr lang="en-US" sz="3000" i="1" dirty="0">
                <a:solidFill>
                  <a:srgbClr val="006600"/>
                </a:solidFill>
              </a:rPr>
              <a:t>Maximize your goals over the long-term.</a:t>
            </a:r>
            <a:endParaRPr lang="en-US" sz="2400" i="1" dirty="0">
              <a:solidFill>
                <a:srgbClr val="006600"/>
              </a:solidFill>
            </a:endParaRPr>
          </a:p>
        </p:txBody>
      </p:sp>
    </p:spTree>
    <p:extLst>
      <p:ext uri="{BB962C8B-B14F-4D97-AF65-F5344CB8AC3E}">
        <p14:creationId xmlns:p14="http://schemas.microsoft.com/office/powerpoint/2010/main" val="319031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smart to pay off student debt as soon as you are able to? </a:t>
            </a:r>
          </a:p>
          <a:p>
            <a:pPr marL="0" indent="0" algn="ctr">
              <a:buNone/>
            </a:pPr>
            <a:r>
              <a:rPr lang="en-US" b="1" i="1" dirty="0">
                <a:solidFill>
                  <a:srgbClr val="C00000"/>
                </a:solidFill>
              </a:rPr>
              <a:t>General Answer: No, not for most people.</a:t>
            </a:r>
          </a:p>
          <a:p>
            <a:pPr marL="0" indent="0" algn="ctr">
              <a:buNone/>
            </a:pPr>
            <a:br>
              <a:rPr lang="en-US" b="1" i="1" dirty="0">
                <a:solidFill>
                  <a:srgbClr val="0000CC"/>
                </a:solidFill>
              </a:rPr>
            </a:br>
            <a:r>
              <a:rPr lang="en-US"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lgn="ctr">
              <a:buNone/>
            </a:pPr>
            <a:r>
              <a:rPr lang="en-US" sz="2600" b="1" i="1" dirty="0">
                <a:solidFill>
                  <a:srgbClr val="C00000"/>
                </a:solidFill>
              </a:rPr>
              <a:t>If I were you, I would not be in a hurry to repay the $16k of student debt.</a:t>
            </a:r>
          </a:p>
        </p:txBody>
      </p:sp>
    </p:spTree>
    <p:extLst>
      <p:ext uri="{BB962C8B-B14F-4D97-AF65-F5344CB8AC3E}">
        <p14:creationId xmlns:p14="http://schemas.microsoft.com/office/powerpoint/2010/main" val="35222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If I were you, I would not be in a hurry to repay the $16k of student debt.</a:t>
            </a:r>
          </a:p>
          <a:p>
            <a:r>
              <a:rPr lang="en-US" sz="2600" b="1" i="1" dirty="0">
                <a:solidFill>
                  <a:srgbClr val="C00000"/>
                </a:solidFill>
              </a:rPr>
              <a:t>Yes, you could pay off the debt with your savings. </a:t>
            </a:r>
          </a:p>
          <a:p>
            <a:r>
              <a:rPr lang="en-US" sz="2600" b="1" i="1" dirty="0">
                <a:solidFill>
                  <a:srgbClr val="C00000"/>
                </a:solidFill>
              </a:rPr>
              <a:t>But is there something else you could be using the savings for?</a:t>
            </a:r>
          </a:p>
          <a:p>
            <a:pPr lvl="1"/>
            <a:r>
              <a:rPr lang="en-US" sz="2200" b="1" i="1" dirty="0">
                <a:solidFill>
                  <a:srgbClr val="C00000"/>
                </a:solidFill>
              </a:rPr>
              <a:t>Buying a new house?</a:t>
            </a:r>
          </a:p>
          <a:p>
            <a:pPr lvl="1"/>
            <a:r>
              <a:rPr lang="en-US" sz="2200" b="1" i="1" dirty="0">
                <a:solidFill>
                  <a:srgbClr val="C00000"/>
                </a:solidFill>
              </a:rPr>
              <a:t>Building up a retirement account?</a:t>
            </a:r>
          </a:p>
          <a:p>
            <a:pPr lvl="1"/>
            <a:r>
              <a:rPr lang="en-US" sz="2200" b="1" i="1" dirty="0">
                <a:solidFill>
                  <a:srgbClr val="C00000"/>
                </a:solidFill>
              </a:rPr>
              <a:t>Setting money aside for kids?</a:t>
            </a:r>
          </a:p>
          <a:p>
            <a:pPr lvl="1"/>
            <a:r>
              <a:rPr lang="en-US" sz="2200" b="1" i="1" dirty="0">
                <a:solidFill>
                  <a:srgbClr val="C00000"/>
                </a:solidFill>
              </a:rPr>
              <a:t>Do you have other debt to repay?</a:t>
            </a:r>
          </a:p>
          <a:p>
            <a:pPr lvl="1"/>
            <a:r>
              <a:rPr lang="en-US" sz="2200" b="1" i="1" dirty="0">
                <a:solidFill>
                  <a:srgbClr val="C00000"/>
                </a:solidFill>
              </a:rPr>
              <a:t>Does having the debt cause you stress?</a:t>
            </a:r>
          </a:p>
        </p:txBody>
      </p:sp>
    </p:spTree>
    <p:extLst>
      <p:ext uri="{BB962C8B-B14F-4D97-AF65-F5344CB8AC3E}">
        <p14:creationId xmlns:p14="http://schemas.microsoft.com/office/powerpoint/2010/main" val="372347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Do you have any other debt to repay?</a:t>
            </a:r>
          </a:p>
          <a:p>
            <a:pPr marL="0" indent="0">
              <a:buNone/>
            </a:pPr>
            <a:r>
              <a:rPr lang="en-US" sz="2600" b="1" i="1" dirty="0">
                <a:solidFill>
                  <a:srgbClr val="C00000"/>
                </a:solidFill>
              </a:rPr>
              <a:t>As a general rule, student loan debt should be the last debt you pay off.</a:t>
            </a:r>
          </a:p>
          <a:p>
            <a:r>
              <a:rPr lang="en-US" sz="2600" b="1" i="1" dirty="0">
                <a:solidFill>
                  <a:srgbClr val="C00000"/>
                </a:solidFill>
              </a:rPr>
              <a:t>Your interest rate is very low - lower than you’ll get on just about any other loan.</a:t>
            </a:r>
          </a:p>
          <a:p>
            <a:r>
              <a:rPr lang="en-US" sz="2600" b="1" i="1" dirty="0">
                <a:solidFill>
                  <a:srgbClr val="C00000"/>
                </a:solidFill>
              </a:rPr>
              <a:t>You generally have the most flexibility with repayment.</a:t>
            </a:r>
          </a:p>
          <a:p>
            <a:pPr lvl="1"/>
            <a:r>
              <a:rPr lang="en-US" sz="2200" b="1" i="1" dirty="0">
                <a:solidFill>
                  <a:srgbClr val="C00000"/>
                </a:solidFill>
              </a:rPr>
              <a:t>If you quit or lose your job next year, after paying off your student loan debt, that money is gone and you may now have to borrow at a much higher rate.</a:t>
            </a:r>
          </a:p>
          <a:p>
            <a:pPr lvl="1"/>
            <a:r>
              <a:rPr lang="en-US" sz="2200" b="1" i="1" dirty="0">
                <a:solidFill>
                  <a:srgbClr val="C00000"/>
                </a:solidFill>
              </a:rPr>
              <a:t>But if that $16k is still in savings, you can use it as necessary next year.</a:t>
            </a:r>
          </a:p>
        </p:txBody>
      </p:sp>
    </p:spTree>
    <p:extLst>
      <p:ext uri="{BB962C8B-B14F-4D97-AF65-F5344CB8AC3E}">
        <p14:creationId xmlns:p14="http://schemas.microsoft.com/office/powerpoint/2010/main" val="173475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6129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What else could you be doing with the $16k of savings?</a:t>
            </a:r>
          </a:p>
          <a:p>
            <a:r>
              <a:rPr lang="en-US" sz="2600" b="1" i="1" dirty="0">
                <a:solidFill>
                  <a:srgbClr val="C00000"/>
                </a:solidFill>
              </a:rPr>
              <a:t>If you are only going to earn 0.25% on your savings, and you don’t have anything else to do with it, maybe pay off the 2-4% student loans at 2-4%.</a:t>
            </a:r>
          </a:p>
          <a:p>
            <a:r>
              <a:rPr lang="en-US" sz="2600" b="1" i="1" dirty="0">
                <a:solidFill>
                  <a:srgbClr val="C00000"/>
                </a:solidFill>
              </a:rPr>
              <a:t>The S&amp;P 500 Index has averaged 12.1% annual return over the past 100 years. What if you invest $10,000 into an S&amp;P 500 Fund and use the growth in that to pay off your student loan over time?</a:t>
            </a:r>
            <a:br>
              <a:rPr lang="en-US" sz="2600" b="1" i="1" dirty="0">
                <a:solidFill>
                  <a:srgbClr val="C00000"/>
                </a:solidFill>
              </a:rPr>
            </a:br>
            <a:endParaRPr lang="en-US" sz="2600" i="1" dirty="0">
              <a:solidFill>
                <a:srgbClr val="C00000"/>
              </a:solidFill>
            </a:endParaRPr>
          </a:p>
          <a:p>
            <a:pPr lvl="1"/>
            <a:r>
              <a:rPr lang="en-US" sz="1800" i="1" dirty="0">
                <a:solidFill>
                  <a:srgbClr val="C00000"/>
                </a:solidFill>
              </a:rPr>
              <a:t>Note – This is just an example, not a recommendation. There is no guarantee of getting this return, certainly not every single year. There are other investments you could make that might</a:t>
            </a:r>
            <a:br>
              <a:rPr lang="en-US" sz="1800" i="1" dirty="0">
                <a:solidFill>
                  <a:srgbClr val="C00000"/>
                </a:solidFill>
              </a:rPr>
            </a:br>
            <a:r>
              <a:rPr lang="en-US" sz="1800" i="1" dirty="0">
                <a:solidFill>
                  <a:srgbClr val="C00000"/>
                </a:solidFill>
              </a:rPr>
              <a:t>have less risk and uncertainty (or more risk and uncertainty).</a:t>
            </a:r>
          </a:p>
        </p:txBody>
      </p:sp>
    </p:spTree>
    <p:extLst>
      <p:ext uri="{BB962C8B-B14F-4D97-AF65-F5344CB8AC3E}">
        <p14:creationId xmlns:p14="http://schemas.microsoft.com/office/powerpoint/2010/main" val="1541824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pic>
        <p:nvPicPr>
          <p:cNvPr id="2" name="Picture 1">
            <a:extLst>
              <a:ext uri="{FF2B5EF4-FFF2-40B4-BE49-F238E27FC236}">
                <a16:creationId xmlns:a16="http://schemas.microsoft.com/office/drawing/2014/main" id="{991234CB-02D5-BD40-B745-EBE618AE9119}"/>
              </a:ext>
            </a:extLst>
          </p:cNvPr>
          <p:cNvPicPr>
            <a:picLocks noChangeAspect="1"/>
          </p:cNvPicPr>
          <p:nvPr/>
        </p:nvPicPr>
        <p:blipFill>
          <a:blip r:embed="rId2"/>
          <a:stretch>
            <a:fillRect/>
          </a:stretch>
        </p:blipFill>
        <p:spPr>
          <a:xfrm>
            <a:off x="1193499" y="1172559"/>
            <a:ext cx="8944347" cy="5446240"/>
          </a:xfrm>
          <a:prstGeom prst="rect">
            <a:avLst/>
          </a:prstGeom>
        </p:spPr>
      </p:pic>
    </p:spTree>
    <p:extLst>
      <p:ext uri="{BB962C8B-B14F-4D97-AF65-F5344CB8AC3E}">
        <p14:creationId xmlns:p14="http://schemas.microsoft.com/office/powerpoint/2010/main" val="55465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8" grpId="0" animBg="1"/>
      <p:bldP spid="29" grpId="0" animBg="1"/>
      <p:bldP spid="30" grpId="0" animBg="1"/>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pic>
        <p:nvPicPr>
          <p:cNvPr id="3" name="Picture 2">
            <a:extLst>
              <a:ext uri="{FF2B5EF4-FFF2-40B4-BE49-F238E27FC236}">
                <a16:creationId xmlns:a16="http://schemas.microsoft.com/office/drawing/2014/main" id="{19B141A0-2FF3-254D-A973-9510744ECEAA}"/>
              </a:ext>
            </a:extLst>
          </p:cNvPr>
          <p:cNvPicPr>
            <a:picLocks noChangeAspect="1"/>
          </p:cNvPicPr>
          <p:nvPr/>
        </p:nvPicPr>
        <p:blipFill>
          <a:blip r:embed="rId2"/>
          <a:stretch>
            <a:fillRect/>
          </a:stretch>
        </p:blipFill>
        <p:spPr>
          <a:xfrm>
            <a:off x="1060281" y="1301077"/>
            <a:ext cx="9965304" cy="4039988"/>
          </a:xfrm>
          <a:prstGeom prst="rect">
            <a:avLst/>
          </a:prstGeom>
        </p:spPr>
      </p:pic>
    </p:spTree>
    <p:extLst>
      <p:ext uri="{BB962C8B-B14F-4D97-AF65-F5344CB8AC3E}">
        <p14:creationId xmlns:p14="http://schemas.microsoft.com/office/powerpoint/2010/main" val="3503868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pic>
        <p:nvPicPr>
          <p:cNvPr id="2" name="Picture 1">
            <a:extLst>
              <a:ext uri="{FF2B5EF4-FFF2-40B4-BE49-F238E27FC236}">
                <a16:creationId xmlns:a16="http://schemas.microsoft.com/office/drawing/2014/main" id="{3AF8A8ED-82A6-A645-8019-13B5F9337ED4}"/>
              </a:ext>
            </a:extLst>
          </p:cNvPr>
          <p:cNvPicPr>
            <a:picLocks noChangeAspect="1"/>
          </p:cNvPicPr>
          <p:nvPr/>
        </p:nvPicPr>
        <p:blipFill>
          <a:blip r:embed="rId2"/>
          <a:stretch>
            <a:fillRect/>
          </a:stretch>
        </p:blipFill>
        <p:spPr>
          <a:xfrm>
            <a:off x="838200" y="1400658"/>
            <a:ext cx="10673206" cy="2426500"/>
          </a:xfrm>
          <a:prstGeom prst="rect">
            <a:avLst/>
          </a:prstGeom>
        </p:spPr>
      </p:pic>
    </p:spTree>
    <p:extLst>
      <p:ext uri="{BB962C8B-B14F-4D97-AF65-F5344CB8AC3E}">
        <p14:creationId xmlns:p14="http://schemas.microsoft.com/office/powerpoint/2010/main" val="237225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Only YOU can decide what best aligns with:</a:t>
            </a:r>
          </a:p>
          <a:p>
            <a:pPr marL="514350" indent="-514350">
              <a:buAutoNum type="arabicParenBoth"/>
            </a:pPr>
            <a:r>
              <a:rPr lang="en-US" sz="2600" b="1" i="1" dirty="0">
                <a:solidFill>
                  <a:srgbClr val="C00000"/>
                </a:solidFill>
              </a:rPr>
              <a:t>Your short-term and long-term goals.</a:t>
            </a:r>
          </a:p>
          <a:p>
            <a:pPr marL="514350" indent="-514350">
              <a:buAutoNum type="arabicParenBoth"/>
            </a:pPr>
            <a:r>
              <a:rPr lang="en-US" sz="2600" b="1" i="1" dirty="0">
                <a:solidFill>
                  <a:srgbClr val="C00000"/>
                </a:solidFill>
              </a:rPr>
              <a:t>Your mental health. What helps you sleep better at night.</a:t>
            </a:r>
            <a:br>
              <a:rPr lang="en-US" sz="2600" b="1" i="1" dirty="0">
                <a:solidFill>
                  <a:srgbClr val="C00000"/>
                </a:solidFill>
              </a:rPr>
            </a:br>
            <a:endParaRPr lang="en-US" sz="2600" b="1" i="1" dirty="0">
              <a:solidFill>
                <a:srgbClr val="C00000"/>
              </a:solidFill>
            </a:endParaRPr>
          </a:p>
          <a:p>
            <a:r>
              <a:rPr lang="en-US" sz="1900" i="1" dirty="0">
                <a:solidFill>
                  <a:srgbClr val="C00000"/>
                </a:solidFill>
              </a:rPr>
              <a:t>I finished my MBA in a similar situation. I had about the same debt but less in savings. I paid close to the minimum payments for the first 1-2 years after graduation.  Then, as my income became more comfortable and my plans become more clear, I was able to make larger one-time payments. </a:t>
            </a:r>
          </a:p>
          <a:p>
            <a:r>
              <a:rPr lang="en-US" sz="1900" i="1" dirty="0">
                <a:solidFill>
                  <a:srgbClr val="C00000"/>
                </a:solidFill>
              </a:rPr>
              <a:t>I ended up paying off the debt 4.5 years after graduation. Even then, it wasn’t a financial decision; it was an “I’m ready to get rid of this and stop having to think about this decision.”</a:t>
            </a:r>
          </a:p>
        </p:txBody>
      </p:sp>
    </p:spTree>
    <p:extLst>
      <p:ext uri="{BB962C8B-B14F-4D97-AF65-F5344CB8AC3E}">
        <p14:creationId xmlns:p14="http://schemas.microsoft.com/office/powerpoint/2010/main" val="331157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i="1" dirty="0">
                <a:solidFill>
                  <a:srgbClr val="006600"/>
                </a:solidFill>
              </a:rPr>
              <a:t>I don't have any loans personally, but I'm expecting to marry someone who will and I want to be as prepared as possible. </a:t>
            </a:r>
          </a:p>
          <a:p>
            <a:pPr marL="0" indent="0" algn="ctr">
              <a:buNone/>
            </a:pPr>
            <a:r>
              <a:rPr lang="en-US" sz="1900" b="1" i="1" dirty="0">
                <a:solidFill>
                  <a:srgbClr val="006600"/>
                </a:solidFill>
              </a:rPr>
              <a:t>How might their debt affect my credit score, if any, and how much should be allocated to paying off debt? Should it be a top priority to pay off immediately or should it be set as a 5 to 10 year plan sort of thing so that I can use money to also build my present and future in small increments as well.</a:t>
            </a:r>
          </a:p>
          <a:p>
            <a:pPr marL="0" indent="0" algn="ctr">
              <a:buNone/>
            </a:pPr>
            <a:endParaRPr lang="en-US" sz="2000" b="1" i="1" dirty="0">
              <a:solidFill>
                <a:srgbClr val="0000CC"/>
              </a:solidFill>
            </a:endParaRPr>
          </a:p>
          <a:p>
            <a:pPr marL="0" indent="0">
              <a:buNone/>
            </a:pPr>
            <a:r>
              <a:rPr lang="en-US" sz="2600" b="1" i="1" dirty="0">
                <a:solidFill>
                  <a:srgbClr val="C00000"/>
                </a:solidFill>
              </a:rPr>
              <a:t>Initially….there is no affect on your credit score:</a:t>
            </a:r>
          </a:p>
          <a:p>
            <a:r>
              <a:rPr lang="en-US" sz="2600" b="1" i="1" dirty="0">
                <a:solidFill>
                  <a:srgbClr val="C00000"/>
                </a:solidFill>
              </a:rPr>
              <a:t>Your existing debt and credit score belong to you.</a:t>
            </a:r>
          </a:p>
          <a:p>
            <a:r>
              <a:rPr lang="en-US" sz="2600" b="1" i="1" dirty="0">
                <a:solidFill>
                  <a:srgbClr val="C00000"/>
                </a:solidFill>
              </a:rPr>
              <a:t>Your spouse’s existing debt and credit score below to them.</a:t>
            </a:r>
          </a:p>
          <a:p>
            <a:r>
              <a:rPr lang="en-US" sz="2600" b="1" i="1" dirty="0">
                <a:solidFill>
                  <a:srgbClr val="C00000"/>
                </a:solidFill>
              </a:rPr>
              <a:t>Credit rating firms will NOT re-calculate your score based on your partner’s situation.</a:t>
            </a:r>
            <a:br>
              <a:rPr lang="en-US" sz="2600" b="1" i="1" dirty="0">
                <a:solidFill>
                  <a:srgbClr val="C00000"/>
                </a:solidFill>
              </a:rPr>
            </a:br>
            <a:br>
              <a:rPr lang="en-US" sz="2600" b="1" i="1" dirty="0">
                <a:solidFill>
                  <a:srgbClr val="C00000"/>
                </a:solidFill>
              </a:rPr>
            </a:br>
            <a:r>
              <a:rPr lang="en-US" sz="2600" b="1" i="1" dirty="0">
                <a:solidFill>
                  <a:srgbClr val="C00000"/>
                </a:solidFill>
              </a:rPr>
              <a:t>                    That’s the good news….</a:t>
            </a:r>
            <a:endParaRPr lang="en-US" sz="1900" i="1" dirty="0">
              <a:solidFill>
                <a:srgbClr val="C00000"/>
              </a:solidFill>
            </a:endParaRPr>
          </a:p>
        </p:txBody>
      </p:sp>
    </p:spTree>
    <p:extLst>
      <p:ext uri="{BB962C8B-B14F-4D97-AF65-F5344CB8AC3E}">
        <p14:creationId xmlns:p14="http://schemas.microsoft.com/office/powerpoint/2010/main" val="311536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i="1" dirty="0">
                <a:solidFill>
                  <a:srgbClr val="006600"/>
                </a:solidFill>
              </a:rPr>
              <a:t>How might their debt affect my credit score, if any, and how much should be allocated to paying off debt? Should it be a top priority to pay off immediately or should it be set as a 5 to 10 year plan sort of thing so that I can use money to also build my present and future in small increments as well.</a:t>
            </a:r>
          </a:p>
          <a:p>
            <a:pPr marL="0" indent="0" algn="ctr">
              <a:buNone/>
            </a:pPr>
            <a:endParaRPr lang="en-US" sz="2000" b="1" i="1" dirty="0">
              <a:solidFill>
                <a:srgbClr val="0000CC"/>
              </a:solidFill>
            </a:endParaRPr>
          </a:p>
          <a:p>
            <a:pPr marL="0" indent="0">
              <a:buNone/>
            </a:pPr>
            <a:r>
              <a:rPr lang="en-US" sz="2600" b="1" i="1" dirty="0">
                <a:solidFill>
                  <a:srgbClr val="C00000"/>
                </a:solidFill>
              </a:rPr>
              <a:t>The concern is if you two apply for a loan together – perhaps on a mortgage or car loan or credit card.</a:t>
            </a:r>
          </a:p>
          <a:p>
            <a:r>
              <a:rPr lang="en-US" sz="2600" b="1" i="1" dirty="0">
                <a:solidFill>
                  <a:srgbClr val="C00000"/>
                </a:solidFill>
              </a:rPr>
              <a:t>Lenders will see both credit scores and will get to decide what rate to charge – or whether to lend to you at all.</a:t>
            </a:r>
          </a:p>
          <a:p>
            <a:r>
              <a:rPr lang="en-US" sz="2600" b="1" i="1" dirty="0">
                <a:solidFill>
                  <a:srgbClr val="C00000"/>
                </a:solidFill>
              </a:rPr>
              <a:t>Lenders may choose to use a rate based on the worse credit score, causing you both to make higher payments.</a:t>
            </a:r>
            <a:endParaRPr lang="en-US" sz="1900" i="1" dirty="0">
              <a:solidFill>
                <a:srgbClr val="C00000"/>
              </a:solidFill>
            </a:endParaRPr>
          </a:p>
        </p:txBody>
      </p:sp>
    </p:spTree>
    <p:extLst>
      <p:ext uri="{BB962C8B-B14F-4D97-AF65-F5344CB8AC3E}">
        <p14:creationId xmlns:p14="http://schemas.microsoft.com/office/powerpoint/2010/main" val="125218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i="1" dirty="0">
                <a:solidFill>
                  <a:srgbClr val="006600"/>
                </a:solidFill>
              </a:rPr>
              <a:t>How might their debt affect my credit score, if any, and how much should be allocated to paying off debt? Should it be a top priority to pay off immediately or should it be set as a 5 to 10 year plan sort of thing so that I can use money to also build my present and future in small increments as well.</a:t>
            </a:r>
          </a:p>
          <a:p>
            <a:pPr marL="0" indent="0" algn="ctr">
              <a:buNone/>
            </a:pPr>
            <a:endParaRPr lang="en-US" sz="2000" b="1" i="1" dirty="0">
              <a:solidFill>
                <a:srgbClr val="0000CC"/>
              </a:solidFill>
            </a:endParaRPr>
          </a:p>
          <a:p>
            <a:pPr marL="0" indent="0">
              <a:buNone/>
            </a:pPr>
            <a:r>
              <a:rPr lang="en-US" sz="2600" b="1" i="1" dirty="0">
                <a:solidFill>
                  <a:srgbClr val="C00000"/>
                </a:solidFill>
              </a:rPr>
              <a:t>The concern is if you two apply for a loan together – perhaps on a mortgage or car loan or credit card.</a:t>
            </a:r>
          </a:p>
          <a:p>
            <a:r>
              <a:rPr lang="en-US" sz="2600" b="1" i="1" dirty="0">
                <a:solidFill>
                  <a:srgbClr val="C00000"/>
                </a:solidFill>
              </a:rPr>
              <a:t>A strategy might be to co-sign on a loan, possibly getting better terms because of your credit score, and then to use this to improve your spouse’s credit score and situation.</a:t>
            </a:r>
          </a:p>
          <a:p>
            <a:pPr lvl="1"/>
            <a:r>
              <a:rPr lang="en-US" sz="2200" b="1" i="1" dirty="0">
                <a:solidFill>
                  <a:srgbClr val="C00000"/>
                </a:solidFill>
              </a:rPr>
              <a:t>Of course, you may not get better terms and you may not even get the loan.</a:t>
            </a:r>
          </a:p>
          <a:p>
            <a:r>
              <a:rPr lang="en-US" sz="2600" b="1" i="1" dirty="0">
                <a:solidFill>
                  <a:srgbClr val="C00000"/>
                </a:solidFill>
              </a:rPr>
              <a:t>Having joint debt will only affect your individual credit score if you miss payments or default</a:t>
            </a:r>
            <a:r>
              <a:rPr lang="en-US" sz="2200" i="1" dirty="0">
                <a:solidFill>
                  <a:srgbClr val="C00000"/>
                </a:solidFill>
              </a:rPr>
              <a:t> (marital status is not a variable in calculating a credit score)</a:t>
            </a:r>
            <a:r>
              <a:rPr lang="en-US" sz="2600" b="1" i="1" dirty="0">
                <a:solidFill>
                  <a:srgbClr val="C00000"/>
                </a:solidFill>
              </a:rPr>
              <a:t>.</a:t>
            </a:r>
            <a:endParaRPr lang="en-US" sz="1900" i="1" dirty="0">
              <a:solidFill>
                <a:srgbClr val="C00000"/>
              </a:solidFill>
            </a:endParaRPr>
          </a:p>
        </p:txBody>
      </p:sp>
    </p:spTree>
    <p:extLst>
      <p:ext uri="{BB962C8B-B14F-4D97-AF65-F5344CB8AC3E}">
        <p14:creationId xmlns:p14="http://schemas.microsoft.com/office/powerpoint/2010/main" val="143917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i="1" dirty="0">
                <a:solidFill>
                  <a:srgbClr val="006600"/>
                </a:solidFill>
              </a:rPr>
              <a:t>How might their debt affect my credit score, if any, and how much should be allocated to paying off debt? </a:t>
            </a:r>
            <a:r>
              <a:rPr lang="en-US" sz="1900" b="1" i="1" dirty="0">
                <a:solidFill>
                  <a:srgbClr val="C00000"/>
                </a:solidFill>
              </a:rPr>
              <a:t>Should it be a top priority to pay off immediately or should it be set as a 5 to 10 year plan sort of thing so that I can use money to also build my present and future in small increments as well.</a:t>
            </a:r>
          </a:p>
          <a:p>
            <a:pPr marL="0" indent="0" algn="ctr">
              <a:buNone/>
            </a:pPr>
            <a:endParaRPr lang="en-US" sz="2000" b="1" i="1" dirty="0">
              <a:solidFill>
                <a:srgbClr val="0000CC"/>
              </a:solidFill>
            </a:endParaRPr>
          </a:p>
          <a:p>
            <a:pPr marL="0" indent="0">
              <a:buNone/>
            </a:pPr>
            <a:r>
              <a:rPr lang="en-US" sz="2600" b="1" i="1" dirty="0">
                <a:solidFill>
                  <a:srgbClr val="006600"/>
                </a:solidFill>
              </a:rPr>
              <a:t>If the spouse-to-</a:t>
            </a:r>
            <a:r>
              <a:rPr lang="en-US" sz="2600" b="1" i="1" dirty="0" err="1">
                <a:solidFill>
                  <a:srgbClr val="006600"/>
                </a:solidFill>
              </a:rPr>
              <a:t>be’s</a:t>
            </a:r>
            <a:r>
              <a:rPr lang="en-US" sz="2600" b="1" i="1" dirty="0">
                <a:solidFill>
                  <a:srgbClr val="006600"/>
                </a:solidFill>
              </a:rPr>
              <a:t> debt it at very high interest rates, then being as aggressive as possible in paying it off could be a very good strategy to increase your net cash flow (by decreasing your interest expenses).</a:t>
            </a:r>
            <a:br>
              <a:rPr lang="en-US" sz="2600" b="1" i="1" dirty="0">
                <a:solidFill>
                  <a:srgbClr val="006600"/>
                </a:solidFill>
              </a:rPr>
            </a:br>
            <a:endParaRPr lang="en-US" sz="2600" b="1" i="1" dirty="0">
              <a:solidFill>
                <a:srgbClr val="006600"/>
              </a:solidFill>
            </a:endParaRPr>
          </a:p>
          <a:p>
            <a:pPr marL="0" indent="0">
              <a:buNone/>
            </a:pPr>
            <a:r>
              <a:rPr lang="en-US" sz="2600" b="1" i="1" dirty="0">
                <a:solidFill>
                  <a:srgbClr val="006600"/>
                </a:solidFill>
              </a:rPr>
              <a:t>And…of course, it should improve your peace of mind and how you think about your financial futures.</a:t>
            </a:r>
          </a:p>
          <a:p>
            <a:r>
              <a:rPr lang="en-US" sz="2600" b="1" i="1" dirty="0">
                <a:solidFill>
                  <a:srgbClr val="006600"/>
                </a:solidFill>
              </a:rPr>
              <a:t>My favorite cliché is “own your financial future.” To me, getting rid of high-interest debt can be the most powerful form of taking ownership of your financial future.</a:t>
            </a:r>
            <a:endParaRPr lang="en-US" sz="1900" i="1" dirty="0">
              <a:solidFill>
                <a:srgbClr val="006600"/>
              </a:solidFill>
            </a:endParaRPr>
          </a:p>
        </p:txBody>
      </p:sp>
    </p:spTree>
    <p:extLst>
      <p:ext uri="{BB962C8B-B14F-4D97-AF65-F5344CB8AC3E}">
        <p14:creationId xmlns:p14="http://schemas.microsoft.com/office/powerpoint/2010/main" val="411802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i="1" dirty="0">
                <a:solidFill>
                  <a:srgbClr val="006600"/>
                </a:solidFill>
              </a:rPr>
              <a:t>How might their debt affect my credit score, if any, and how much should be allocated to paying off debt? </a:t>
            </a:r>
            <a:r>
              <a:rPr lang="en-US" sz="1900" b="1" i="1" dirty="0">
                <a:solidFill>
                  <a:srgbClr val="C00000"/>
                </a:solidFill>
              </a:rPr>
              <a:t>Should it be a top priority to pay off immediately or should it be set as a 5 to 10 year plan sort of thing so that I can use money to also build my present and future in small increments as well.</a:t>
            </a:r>
          </a:p>
          <a:p>
            <a:pPr marL="0" indent="0" algn="ctr">
              <a:buNone/>
            </a:pPr>
            <a:endParaRPr lang="en-US" sz="2000" b="1" i="1" dirty="0">
              <a:solidFill>
                <a:srgbClr val="0000CC"/>
              </a:solidFill>
            </a:endParaRPr>
          </a:p>
          <a:p>
            <a:pPr marL="0" indent="0">
              <a:buNone/>
            </a:pPr>
            <a:r>
              <a:rPr lang="en-US" sz="2600" b="1" i="1" dirty="0">
                <a:solidFill>
                  <a:srgbClr val="006600"/>
                </a:solidFill>
              </a:rPr>
              <a:t>I kind of like the 5-to-10 year plan thinking, if you are comfortable with it.</a:t>
            </a:r>
          </a:p>
          <a:p>
            <a:r>
              <a:rPr lang="en-US" sz="2600" b="1" i="1" dirty="0">
                <a:solidFill>
                  <a:srgbClr val="006600"/>
                </a:solidFill>
              </a:rPr>
              <a:t>Paying off all of the spouse’s debt immediately WILL NOT immediately correct their credit score. That takes years, regardless.</a:t>
            </a:r>
          </a:p>
          <a:p>
            <a:pPr lvl="1"/>
            <a:r>
              <a:rPr lang="en-US" sz="2200" b="1" i="1" dirty="0">
                <a:solidFill>
                  <a:srgbClr val="006600"/>
                </a:solidFill>
              </a:rPr>
              <a:t>And the best way to improve it is to prove that they can repay their debt…and this only happens by having debt and by making all required payments.</a:t>
            </a:r>
          </a:p>
          <a:p>
            <a:r>
              <a:rPr lang="en-US" sz="2600" b="1" i="1" dirty="0">
                <a:solidFill>
                  <a:srgbClr val="006600"/>
                </a:solidFill>
              </a:rPr>
              <a:t>Methodically paying off the spouse’s debt, thoughtfully borrowing together (and making required payments) and strategically building up your own portfolio – or your combined portfolio with your assets – may be the most balanced and beneficial plan.</a:t>
            </a:r>
            <a:endParaRPr lang="en-US" sz="1900" i="1" dirty="0">
              <a:solidFill>
                <a:srgbClr val="006600"/>
              </a:solidFill>
            </a:endParaRPr>
          </a:p>
        </p:txBody>
      </p:sp>
    </p:spTree>
    <p:extLst>
      <p:ext uri="{BB962C8B-B14F-4D97-AF65-F5344CB8AC3E}">
        <p14:creationId xmlns:p14="http://schemas.microsoft.com/office/powerpoint/2010/main" val="22709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Small Reminder</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744843" y="1326183"/>
            <a:ext cx="1076398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t>Throughout these sessions, we have encouraged you to communicate with your partners, spouses and families about your financial situations and financial goals.</a:t>
            </a:r>
          </a:p>
          <a:p>
            <a:pPr marL="0" indent="0">
              <a:buNone/>
            </a:pPr>
            <a:endParaRPr lang="en-US" sz="1200" b="1" i="1" dirty="0"/>
          </a:p>
          <a:p>
            <a:pPr marL="0" indent="0" algn="ctr">
              <a:buNone/>
            </a:pPr>
            <a:r>
              <a:rPr lang="en-US" sz="2400" b="1" i="1" dirty="0"/>
              <a:t>We know that financial issues are cited as the #1 or #2 reason for divorce in the U.S.</a:t>
            </a:r>
          </a:p>
          <a:p>
            <a:pPr marL="0" indent="0" algn="ctr">
              <a:buNone/>
            </a:pPr>
            <a:endParaRPr lang="en-US" sz="1200" b="1" i="1" dirty="0"/>
          </a:p>
          <a:p>
            <a:pPr marL="0" indent="0" algn="ctr">
              <a:buNone/>
            </a:pPr>
            <a:r>
              <a:rPr lang="en-US" sz="2400" b="1" i="1" dirty="0"/>
              <a:t>Financial advisors always cite debt management as the primary financial issue that families struggle with.</a:t>
            </a:r>
            <a:r>
              <a:rPr lang="en-US" sz="2400" b="1" i="1" dirty="0">
                <a:solidFill>
                  <a:srgbClr val="006600"/>
                </a:solidFill>
              </a:rPr>
              <a:t> </a:t>
            </a:r>
          </a:p>
          <a:p>
            <a:pPr marL="0" indent="0" algn="ctr">
              <a:buNone/>
            </a:pPr>
            <a:endParaRPr lang="en-US" sz="2400" b="1" i="1" dirty="0">
              <a:solidFill>
                <a:srgbClr val="006600"/>
              </a:solidFill>
            </a:endParaRPr>
          </a:p>
          <a:p>
            <a:pPr marL="0" indent="0" algn="ctr">
              <a:buNone/>
            </a:pPr>
            <a:r>
              <a:rPr lang="en-US" sz="2400" b="1" i="1" dirty="0">
                <a:solidFill>
                  <a:srgbClr val="006600"/>
                </a:solidFill>
              </a:rPr>
              <a:t>To you who asked the previous question:</a:t>
            </a:r>
          </a:p>
          <a:p>
            <a:pPr marL="0" indent="0" algn="ctr">
              <a:buNone/>
            </a:pPr>
            <a:r>
              <a:rPr lang="en-US" sz="2400" b="1" i="1" dirty="0">
                <a:solidFill>
                  <a:srgbClr val="006600"/>
                </a:solidFill>
              </a:rPr>
              <a:t>I love that you know this about your spouse-to-be. Communication, trust and openness obviously matter in relationships…and knowing each other’s financial situation allows you to create a plan for sharing your future together.</a:t>
            </a:r>
          </a:p>
        </p:txBody>
      </p:sp>
    </p:spTree>
    <p:extLst>
      <p:ext uri="{BB962C8B-B14F-4D97-AF65-F5344CB8AC3E}">
        <p14:creationId xmlns:p14="http://schemas.microsoft.com/office/powerpoint/2010/main" val="40311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And Now A Question FOR You</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b="1" i="1" dirty="0">
                <a:solidFill>
                  <a:srgbClr val="002060"/>
                </a:solidFill>
              </a:rPr>
              <a:t>I know a lot about debt consolidation conceptually. </a:t>
            </a:r>
          </a:p>
          <a:p>
            <a:pPr marL="0" indent="0" algn="ctr">
              <a:buNone/>
            </a:pPr>
            <a:r>
              <a:rPr lang="en-US" sz="3500" b="1" i="1" dirty="0">
                <a:solidFill>
                  <a:srgbClr val="002060"/>
                </a:solidFill>
              </a:rPr>
              <a:t>And I think I know many of the financial issues international students face.</a:t>
            </a:r>
            <a:br>
              <a:rPr lang="en-US" sz="3500" b="1" i="1" dirty="0">
                <a:solidFill>
                  <a:srgbClr val="002060"/>
                </a:solidFill>
              </a:rPr>
            </a:br>
            <a:endParaRPr lang="en-US" sz="3500" b="1" i="1" dirty="0">
              <a:solidFill>
                <a:srgbClr val="002060"/>
              </a:solidFill>
            </a:endParaRPr>
          </a:p>
          <a:p>
            <a:pPr marL="0" indent="0" algn="ctr">
              <a:buNone/>
            </a:pPr>
            <a:r>
              <a:rPr lang="en-US" sz="3500" b="1" i="1" dirty="0">
                <a:solidFill>
                  <a:srgbClr val="002060"/>
                </a:solidFill>
              </a:rPr>
              <a:t>Do any of you have any experience with debt consolidation?</a:t>
            </a:r>
          </a:p>
          <a:p>
            <a:pPr marL="0" indent="0" algn="ctr">
              <a:buNone/>
            </a:pPr>
            <a:r>
              <a:rPr lang="en-US" sz="3500" b="1" i="1" dirty="0">
                <a:solidFill>
                  <a:srgbClr val="002060"/>
                </a:solidFill>
              </a:rPr>
              <a:t>Do any of you have any unique debt experiences as international students?</a:t>
            </a:r>
            <a:endParaRPr lang="en-US" sz="3500" i="1" dirty="0">
              <a:solidFill>
                <a:srgbClr val="002060"/>
              </a:solidFill>
            </a:endParaRPr>
          </a:p>
        </p:txBody>
      </p:sp>
    </p:spTree>
    <p:extLst>
      <p:ext uri="{BB962C8B-B14F-4D97-AF65-F5344CB8AC3E}">
        <p14:creationId xmlns:p14="http://schemas.microsoft.com/office/powerpoint/2010/main" val="25447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133301"/>
            <a:ext cx="8674716" cy="126375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STRATEGIES TO SUPPORT YOUR GOALS</a:t>
            </a:r>
          </a:p>
          <a:p>
            <a:pPr algn="ctr"/>
            <a:r>
              <a:rPr lang="en-US" sz="3000" b="1" dirty="0"/>
              <a:t>Today, September 8</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449615"/>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MANAGING INCOME &amp; EXPENSES</a:t>
            </a:r>
          </a:p>
          <a:p>
            <a:pPr algn="ctr"/>
            <a:r>
              <a:rPr lang="en-US" sz="3000" b="1" dirty="0"/>
              <a:t>Tuesday, September 28	 	12:00pm</a:t>
            </a:r>
          </a:p>
          <a:p>
            <a:pPr algn="ctr"/>
            <a:r>
              <a:rPr lang="en-US" sz="3000" b="1" dirty="0"/>
              <a:t>Wednesday, October 6		6:00pm</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3827018"/>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DEBT &amp; STUDENT LOAN MANAGEMENT</a:t>
            </a:r>
          </a:p>
          <a:p>
            <a:pPr algn="ctr"/>
            <a:r>
              <a:rPr lang="en-US" sz="3000" b="1" dirty="0"/>
              <a:t>Wednesday, October 27		6:00pm</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67770" y="5204421"/>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&amp; FINANCIAL PLANNING</a:t>
            </a:r>
          </a:p>
          <a:p>
            <a:pPr algn="ctr"/>
            <a:r>
              <a:rPr lang="en-US" sz="3000" b="1" dirty="0"/>
              <a:t>Wednesday, November 17		6:00pm</a:t>
            </a:r>
          </a:p>
        </p:txBody>
      </p:sp>
    </p:spTree>
    <p:extLst>
      <p:ext uri="{BB962C8B-B14F-4D97-AF65-F5344CB8AC3E}">
        <p14:creationId xmlns:p14="http://schemas.microsoft.com/office/powerpoint/2010/main" val="2073911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927001" y="0"/>
            <a:ext cx="8135529" cy="6691470"/>
          </a:xfrm>
          <a:prstGeom prst="rect">
            <a:avLst/>
          </a:prstGeom>
        </p:spPr>
      </p:pic>
    </p:spTree>
    <p:extLst>
      <p:ext uri="{BB962C8B-B14F-4D97-AF65-F5344CB8AC3E}">
        <p14:creationId xmlns:p14="http://schemas.microsoft.com/office/powerpoint/2010/main" val="1597040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115917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244181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2279901" y="1225970"/>
            <a:ext cx="7154771" cy="4778648"/>
          </a:xfrm>
          <a:prstGeom prst="rect">
            <a:avLst/>
          </a:prstGeom>
        </p:spPr>
      </p:pic>
      <p:sp>
        <p:nvSpPr>
          <p:cNvPr id="7" name="Rectangle 2">
            <a:extLst>
              <a:ext uri="{FF2B5EF4-FFF2-40B4-BE49-F238E27FC236}">
                <a16:creationId xmlns:a16="http://schemas.microsoft.com/office/drawing/2014/main" id="{A3DAC500-8B81-6647-B20F-A512AFFC6B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Tree>
    <p:extLst>
      <p:ext uri="{BB962C8B-B14F-4D97-AF65-F5344CB8AC3E}">
        <p14:creationId xmlns:p14="http://schemas.microsoft.com/office/powerpoint/2010/main" val="3267207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4590166"/>
            <a:ext cx="10515600" cy="1586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solidFill>
                  <a:srgbClr val="0000CC"/>
                </a:solidFill>
              </a:rPr>
              <a:t>Yes, I’ve simplified this a little. You will be making debt payments on your mortgage over those 3 years, so that would count against your equity growth. But this also means you would repay less in 3 years, which would increase your equity growth. And I have ignored taxes: both the benefits from using a mortgage and any costs due to the gains you may earn on the sale. But the idea here is to show how debt can create – or leverage – opportunities today to create value in the future.</a:t>
            </a:r>
            <a:endParaRPr lang="en-US" sz="2000" dirty="0">
              <a:solidFill>
                <a:srgbClr val="0000CC"/>
              </a:solidFill>
            </a:endParaRP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1092989" y="1207803"/>
            <a:ext cx="4864731" cy="3249138"/>
          </a:xfrm>
          <a:prstGeom prst="rect">
            <a:avLst/>
          </a:prstGeom>
        </p:spPr>
      </p:pic>
      <p:pic>
        <p:nvPicPr>
          <p:cNvPr id="2" name="Picture 1">
            <a:extLst>
              <a:ext uri="{FF2B5EF4-FFF2-40B4-BE49-F238E27FC236}">
                <a16:creationId xmlns:a16="http://schemas.microsoft.com/office/drawing/2014/main" id="{2829E118-20C5-504E-A76E-60B9E146119F}"/>
              </a:ext>
            </a:extLst>
          </p:cNvPr>
          <p:cNvPicPr>
            <a:picLocks noChangeAspect="1"/>
          </p:cNvPicPr>
          <p:nvPr/>
        </p:nvPicPr>
        <p:blipFill>
          <a:blip r:embed="rId3"/>
          <a:stretch>
            <a:fillRect/>
          </a:stretch>
        </p:blipFill>
        <p:spPr>
          <a:xfrm>
            <a:off x="6446171" y="1207802"/>
            <a:ext cx="4864731" cy="3249138"/>
          </a:xfrm>
          <a:prstGeom prst="rect">
            <a:avLst/>
          </a:prstGeom>
        </p:spPr>
      </p:pic>
    </p:spTree>
    <p:extLst>
      <p:ext uri="{BB962C8B-B14F-4D97-AF65-F5344CB8AC3E}">
        <p14:creationId xmlns:p14="http://schemas.microsoft.com/office/powerpoint/2010/main" val="574866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77574"/>
            <a:ext cx="10515600" cy="4699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i="1" dirty="0">
                <a:solidFill>
                  <a:srgbClr val="0000CC"/>
                </a:solidFill>
              </a:rPr>
              <a:t>Isn’t this a lot like what you’re doing with your education?</a:t>
            </a:r>
          </a:p>
          <a:p>
            <a:pPr marL="0" indent="0">
              <a:buNone/>
            </a:pPr>
            <a:endParaRPr lang="en-US" sz="2600" i="1" dirty="0">
              <a:solidFill>
                <a:srgbClr val="0000CC"/>
              </a:solidFill>
            </a:endParaRPr>
          </a:p>
          <a:p>
            <a:pPr marL="0" indent="0">
              <a:buNone/>
            </a:pPr>
            <a:r>
              <a:rPr lang="en-US" sz="2600" i="1" dirty="0">
                <a:solidFill>
                  <a:srgbClr val="0000CC"/>
                </a:solidFill>
              </a:rPr>
              <a:t>You’re investing today – time, energy, money – in order </a:t>
            </a:r>
            <a:br>
              <a:rPr lang="en-US" sz="2600" i="1" dirty="0">
                <a:solidFill>
                  <a:srgbClr val="0000CC"/>
                </a:solidFill>
              </a:rPr>
            </a:br>
            <a:r>
              <a:rPr lang="en-US" sz="2600" i="1" dirty="0">
                <a:solidFill>
                  <a:srgbClr val="0000CC"/>
                </a:solidFill>
              </a:rPr>
              <a:t>to create bigger and better opportunities for your future. </a:t>
            </a:r>
          </a:p>
          <a:p>
            <a:r>
              <a:rPr lang="en-US" sz="2600" dirty="0">
                <a:solidFill>
                  <a:srgbClr val="0000CC"/>
                </a:solidFill>
              </a:rPr>
              <a:t>These opportunities may or may not be financial.</a:t>
            </a:r>
          </a:p>
          <a:p>
            <a:r>
              <a:rPr lang="en-US" sz="2600" dirty="0">
                <a:solidFill>
                  <a:srgbClr val="0000CC"/>
                </a:solidFill>
              </a:rPr>
              <a:t>These opportunities are what will help you live your values and achieve your goals &amp; dreams.</a:t>
            </a:r>
          </a:p>
          <a:p>
            <a:r>
              <a:rPr lang="en-US" sz="2600" dirty="0">
                <a:solidFill>
                  <a:srgbClr val="0000CC"/>
                </a:solidFill>
              </a:rPr>
              <a:t>Yes, you do have to repay the money you borrowed. But if you are borrowing the money to achieve your dreams – dreams that you would not otherwise be able to achieve – then it’s probably a wonderful investment for you.</a:t>
            </a: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8935191" y="1416307"/>
            <a:ext cx="3013479" cy="2012693"/>
          </a:xfrm>
          <a:prstGeom prst="rect">
            <a:avLst/>
          </a:prstGeom>
        </p:spPr>
      </p:pic>
    </p:spTree>
    <p:extLst>
      <p:ext uri="{BB962C8B-B14F-4D97-AF65-F5344CB8AC3E}">
        <p14:creationId xmlns:p14="http://schemas.microsoft.com/office/powerpoint/2010/main" val="2192744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173426"/>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6600"/>
                </a:solidFill>
              </a:rPr>
              <a:t>High cost, both in $$$ and opportunity</a:t>
            </a:r>
          </a:p>
          <a:p>
            <a:r>
              <a:rPr lang="en-US" sz="1600" i="1" dirty="0">
                <a:solidFill>
                  <a:srgbClr val="006600"/>
                </a:solidFill>
              </a:rPr>
              <a:t>Lots of uncertainty</a:t>
            </a:r>
          </a:p>
          <a:p>
            <a:r>
              <a:rPr lang="en-US" sz="1600" i="1" dirty="0">
                <a:solidFill>
                  <a:srgbClr val="006600"/>
                </a:solidFill>
              </a:rPr>
              <a:t>Potential for enormous return</a:t>
            </a:r>
          </a:p>
          <a:p>
            <a:r>
              <a:rPr lang="en-US" sz="1600" i="1" dirty="0">
                <a:solidFill>
                  <a:srgbClr val="006600"/>
                </a:solidFill>
              </a:rPr>
              <a:t>Perfectly aligned with values, goals &amp; dreams</a:t>
            </a:r>
            <a:endParaRPr lang="en-US" sz="1600" dirty="0">
              <a:solidFill>
                <a:srgbClr val="006600"/>
              </a:solidFill>
            </a:endParaRPr>
          </a:p>
        </p:txBody>
      </p:sp>
      <p:sp>
        <p:nvSpPr>
          <p:cNvPr id="12" name="Content Placeholder 2">
            <a:extLst>
              <a:ext uri="{FF2B5EF4-FFF2-40B4-BE49-F238E27FC236}">
                <a16:creationId xmlns:a16="http://schemas.microsoft.com/office/drawing/2014/main" id="{A08E8DB9-7E00-7E4B-B168-4BC13FF28D55}"/>
              </a:ext>
            </a:extLst>
          </p:cNvPr>
          <p:cNvSpPr txBox="1">
            <a:spLocks/>
          </p:cNvSpPr>
          <p:nvPr/>
        </p:nvSpPr>
        <p:spPr>
          <a:xfrm>
            <a:off x="4254584" y="4173425"/>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00CC"/>
                </a:solidFill>
              </a:rPr>
              <a:t>High cost, both in $ and opportunity</a:t>
            </a:r>
          </a:p>
          <a:p>
            <a:r>
              <a:rPr lang="en-US" sz="1600" i="1" dirty="0">
                <a:solidFill>
                  <a:srgbClr val="0000CC"/>
                </a:solidFill>
              </a:rPr>
              <a:t>Lots of uncertainty</a:t>
            </a:r>
          </a:p>
          <a:p>
            <a:r>
              <a:rPr lang="en-US" sz="1600" i="1" dirty="0">
                <a:solidFill>
                  <a:srgbClr val="0000CC"/>
                </a:solidFill>
              </a:rPr>
              <a:t>Potential for some return</a:t>
            </a:r>
          </a:p>
          <a:p>
            <a:r>
              <a:rPr lang="en-US" sz="1600" i="1" dirty="0">
                <a:solidFill>
                  <a:srgbClr val="0000CC"/>
                </a:solidFill>
              </a:rPr>
              <a:t>Usually aligned with values, goals &amp; dreams</a:t>
            </a:r>
            <a:endParaRPr lang="en-US" sz="1600" dirty="0">
              <a:solidFill>
                <a:srgbClr val="0000CC"/>
              </a:solidFill>
            </a:endParaRPr>
          </a:p>
        </p:txBody>
      </p:sp>
      <p:sp>
        <p:nvSpPr>
          <p:cNvPr id="13" name="Content Placeholder 2">
            <a:extLst>
              <a:ext uri="{FF2B5EF4-FFF2-40B4-BE49-F238E27FC236}">
                <a16:creationId xmlns:a16="http://schemas.microsoft.com/office/drawing/2014/main" id="{9613E8EC-80EF-984B-9339-00F3A9319D47}"/>
              </a:ext>
            </a:extLst>
          </p:cNvPr>
          <p:cNvSpPr txBox="1">
            <a:spLocks/>
          </p:cNvSpPr>
          <p:nvPr/>
        </p:nvSpPr>
        <p:spPr>
          <a:xfrm>
            <a:off x="8359292" y="4173424"/>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C00000"/>
                </a:solidFill>
              </a:rPr>
              <a:t>Very high cost</a:t>
            </a:r>
          </a:p>
          <a:p>
            <a:r>
              <a:rPr lang="en-US" sz="1600" i="1" dirty="0">
                <a:solidFill>
                  <a:srgbClr val="C00000"/>
                </a:solidFill>
              </a:rPr>
              <a:t>Short-term fulfillment</a:t>
            </a:r>
          </a:p>
          <a:p>
            <a:r>
              <a:rPr lang="en-US" sz="1600" i="1" dirty="0">
                <a:solidFill>
                  <a:srgbClr val="C00000"/>
                </a:solidFill>
              </a:rPr>
              <a:t>No future return</a:t>
            </a:r>
          </a:p>
          <a:p>
            <a:r>
              <a:rPr lang="en-US" sz="1600" i="1" dirty="0">
                <a:solidFill>
                  <a:srgbClr val="C00000"/>
                </a:solidFill>
              </a:rPr>
              <a:t>Unrelated to values, goals &amp; dreams</a:t>
            </a:r>
            <a:endParaRPr lang="en-US" sz="1600" dirty="0">
              <a:solidFill>
                <a:srgbClr val="C00000"/>
              </a:solidFill>
            </a:endParaRPr>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0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p:cTn id="23" dur="500" fill="hold"/>
                                        <p:tgtEl>
                                          <p:spTgt spid="3084"/>
                                        </p:tgtEl>
                                        <p:attrNameLst>
                                          <p:attrName>ppt_w</p:attrName>
                                        </p:attrNameLst>
                                      </p:cBhvr>
                                      <p:tavLst>
                                        <p:tav tm="0">
                                          <p:val>
                                            <p:fltVal val="0"/>
                                          </p:val>
                                        </p:tav>
                                        <p:tav tm="100000">
                                          <p:val>
                                            <p:strVal val="#ppt_w"/>
                                          </p:val>
                                        </p:tav>
                                      </p:tavLst>
                                    </p:anim>
                                    <p:anim calcmode="lin" valueType="num">
                                      <p:cBhvr>
                                        <p:cTn id="24"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6600"/>
                </a:solidFill>
              </a:rPr>
              <a:t>$45,435 of interest</a:t>
            </a:r>
          </a:p>
          <a:p>
            <a:pPr marL="0" indent="0" algn="ctr">
              <a:buNone/>
            </a:pPr>
            <a:r>
              <a:rPr lang="en-US" i="1" dirty="0"/>
              <a:t>Repaid over 20 years @ 4%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2EAEFEF-9D48-1649-BC2A-7FAFB2347E1E}"/>
              </a:ext>
            </a:extLst>
          </p:cNvPr>
          <p:cNvPicPr>
            <a:picLocks noChangeAspect="1"/>
          </p:cNvPicPr>
          <p:nvPr/>
        </p:nvPicPr>
        <p:blipFill>
          <a:blip r:embed="rId4"/>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2239078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$58,389 of interest</a:t>
            </a:r>
          </a:p>
          <a:p>
            <a:pPr marL="0" indent="0" algn="ctr">
              <a:buNone/>
            </a:pPr>
            <a:r>
              <a:rPr lang="en-US" i="1" dirty="0"/>
              <a:t>Repaid over 20 years @ 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New House Clipart - ClipArt Best">
            <a:extLst>
              <a:ext uri="{FF2B5EF4-FFF2-40B4-BE49-F238E27FC236}">
                <a16:creationId xmlns:a16="http://schemas.microsoft.com/office/drawing/2014/main" id="{B36DC52B-6EDA-2F42-827F-4462CB141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67" y="1710454"/>
            <a:ext cx="2722958" cy="18153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920918-7955-A342-ADD6-0670DFA2CC95}"/>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14979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$216,030 of interest</a:t>
            </a:r>
          </a:p>
          <a:p>
            <a:pPr marL="0" indent="0" algn="ctr">
              <a:buNone/>
            </a:pPr>
            <a:r>
              <a:rPr lang="en-US" i="1" dirty="0"/>
              <a:t>Repaid over 20 years @ 15%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2" descr="season 4 episode 6 GIFs - Primo GIF - Latest Animated GIFs">
            <a:extLst>
              <a:ext uri="{FF2B5EF4-FFF2-40B4-BE49-F238E27FC236}">
                <a16:creationId xmlns:a16="http://schemas.microsoft.com/office/drawing/2014/main" id="{13517A70-6C68-B14B-8850-DC792909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65" y="1449170"/>
            <a:ext cx="2679183" cy="223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11A504-B5E9-5047-9C88-6F927B67F96D}"/>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41316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133301"/>
            <a:ext cx="8674716" cy="126375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STRATEGIES TO SUPPORT YOUR GOALS</a:t>
            </a:r>
          </a:p>
          <a:p>
            <a:pPr algn="ctr"/>
            <a:r>
              <a:rPr lang="en-US" sz="3000" b="1" dirty="0"/>
              <a:t>Today, September 8</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449615"/>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MANAGING INCOME &amp; EXPENSES</a:t>
            </a:r>
          </a:p>
          <a:p>
            <a:pPr algn="ctr"/>
            <a:r>
              <a:rPr lang="en-US" sz="3000" b="1" dirty="0"/>
              <a:t>Tuesday, September 28	 	12:00pm</a:t>
            </a:r>
          </a:p>
          <a:p>
            <a:pPr algn="ctr"/>
            <a:r>
              <a:rPr lang="en-US" sz="3000" b="1" dirty="0"/>
              <a:t>Wednesday, October 6		6:00pm</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3827018"/>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DEBT &amp; STUDENT LOAN MANAGEMENT</a:t>
            </a:r>
          </a:p>
          <a:p>
            <a:pPr algn="ctr"/>
            <a:r>
              <a:rPr lang="en-US" sz="3000" b="1" dirty="0"/>
              <a:t>Wednesday, October 27		6:00pm</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67770" y="5204421"/>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&amp; FINANCIAL PLANNING</a:t>
            </a:r>
          </a:p>
          <a:p>
            <a:pPr algn="ctr"/>
            <a:r>
              <a:rPr lang="en-US" sz="3000" b="1" dirty="0"/>
              <a:t>Wednesday, November 17		6:00pm</a:t>
            </a:r>
          </a:p>
        </p:txBody>
      </p:sp>
    </p:spTree>
    <p:extLst>
      <p:ext uri="{BB962C8B-B14F-4D97-AF65-F5344CB8AC3E}">
        <p14:creationId xmlns:p14="http://schemas.microsoft.com/office/powerpoint/2010/main" val="570948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417842"/>
            <a:ext cx="10401048"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Is this debt aligned with my values, goals &amp; dreams?</a:t>
            </a:r>
            <a:br>
              <a:rPr lang="en-US" sz="3700" i="1" dirty="0"/>
            </a:br>
            <a:endParaRPr lang="en-US" sz="3700" i="1" dirty="0"/>
          </a:p>
          <a:p>
            <a:pPr marL="0" indent="0" algn="ctr">
              <a:buNone/>
            </a:pPr>
            <a:r>
              <a:rPr lang="en-US" sz="3700" i="1" dirty="0"/>
              <a:t>How am I going to repay this debt?</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23" presetClass="entr" presetSubtype="16" fill="hold" nodeType="with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p:cTn id="12" dur="500" fill="hold"/>
                                        <p:tgtEl>
                                          <p:spTgt spid="3084"/>
                                        </p:tgtEl>
                                        <p:attrNameLst>
                                          <p:attrName>ppt_w</p:attrName>
                                        </p:attrNameLst>
                                      </p:cBhvr>
                                      <p:tavLst>
                                        <p:tav tm="0">
                                          <p:val>
                                            <p:fltVal val="0"/>
                                          </p:val>
                                        </p:tav>
                                        <p:tav tm="100000">
                                          <p:val>
                                            <p:strVal val="#ppt_w"/>
                                          </p:val>
                                        </p:tav>
                                      </p:tavLst>
                                    </p:anim>
                                    <p:anim calcmode="lin" valueType="num">
                                      <p:cBhvr>
                                        <p:cTn id="13"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37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2038146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i="1" dirty="0">
                <a:solidFill>
                  <a:srgbClr val="C00000"/>
                </a:solidFill>
              </a:rPr>
              <a:t>#1	Mental Budgeting: This helps me mentally be aware of what I’m spending and why I’m spending.</a:t>
            </a:r>
          </a:p>
          <a:p>
            <a:pPr lvl="1"/>
            <a:r>
              <a:rPr lang="en-US" sz="2800" i="1" dirty="0">
                <a:solidFill>
                  <a:srgbClr val="C00000"/>
                </a:solidFill>
              </a:rPr>
              <a:t>Instead of just knowing that I’m putting $1,000 on my credit cards in a month, separating the expenses across cards forces me to be aware of what I’m spending money on. </a:t>
            </a:r>
          </a:p>
          <a:p>
            <a:pPr lvl="1"/>
            <a:r>
              <a:rPr lang="en-US" sz="2800" i="1" dirty="0">
                <a:solidFill>
                  <a:srgbClr val="C00000"/>
                </a:solidFill>
              </a:rPr>
              <a:t>When I review my statements and budgets at the end of each month, this gives me an easy opportunity to judge myself and to analyze my own behavior.</a:t>
            </a:r>
            <a:endParaRPr lang="en-US" sz="2800" dirty="0">
              <a:solidFill>
                <a:srgbClr val="C00000"/>
              </a:solidFill>
            </a:endParaRPr>
          </a:p>
        </p:txBody>
      </p:sp>
    </p:spTree>
    <p:extLst>
      <p:ext uri="{BB962C8B-B14F-4D97-AF65-F5344CB8AC3E}">
        <p14:creationId xmlns:p14="http://schemas.microsoft.com/office/powerpoint/2010/main" val="2617923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i="1" dirty="0">
                <a:solidFill>
                  <a:srgbClr val="0000CC"/>
                </a:solidFill>
              </a:rPr>
              <a:t>#2	FREE MONEY! </a:t>
            </a:r>
          </a:p>
          <a:p>
            <a:pPr lvl="1"/>
            <a:r>
              <a:rPr lang="en-US" sz="2600" i="1" dirty="0">
                <a:solidFill>
                  <a:srgbClr val="0000CC"/>
                </a:solidFill>
              </a:rPr>
              <a:t>I pay off the full balance of each card each month. If I make a purchase on October 5, the cash does not leave my bank account until December 1. </a:t>
            </a:r>
          </a:p>
          <a:p>
            <a:pPr lvl="2"/>
            <a:r>
              <a:rPr lang="en-US" sz="2600" i="1" dirty="0">
                <a:solidFill>
                  <a:srgbClr val="0000CC"/>
                </a:solidFill>
              </a:rPr>
              <a:t>It might only be a penny or two, but earning interest during those 57 days feels kind of nice.</a:t>
            </a:r>
          </a:p>
          <a:p>
            <a:pPr lvl="1"/>
            <a:r>
              <a:rPr lang="en-US" sz="2600" i="1" dirty="0">
                <a:solidFill>
                  <a:srgbClr val="0000CC"/>
                </a:solidFill>
              </a:rPr>
              <a:t>Miles, cash-back and other rewards.</a:t>
            </a:r>
          </a:p>
          <a:p>
            <a:pPr lvl="2"/>
            <a:r>
              <a:rPr lang="en-US" sz="2600" i="1" dirty="0">
                <a:solidFill>
                  <a:srgbClr val="0000CC"/>
                </a:solidFill>
              </a:rPr>
              <a:t>Choose a card with benefits that you would be paying for anyway. And then cash in the rewards instead of paying cash in the future.</a:t>
            </a:r>
            <a:endParaRPr lang="en-US" sz="2600" dirty="0">
              <a:solidFill>
                <a:srgbClr val="0000CC"/>
              </a:solidFill>
            </a:endParaRPr>
          </a:p>
        </p:txBody>
      </p:sp>
    </p:spTree>
    <p:extLst>
      <p:ext uri="{BB962C8B-B14F-4D97-AF65-F5344CB8AC3E}">
        <p14:creationId xmlns:p14="http://schemas.microsoft.com/office/powerpoint/2010/main" val="122839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pic>
        <p:nvPicPr>
          <p:cNvPr id="7172" name="Picture 4" descr="Credit Card Bank Account Statement Template Stock Vector Regarding Credit  Card Statement Template Excel … | Credit card statement, Statement  template, Bill template">
            <a:extLst>
              <a:ext uri="{FF2B5EF4-FFF2-40B4-BE49-F238E27FC236}">
                <a16:creationId xmlns:a16="http://schemas.microsoft.com/office/drawing/2014/main" id="{E25730CB-AFFB-2A48-9526-10A5D83E9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7" y="1137473"/>
            <a:ext cx="4783947" cy="56698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F4860A-9763-774F-BB5A-659C9A8DC50B}"/>
              </a:ext>
            </a:extLst>
          </p:cNvPr>
          <p:cNvSpPr/>
          <p:nvPr/>
        </p:nvSpPr>
        <p:spPr>
          <a:xfrm>
            <a:off x="4341886" y="1118102"/>
            <a:ext cx="563174" cy="571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1564EB8-F37E-854E-9AE4-8EEC1F7B688A}"/>
              </a:ext>
            </a:extLst>
          </p:cNvPr>
          <p:cNvSpPr txBox="1">
            <a:spLocks/>
          </p:cNvSpPr>
          <p:nvPr/>
        </p:nvSpPr>
        <p:spPr>
          <a:xfrm>
            <a:off x="4487220" y="1356460"/>
            <a:ext cx="7021607" cy="54508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u="sng" dirty="0">
                <a:solidFill>
                  <a:srgbClr val="0000CC"/>
                </a:solidFill>
              </a:rPr>
              <a:t>Statement Period:</a:t>
            </a:r>
            <a:r>
              <a:rPr lang="en-US" sz="2400" i="1" dirty="0">
                <a:solidFill>
                  <a:srgbClr val="0000CC"/>
                </a:solidFill>
              </a:rPr>
              <a:t> The window of days/purchases that are covered by the statement. We do not begin paying interest on our purchases until after this period.</a:t>
            </a:r>
          </a:p>
          <a:p>
            <a:pPr marL="0" indent="0">
              <a:buNone/>
            </a:pPr>
            <a:endParaRPr lang="en-US" sz="1800" i="1" dirty="0">
              <a:solidFill>
                <a:srgbClr val="0000CC"/>
              </a:solidFill>
            </a:endParaRPr>
          </a:p>
          <a:p>
            <a:pPr marL="0" indent="0">
              <a:buNone/>
            </a:pPr>
            <a:r>
              <a:rPr lang="en-US" sz="2400" b="1" i="1" u="sng" dirty="0">
                <a:solidFill>
                  <a:srgbClr val="7030A0"/>
                </a:solidFill>
              </a:rPr>
              <a:t>New Balance:</a:t>
            </a:r>
            <a:r>
              <a:rPr lang="en-US" sz="2400" i="1" dirty="0">
                <a:solidFill>
                  <a:srgbClr val="7030A0"/>
                </a:solidFill>
              </a:rPr>
              <a:t> Total amount owed, may include new purchases and previous balance</a:t>
            </a:r>
            <a:r>
              <a:rPr lang="en-US" sz="1800" i="1" dirty="0">
                <a:solidFill>
                  <a:srgbClr val="7030A0"/>
                </a:solidFill>
              </a:rPr>
              <a:t> (it is just new purchases here</a:t>
            </a:r>
            <a:r>
              <a:rPr lang="en-US" sz="2400" i="1" dirty="0">
                <a:solidFill>
                  <a:srgbClr val="7030A0"/>
                </a:solidFill>
              </a:rPr>
              <a:t>)</a:t>
            </a:r>
          </a:p>
          <a:p>
            <a:pPr marL="0" indent="0">
              <a:buNone/>
            </a:pPr>
            <a:endParaRPr lang="en-US" sz="1800" i="1" dirty="0">
              <a:solidFill>
                <a:srgbClr val="0000CC"/>
              </a:solidFill>
            </a:endParaRPr>
          </a:p>
          <a:p>
            <a:pPr marL="0" indent="0">
              <a:buNone/>
            </a:pPr>
            <a:r>
              <a:rPr lang="en-US" sz="2400" b="1" i="1" u="sng" dirty="0">
                <a:solidFill>
                  <a:srgbClr val="006600"/>
                </a:solidFill>
              </a:rPr>
              <a:t>Minimum Payment:</a:t>
            </a:r>
            <a:r>
              <a:rPr lang="en-US" sz="2400" i="1" dirty="0">
                <a:solidFill>
                  <a:srgbClr val="006600"/>
                </a:solidFill>
              </a:rPr>
              <a:t> Pay this or face a hit to your credit score for a late or missed payment.</a:t>
            </a:r>
            <a:r>
              <a:rPr lang="en-US" sz="2400" i="1" dirty="0">
                <a:solidFill>
                  <a:srgbClr val="0000CC"/>
                </a:solidFill>
              </a:rPr>
              <a:t> </a:t>
            </a:r>
          </a:p>
          <a:p>
            <a:pPr marL="0" indent="0">
              <a:buNone/>
            </a:pPr>
            <a:endParaRPr lang="en-US" sz="1800" i="1" dirty="0">
              <a:solidFill>
                <a:srgbClr val="0000CC"/>
              </a:solidFill>
            </a:endParaRPr>
          </a:p>
          <a:p>
            <a:pPr marL="0" indent="0">
              <a:buNone/>
            </a:pPr>
            <a:r>
              <a:rPr lang="en-US" sz="2400" b="1" i="1" u="sng" dirty="0"/>
              <a:t>Payment Due Date:</a:t>
            </a:r>
            <a:r>
              <a:rPr lang="en-US" sz="2400" i="1" dirty="0"/>
              <a:t> Set your recurring payment to transfer money from your bank account on this date. Take advantage of time and the credit card cycles.</a:t>
            </a:r>
            <a:br>
              <a:rPr lang="en-US" sz="2400" i="1" dirty="0"/>
            </a:br>
            <a:r>
              <a:rPr lang="en-US" sz="1800" i="1" dirty="0"/>
              <a:t>(Note May 24 is 54 days later than the period began)</a:t>
            </a:r>
            <a:endParaRPr lang="en-US" sz="1800" dirty="0"/>
          </a:p>
        </p:txBody>
      </p:sp>
      <p:cxnSp>
        <p:nvCxnSpPr>
          <p:cNvPr id="4" name="Straight Arrow Connector 3">
            <a:extLst>
              <a:ext uri="{FF2B5EF4-FFF2-40B4-BE49-F238E27FC236}">
                <a16:creationId xmlns:a16="http://schemas.microsoft.com/office/drawing/2014/main" id="{2E4D53A1-9410-524D-9592-8E338BF136EE}"/>
              </a:ext>
            </a:extLst>
          </p:cNvPr>
          <p:cNvCxnSpPr>
            <a:cxnSpLocks/>
          </p:cNvCxnSpPr>
          <p:nvPr/>
        </p:nvCxnSpPr>
        <p:spPr>
          <a:xfrm flipH="1">
            <a:off x="3942216" y="1441240"/>
            <a:ext cx="605561" cy="666118"/>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5A77AC-19EE-8A47-9534-995B8F94DA10}"/>
              </a:ext>
            </a:extLst>
          </p:cNvPr>
          <p:cNvCxnSpPr>
            <a:cxnSpLocks/>
          </p:cNvCxnSpPr>
          <p:nvPr/>
        </p:nvCxnSpPr>
        <p:spPr>
          <a:xfrm flipH="1" flipV="1">
            <a:off x="2959185" y="2386725"/>
            <a:ext cx="1528035" cy="84698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FC862CA-0286-AD47-A67C-4E31F7C649B3}"/>
              </a:ext>
            </a:extLst>
          </p:cNvPr>
          <p:cNvCxnSpPr>
            <a:cxnSpLocks/>
          </p:cNvCxnSpPr>
          <p:nvPr/>
        </p:nvCxnSpPr>
        <p:spPr>
          <a:xfrm flipH="1" flipV="1">
            <a:off x="2959185" y="2626015"/>
            <a:ext cx="1528035" cy="1552369"/>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D7957C0-26B3-814B-B731-4AE9B41B0C34}"/>
              </a:ext>
            </a:extLst>
          </p:cNvPr>
          <p:cNvCxnSpPr>
            <a:cxnSpLocks/>
          </p:cNvCxnSpPr>
          <p:nvPr/>
        </p:nvCxnSpPr>
        <p:spPr>
          <a:xfrm flipH="1" flipV="1">
            <a:off x="2750265" y="2785589"/>
            <a:ext cx="1797512" cy="23080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875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pic>
        <p:nvPicPr>
          <p:cNvPr id="7172" name="Picture 4" descr="Credit Card Bank Account Statement Template Stock Vector Regarding Credit  Card Statement Template Excel … | Credit card statement, Statement  template, Bill template">
            <a:extLst>
              <a:ext uri="{FF2B5EF4-FFF2-40B4-BE49-F238E27FC236}">
                <a16:creationId xmlns:a16="http://schemas.microsoft.com/office/drawing/2014/main" id="{E25730CB-AFFB-2A48-9526-10A5D83E9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7" y="1137473"/>
            <a:ext cx="4783947" cy="56698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F4860A-9763-774F-BB5A-659C9A8DC50B}"/>
              </a:ext>
            </a:extLst>
          </p:cNvPr>
          <p:cNvSpPr/>
          <p:nvPr/>
        </p:nvSpPr>
        <p:spPr>
          <a:xfrm>
            <a:off x="4341886" y="1118102"/>
            <a:ext cx="563174" cy="571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1564EB8-F37E-854E-9AE4-8EEC1F7B688A}"/>
              </a:ext>
            </a:extLst>
          </p:cNvPr>
          <p:cNvSpPr txBox="1">
            <a:spLocks/>
          </p:cNvSpPr>
          <p:nvPr/>
        </p:nvSpPr>
        <p:spPr>
          <a:xfrm>
            <a:off x="4487220" y="1356460"/>
            <a:ext cx="7021607" cy="38392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u="sng" dirty="0">
                <a:solidFill>
                  <a:srgbClr val="0000CC"/>
                </a:solidFill>
              </a:rPr>
              <a:t>Previous Statement Balance:</a:t>
            </a:r>
            <a:r>
              <a:rPr lang="en-US" sz="2400" i="1" dirty="0">
                <a:solidFill>
                  <a:srgbClr val="0000CC"/>
                </a:solidFill>
              </a:rPr>
              <a:t> The outstanding balance at the beginning of the statement period. We </a:t>
            </a:r>
            <a:r>
              <a:rPr lang="en-US" sz="2400" i="1" dirty="0" err="1">
                <a:solidFill>
                  <a:srgbClr val="0000CC"/>
                </a:solidFill>
              </a:rPr>
              <a:t>gotta</a:t>
            </a:r>
            <a:r>
              <a:rPr lang="en-US" sz="2400" i="1" dirty="0">
                <a:solidFill>
                  <a:srgbClr val="0000CC"/>
                </a:solidFill>
              </a:rPr>
              <a:t> pay this…eventually.</a:t>
            </a:r>
          </a:p>
          <a:p>
            <a:pPr marL="0" indent="0">
              <a:buNone/>
            </a:pPr>
            <a:endParaRPr lang="en-US" sz="2400" i="1" dirty="0">
              <a:solidFill>
                <a:srgbClr val="0000CC"/>
              </a:solidFill>
            </a:endParaRPr>
          </a:p>
          <a:p>
            <a:pPr marL="0" indent="0">
              <a:buNone/>
            </a:pPr>
            <a:r>
              <a:rPr lang="en-US" sz="2400" b="1" i="1" u="sng" dirty="0">
                <a:solidFill>
                  <a:srgbClr val="7030A0"/>
                </a:solidFill>
              </a:rPr>
              <a:t>New Purchases:</a:t>
            </a:r>
            <a:r>
              <a:rPr lang="en-US" sz="2400" i="1" dirty="0">
                <a:solidFill>
                  <a:srgbClr val="7030A0"/>
                </a:solidFill>
              </a:rPr>
              <a:t> Charges to the card between April 1 and April 30 </a:t>
            </a:r>
            <a:r>
              <a:rPr lang="en-US" sz="1800" i="1" dirty="0">
                <a:solidFill>
                  <a:srgbClr val="7030A0"/>
                </a:solidFill>
              </a:rPr>
              <a:t>(depending on when the merchant posted the charge)</a:t>
            </a:r>
          </a:p>
          <a:p>
            <a:pPr marL="0" indent="0">
              <a:buNone/>
            </a:pPr>
            <a:endParaRPr lang="en-US" sz="2400" i="1" dirty="0">
              <a:solidFill>
                <a:srgbClr val="0000CC"/>
              </a:solidFill>
            </a:endParaRPr>
          </a:p>
          <a:p>
            <a:pPr marL="0" indent="0">
              <a:buNone/>
            </a:pPr>
            <a:r>
              <a:rPr lang="en-US" sz="2400" b="1" i="1" u="sng" dirty="0">
                <a:solidFill>
                  <a:srgbClr val="006600"/>
                </a:solidFill>
              </a:rPr>
              <a:t>Balance Transfer:</a:t>
            </a:r>
            <a:r>
              <a:rPr lang="en-US" sz="2400" i="1" dirty="0">
                <a:solidFill>
                  <a:srgbClr val="006600"/>
                </a:solidFill>
              </a:rPr>
              <a:t> We moved $1,200 from another card to this card…perhaps to take advantage of a lower interest rate or more flexible repayment options.</a:t>
            </a:r>
            <a:r>
              <a:rPr lang="en-US" sz="2400" i="1" dirty="0">
                <a:solidFill>
                  <a:srgbClr val="0000CC"/>
                </a:solidFill>
              </a:rPr>
              <a:t> </a:t>
            </a:r>
          </a:p>
          <a:p>
            <a:pPr marL="0" indent="0">
              <a:buNone/>
            </a:pPr>
            <a:endParaRPr lang="en-US" sz="2400" i="1" dirty="0">
              <a:solidFill>
                <a:srgbClr val="0000CC"/>
              </a:solidFill>
            </a:endParaRPr>
          </a:p>
          <a:p>
            <a:pPr marL="0" indent="0">
              <a:buNone/>
            </a:pPr>
            <a:r>
              <a:rPr lang="en-US" sz="2400" b="1" i="1" u="sng" dirty="0"/>
              <a:t>Annual Interest on Balance Transfer:</a:t>
            </a:r>
            <a:r>
              <a:rPr lang="en-US" sz="2400" i="1" dirty="0"/>
              <a:t> It’s only 2.50%. This is probably an introductory offer </a:t>
            </a:r>
            <a:br>
              <a:rPr lang="en-US" sz="2400" i="1" dirty="0"/>
            </a:br>
            <a:r>
              <a:rPr lang="en-US" sz="2400" i="1" dirty="0"/>
              <a:t>to get us to move money to this account.</a:t>
            </a:r>
            <a:endParaRPr lang="en-US" sz="2400" dirty="0"/>
          </a:p>
        </p:txBody>
      </p:sp>
      <p:cxnSp>
        <p:nvCxnSpPr>
          <p:cNvPr id="15" name="Straight Arrow Connector 14">
            <a:extLst>
              <a:ext uri="{FF2B5EF4-FFF2-40B4-BE49-F238E27FC236}">
                <a16:creationId xmlns:a16="http://schemas.microsoft.com/office/drawing/2014/main" id="{F75A77AC-19EE-8A47-9534-995B8F94DA10}"/>
              </a:ext>
            </a:extLst>
          </p:cNvPr>
          <p:cNvCxnSpPr>
            <a:cxnSpLocks/>
          </p:cNvCxnSpPr>
          <p:nvPr/>
        </p:nvCxnSpPr>
        <p:spPr>
          <a:xfrm flipH="1">
            <a:off x="3009649" y="3306374"/>
            <a:ext cx="1477571" cy="236169"/>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FC862CA-0286-AD47-A67C-4E31F7C649B3}"/>
              </a:ext>
            </a:extLst>
          </p:cNvPr>
          <p:cNvCxnSpPr>
            <a:cxnSpLocks/>
          </p:cNvCxnSpPr>
          <p:nvPr/>
        </p:nvCxnSpPr>
        <p:spPr>
          <a:xfrm flipH="1" flipV="1">
            <a:off x="2959185" y="3669712"/>
            <a:ext cx="1528035" cy="756953"/>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D7957C0-26B3-814B-B731-4AE9B41B0C34}"/>
              </a:ext>
            </a:extLst>
          </p:cNvPr>
          <p:cNvCxnSpPr>
            <a:cxnSpLocks/>
          </p:cNvCxnSpPr>
          <p:nvPr/>
        </p:nvCxnSpPr>
        <p:spPr>
          <a:xfrm flipH="1" flipV="1">
            <a:off x="2959185" y="5020117"/>
            <a:ext cx="1528035" cy="85384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4E6B94A-2E4A-6147-A777-A193FF3F7517}"/>
              </a:ext>
            </a:extLst>
          </p:cNvPr>
          <p:cNvCxnSpPr>
            <a:cxnSpLocks/>
          </p:cNvCxnSpPr>
          <p:nvPr/>
        </p:nvCxnSpPr>
        <p:spPr>
          <a:xfrm flipH="1">
            <a:off x="2959185" y="2391974"/>
            <a:ext cx="1528035" cy="865954"/>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348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pic>
        <p:nvPicPr>
          <p:cNvPr id="7172" name="Picture 4" descr="Credit Card Bank Account Statement Template Stock Vector Regarding Credit  Card Statement Template Excel … | Credit card statement, Statement  template, Bill template">
            <a:extLst>
              <a:ext uri="{FF2B5EF4-FFF2-40B4-BE49-F238E27FC236}">
                <a16:creationId xmlns:a16="http://schemas.microsoft.com/office/drawing/2014/main" id="{E25730CB-AFFB-2A48-9526-10A5D83E9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7" y="1137473"/>
            <a:ext cx="4783947" cy="56698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F4860A-9763-774F-BB5A-659C9A8DC50B}"/>
              </a:ext>
            </a:extLst>
          </p:cNvPr>
          <p:cNvSpPr/>
          <p:nvPr/>
        </p:nvSpPr>
        <p:spPr>
          <a:xfrm>
            <a:off x="4341886" y="1118102"/>
            <a:ext cx="563174" cy="571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1564EB8-F37E-854E-9AE4-8EEC1F7B688A}"/>
              </a:ext>
            </a:extLst>
          </p:cNvPr>
          <p:cNvSpPr txBox="1">
            <a:spLocks/>
          </p:cNvSpPr>
          <p:nvPr/>
        </p:nvSpPr>
        <p:spPr>
          <a:xfrm>
            <a:off x="4487220" y="1356460"/>
            <a:ext cx="7021607" cy="38392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u="sng" dirty="0">
                <a:solidFill>
                  <a:srgbClr val="0000CC"/>
                </a:solidFill>
              </a:rPr>
              <a:t>Previous Statement Balance:</a:t>
            </a:r>
            <a:r>
              <a:rPr lang="en-US" sz="2400" i="1" dirty="0">
                <a:solidFill>
                  <a:srgbClr val="0000CC"/>
                </a:solidFill>
              </a:rPr>
              <a:t> The outstanding balance at the beginning of the statement period. We </a:t>
            </a:r>
            <a:r>
              <a:rPr lang="en-US" sz="2400" i="1" dirty="0" err="1">
                <a:solidFill>
                  <a:srgbClr val="0000CC"/>
                </a:solidFill>
              </a:rPr>
              <a:t>gotta</a:t>
            </a:r>
            <a:r>
              <a:rPr lang="en-US" sz="2400" i="1" dirty="0">
                <a:solidFill>
                  <a:srgbClr val="0000CC"/>
                </a:solidFill>
              </a:rPr>
              <a:t> pay this…eventually.</a:t>
            </a:r>
          </a:p>
          <a:p>
            <a:pPr marL="0" indent="0">
              <a:buNone/>
            </a:pPr>
            <a:endParaRPr lang="en-US" sz="2400" i="1" dirty="0">
              <a:solidFill>
                <a:srgbClr val="0000CC"/>
              </a:solidFill>
            </a:endParaRPr>
          </a:p>
          <a:p>
            <a:pPr marL="0" indent="0">
              <a:buNone/>
            </a:pPr>
            <a:r>
              <a:rPr lang="en-US" sz="2400" b="1" i="1" u="sng" dirty="0">
                <a:solidFill>
                  <a:srgbClr val="7030A0"/>
                </a:solidFill>
              </a:rPr>
              <a:t>New Purchases:</a:t>
            </a:r>
            <a:r>
              <a:rPr lang="en-US" sz="2400" i="1" dirty="0">
                <a:solidFill>
                  <a:srgbClr val="7030A0"/>
                </a:solidFill>
              </a:rPr>
              <a:t> Charges to the card between April 1 and April 30 </a:t>
            </a:r>
            <a:r>
              <a:rPr lang="en-US" sz="1800" i="1" dirty="0">
                <a:solidFill>
                  <a:srgbClr val="7030A0"/>
                </a:solidFill>
              </a:rPr>
              <a:t>(depending on when the merchant posted the charge)</a:t>
            </a:r>
          </a:p>
          <a:p>
            <a:pPr marL="0" indent="0">
              <a:buNone/>
            </a:pPr>
            <a:endParaRPr lang="en-US" sz="2400" i="1" dirty="0">
              <a:solidFill>
                <a:srgbClr val="0000CC"/>
              </a:solidFill>
            </a:endParaRPr>
          </a:p>
          <a:p>
            <a:pPr marL="0" indent="0">
              <a:buNone/>
            </a:pPr>
            <a:r>
              <a:rPr lang="en-US" sz="2400" b="1" i="1" u="sng" dirty="0">
                <a:solidFill>
                  <a:srgbClr val="006600"/>
                </a:solidFill>
              </a:rPr>
              <a:t>Balance Transfer:</a:t>
            </a:r>
            <a:r>
              <a:rPr lang="en-US" sz="2400" i="1" dirty="0">
                <a:solidFill>
                  <a:srgbClr val="006600"/>
                </a:solidFill>
              </a:rPr>
              <a:t> We moved $1,200 from another card to this card…perhaps to take advantage of a lower interest rate or more flexible repayment options.</a:t>
            </a:r>
            <a:r>
              <a:rPr lang="en-US" sz="2400" i="1" dirty="0">
                <a:solidFill>
                  <a:srgbClr val="0000CC"/>
                </a:solidFill>
              </a:rPr>
              <a:t> </a:t>
            </a:r>
          </a:p>
          <a:p>
            <a:pPr marL="0" indent="0">
              <a:buNone/>
            </a:pPr>
            <a:endParaRPr lang="en-US" sz="2400" i="1" dirty="0">
              <a:solidFill>
                <a:srgbClr val="0000CC"/>
              </a:solidFill>
            </a:endParaRPr>
          </a:p>
          <a:p>
            <a:pPr marL="0" indent="0">
              <a:buNone/>
            </a:pPr>
            <a:r>
              <a:rPr lang="en-US" sz="2400" b="1" i="1" u="sng" dirty="0">
                <a:highlight>
                  <a:srgbClr val="FFFF00"/>
                </a:highlight>
              </a:rPr>
              <a:t>Annual Interest on Balance Transfer:</a:t>
            </a:r>
            <a:r>
              <a:rPr lang="en-US" sz="2400" i="1" dirty="0">
                <a:highlight>
                  <a:srgbClr val="FFFF00"/>
                </a:highlight>
              </a:rPr>
              <a:t> Read the fine print. This 2.50% rate will expire and will</a:t>
            </a:r>
            <a:br>
              <a:rPr lang="en-US" sz="2400" i="1" dirty="0">
                <a:highlight>
                  <a:srgbClr val="FFFF00"/>
                </a:highlight>
              </a:rPr>
            </a:br>
            <a:r>
              <a:rPr lang="en-US" sz="2400" i="1" dirty="0">
                <a:highlight>
                  <a:srgbClr val="FFFF00"/>
                </a:highlight>
              </a:rPr>
              <a:t>probably go up to 19.99% very soon.</a:t>
            </a:r>
            <a:endParaRPr lang="en-US" sz="2400" dirty="0">
              <a:highlight>
                <a:srgbClr val="FFFF00"/>
              </a:highlight>
            </a:endParaRPr>
          </a:p>
        </p:txBody>
      </p:sp>
      <p:cxnSp>
        <p:nvCxnSpPr>
          <p:cNvPr id="4" name="Straight Arrow Connector 3">
            <a:extLst>
              <a:ext uri="{FF2B5EF4-FFF2-40B4-BE49-F238E27FC236}">
                <a16:creationId xmlns:a16="http://schemas.microsoft.com/office/drawing/2014/main" id="{2E4D53A1-9410-524D-9592-8E338BF136EE}"/>
              </a:ext>
            </a:extLst>
          </p:cNvPr>
          <p:cNvCxnSpPr>
            <a:cxnSpLocks/>
          </p:cNvCxnSpPr>
          <p:nvPr/>
        </p:nvCxnSpPr>
        <p:spPr>
          <a:xfrm flipH="1">
            <a:off x="2959185" y="2391974"/>
            <a:ext cx="1528035" cy="865954"/>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5A77AC-19EE-8A47-9534-995B8F94DA10}"/>
              </a:ext>
            </a:extLst>
          </p:cNvPr>
          <p:cNvCxnSpPr>
            <a:cxnSpLocks/>
          </p:cNvCxnSpPr>
          <p:nvPr/>
        </p:nvCxnSpPr>
        <p:spPr>
          <a:xfrm flipH="1">
            <a:off x="3009649" y="3306374"/>
            <a:ext cx="1477571" cy="236169"/>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FC862CA-0286-AD47-A67C-4E31F7C649B3}"/>
              </a:ext>
            </a:extLst>
          </p:cNvPr>
          <p:cNvCxnSpPr>
            <a:cxnSpLocks/>
          </p:cNvCxnSpPr>
          <p:nvPr/>
        </p:nvCxnSpPr>
        <p:spPr>
          <a:xfrm flipH="1" flipV="1">
            <a:off x="2959185" y="3669712"/>
            <a:ext cx="1528035" cy="756953"/>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D7957C0-26B3-814B-B731-4AE9B41B0C34}"/>
              </a:ext>
            </a:extLst>
          </p:cNvPr>
          <p:cNvCxnSpPr>
            <a:cxnSpLocks/>
          </p:cNvCxnSpPr>
          <p:nvPr/>
        </p:nvCxnSpPr>
        <p:spPr>
          <a:xfrm flipH="1" flipV="1">
            <a:off x="2959185" y="5020117"/>
            <a:ext cx="1528035" cy="85384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669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pic>
        <p:nvPicPr>
          <p:cNvPr id="7172" name="Picture 4" descr="Credit Card Bank Account Statement Template Stock Vector Regarding Credit  Card Statement Template Excel … | Credit card statement, Statement  template, Bill template">
            <a:extLst>
              <a:ext uri="{FF2B5EF4-FFF2-40B4-BE49-F238E27FC236}">
                <a16:creationId xmlns:a16="http://schemas.microsoft.com/office/drawing/2014/main" id="{E25730CB-AFFB-2A48-9526-10A5D83E9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7" y="1137473"/>
            <a:ext cx="4783947" cy="56698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F4860A-9763-774F-BB5A-659C9A8DC50B}"/>
              </a:ext>
            </a:extLst>
          </p:cNvPr>
          <p:cNvSpPr/>
          <p:nvPr/>
        </p:nvSpPr>
        <p:spPr>
          <a:xfrm>
            <a:off x="4341886" y="1118102"/>
            <a:ext cx="563174" cy="571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1564EB8-F37E-854E-9AE4-8EEC1F7B688A}"/>
              </a:ext>
            </a:extLst>
          </p:cNvPr>
          <p:cNvSpPr txBox="1">
            <a:spLocks/>
          </p:cNvSpPr>
          <p:nvPr/>
        </p:nvSpPr>
        <p:spPr>
          <a:xfrm>
            <a:off x="4487220" y="1356460"/>
            <a:ext cx="7021607" cy="38392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u="sng" dirty="0">
                <a:solidFill>
                  <a:srgbClr val="0000CC"/>
                </a:solidFill>
              </a:rPr>
              <a:t>Cash Advance:</a:t>
            </a:r>
            <a:r>
              <a:rPr lang="en-US" sz="2400" i="1" dirty="0">
                <a:solidFill>
                  <a:srgbClr val="0000CC"/>
                </a:solidFill>
              </a:rPr>
              <a:t> Using a credit card as a debt card. One of the dumbest things we can every do. We pay fees and we owe interest from the second we take the advance (we do not get the grace period with cash).</a:t>
            </a:r>
          </a:p>
          <a:p>
            <a:pPr marL="0" indent="0">
              <a:buNone/>
            </a:pPr>
            <a:endParaRPr lang="en-US" sz="2400" i="1" dirty="0">
              <a:solidFill>
                <a:srgbClr val="0000CC"/>
              </a:solidFill>
            </a:endParaRPr>
          </a:p>
          <a:p>
            <a:pPr marL="0" indent="0">
              <a:buNone/>
            </a:pPr>
            <a:r>
              <a:rPr lang="en-US" sz="2400" b="1" i="1" u="sng" dirty="0">
                <a:solidFill>
                  <a:srgbClr val="7030A0"/>
                </a:solidFill>
              </a:rPr>
              <a:t>Interest Rate on Cash Advances:</a:t>
            </a:r>
            <a:r>
              <a:rPr lang="en-US" sz="2400" i="1" dirty="0">
                <a:solidFill>
                  <a:srgbClr val="7030A0"/>
                </a:solidFill>
              </a:rPr>
              <a:t> 19.99%. From the second we withdraw the cash. Be very careful.</a:t>
            </a:r>
            <a:endParaRPr lang="en-US" sz="1800" i="1" dirty="0">
              <a:solidFill>
                <a:srgbClr val="7030A0"/>
              </a:solidFill>
            </a:endParaRPr>
          </a:p>
          <a:p>
            <a:pPr marL="0" indent="0">
              <a:buNone/>
            </a:pPr>
            <a:endParaRPr lang="en-US" sz="2400" i="1" dirty="0">
              <a:solidFill>
                <a:srgbClr val="0000CC"/>
              </a:solidFill>
            </a:endParaRPr>
          </a:p>
          <a:p>
            <a:pPr marL="0" indent="0">
              <a:buNone/>
            </a:pPr>
            <a:r>
              <a:rPr lang="en-US" sz="2400" b="1" i="1" u="sng" dirty="0">
                <a:solidFill>
                  <a:srgbClr val="006600"/>
                </a:solidFill>
              </a:rPr>
              <a:t>Credit Limit: </a:t>
            </a:r>
            <a:r>
              <a:rPr lang="en-US" sz="2400" i="1" dirty="0">
                <a:solidFill>
                  <a:srgbClr val="006600"/>
                </a:solidFill>
              </a:rPr>
              <a:t>We have a limit of $9,000. This is not per period, but total. If our balance was $8,000 last month, we can only spend $1,000 this month. This is a very important number for calculating your credit score.</a:t>
            </a:r>
            <a:endParaRPr lang="en-US" sz="2400" dirty="0"/>
          </a:p>
        </p:txBody>
      </p:sp>
      <p:cxnSp>
        <p:nvCxnSpPr>
          <p:cNvPr id="4" name="Straight Arrow Connector 3">
            <a:extLst>
              <a:ext uri="{FF2B5EF4-FFF2-40B4-BE49-F238E27FC236}">
                <a16:creationId xmlns:a16="http://schemas.microsoft.com/office/drawing/2014/main" id="{2E4D53A1-9410-524D-9592-8E338BF136EE}"/>
              </a:ext>
            </a:extLst>
          </p:cNvPr>
          <p:cNvCxnSpPr>
            <a:cxnSpLocks/>
          </p:cNvCxnSpPr>
          <p:nvPr/>
        </p:nvCxnSpPr>
        <p:spPr>
          <a:xfrm flipH="1">
            <a:off x="2959185" y="2107358"/>
            <a:ext cx="2036710" cy="1150570"/>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5A77AC-19EE-8A47-9534-995B8F94DA10}"/>
              </a:ext>
            </a:extLst>
          </p:cNvPr>
          <p:cNvCxnSpPr>
            <a:cxnSpLocks/>
          </p:cNvCxnSpPr>
          <p:nvPr/>
        </p:nvCxnSpPr>
        <p:spPr>
          <a:xfrm flipH="1">
            <a:off x="2959185" y="3962155"/>
            <a:ext cx="1588593" cy="105190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FC862CA-0286-AD47-A67C-4E31F7C649B3}"/>
              </a:ext>
            </a:extLst>
          </p:cNvPr>
          <p:cNvCxnSpPr>
            <a:cxnSpLocks/>
          </p:cNvCxnSpPr>
          <p:nvPr/>
        </p:nvCxnSpPr>
        <p:spPr>
          <a:xfrm flipH="1" flipV="1">
            <a:off x="2959185" y="4315993"/>
            <a:ext cx="1528036" cy="110673"/>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279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Daily Inspiration</a:t>
            </a:r>
          </a:p>
        </p:txBody>
      </p:sp>
      <p:pic>
        <p:nvPicPr>
          <p:cNvPr id="2" name="Picture 1">
            <a:extLst>
              <a:ext uri="{FF2B5EF4-FFF2-40B4-BE49-F238E27FC236}">
                <a16:creationId xmlns:a16="http://schemas.microsoft.com/office/drawing/2014/main" id="{6068CD53-9E36-4035-8A15-3163FAB334D1}"/>
              </a:ext>
            </a:extLst>
          </p:cNvPr>
          <p:cNvPicPr>
            <a:picLocks noChangeAspect="1"/>
          </p:cNvPicPr>
          <p:nvPr/>
        </p:nvPicPr>
        <p:blipFill>
          <a:blip r:embed="rId2"/>
          <a:stretch>
            <a:fillRect/>
          </a:stretch>
        </p:blipFill>
        <p:spPr>
          <a:xfrm>
            <a:off x="1083734" y="1295399"/>
            <a:ext cx="5037667" cy="5037667"/>
          </a:xfrm>
          <a:prstGeom prst="rect">
            <a:avLst/>
          </a:prstGeom>
        </p:spPr>
      </p:pic>
      <p:pic>
        <p:nvPicPr>
          <p:cNvPr id="3" name="Picture 2">
            <a:extLst>
              <a:ext uri="{FF2B5EF4-FFF2-40B4-BE49-F238E27FC236}">
                <a16:creationId xmlns:a16="http://schemas.microsoft.com/office/drawing/2014/main" id="{890627B5-C900-49FE-87F2-98898E3F9C3E}"/>
              </a:ext>
            </a:extLst>
          </p:cNvPr>
          <p:cNvPicPr>
            <a:picLocks noChangeAspect="1"/>
          </p:cNvPicPr>
          <p:nvPr/>
        </p:nvPicPr>
        <p:blipFill>
          <a:blip r:embed="rId3"/>
          <a:stretch>
            <a:fillRect/>
          </a:stretch>
        </p:blipFill>
        <p:spPr>
          <a:xfrm>
            <a:off x="6387572" y="1295399"/>
            <a:ext cx="4864630" cy="4864630"/>
          </a:xfrm>
          <a:prstGeom prst="rect">
            <a:avLst/>
          </a:prstGeom>
        </p:spPr>
      </p:pic>
    </p:spTree>
    <p:extLst>
      <p:ext uri="{BB962C8B-B14F-4D97-AF65-F5344CB8AC3E}">
        <p14:creationId xmlns:p14="http://schemas.microsoft.com/office/powerpoint/2010/main" val="37409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1000" tmFilter="0, 0; .2, .5; .8, .5; 1, 0"/>
                                        <p:tgtEl>
                                          <p:spTgt spid="32"/>
                                        </p:tgtEl>
                                      </p:cBhvr>
                                    </p:animEffect>
                                    <p:animScale>
                                      <p:cBhvr>
                                        <p:cTn id="7" dur="50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1453587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110438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959460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266068" y="2286901"/>
            <a:ext cx="5680559"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95115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943419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9512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608028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3336557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944548"/>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899017"/>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525051"/>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from Sessions #1 &amp; #2 on Investing and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utilize 4-5 different accounts on a regular basis, as defined below. This allows me to mentally align my finances with my goals, kind of like how I use 3 credit cards with 3 different purposes each.</a:t>
            </a:r>
            <a:endParaRPr lang="en-US" dirty="0"/>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897165"/>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891473"/>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596781"/>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5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290442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pic>
        <p:nvPicPr>
          <p:cNvPr id="2" name="Picture 1">
            <a:extLst>
              <a:ext uri="{FF2B5EF4-FFF2-40B4-BE49-F238E27FC236}">
                <a16:creationId xmlns:a16="http://schemas.microsoft.com/office/drawing/2014/main" id="{F6B576C6-2522-F34D-AB1B-875998FEAB39}"/>
              </a:ext>
            </a:extLst>
          </p:cNvPr>
          <p:cNvPicPr>
            <a:picLocks noChangeAspect="1"/>
          </p:cNvPicPr>
          <p:nvPr/>
        </p:nvPicPr>
        <p:blipFill>
          <a:blip r:embed="rId2"/>
          <a:stretch>
            <a:fillRect/>
          </a:stretch>
        </p:blipFill>
        <p:spPr>
          <a:xfrm>
            <a:off x="1381738" y="1108177"/>
            <a:ext cx="8529307" cy="5640819"/>
          </a:xfrm>
          <a:prstGeom prst="rect">
            <a:avLst/>
          </a:prstGeom>
        </p:spPr>
      </p:pic>
    </p:spTree>
    <p:extLst>
      <p:ext uri="{BB962C8B-B14F-4D97-AF65-F5344CB8AC3E}">
        <p14:creationId xmlns:p14="http://schemas.microsoft.com/office/powerpoint/2010/main" val="4285878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grad school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583190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And…if we connect this to Debt Management:</a:t>
            </a:r>
          </a:p>
          <a:p>
            <a:pPr algn="ctr"/>
            <a:endParaRPr lang="en-US" sz="2500" b="1" dirty="0"/>
          </a:p>
          <a:p>
            <a:pPr algn="ctr"/>
            <a:endParaRPr lang="en-US" sz="2500" b="1" dirty="0"/>
          </a:p>
          <a:p>
            <a:pPr algn="ctr"/>
            <a:r>
              <a:rPr lang="en-US" sz="2500" b="1" dirty="0"/>
              <a:t>Owing Compound Interest can be your biggest financial foe.</a:t>
            </a:r>
          </a:p>
          <a:p>
            <a:pPr algn="ctr"/>
            <a:r>
              <a:rPr lang="en-US" sz="2500" b="1" dirty="0"/>
              <a:t>Owing interest on interest on interest can be an anchor on your future and can compromise all of your dreams and goals.</a:t>
            </a:r>
          </a:p>
        </p:txBody>
      </p:sp>
    </p:spTree>
    <p:extLst>
      <p:ext uri="{BB962C8B-B14F-4D97-AF65-F5344CB8AC3E}">
        <p14:creationId xmlns:p14="http://schemas.microsoft.com/office/powerpoint/2010/main" val="1692668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5" name="Rounded Rectangle 4">
            <a:extLst>
              <a:ext uri="{FF2B5EF4-FFF2-40B4-BE49-F238E27FC236}">
                <a16:creationId xmlns:a16="http://schemas.microsoft.com/office/drawing/2014/main" id="{9BC3EAB5-0947-1E4F-978B-5E5A511EE739}"/>
              </a:ext>
            </a:extLst>
          </p:cNvPr>
          <p:cNvSpPr/>
          <p:nvPr/>
        </p:nvSpPr>
        <p:spPr>
          <a:xfrm>
            <a:off x="1611807" y="1566726"/>
            <a:ext cx="8968385" cy="39650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 as grad students, are better wired and equipped to make long-term plans – education, career, financial &amp; otherwise – than 99% of humanity. </a:t>
            </a:r>
          </a:p>
          <a:p>
            <a:pPr algn="ctr"/>
            <a:endParaRPr lang="en-US" sz="3000" b="1" dirty="0"/>
          </a:p>
          <a:p>
            <a:pPr algn="ctr"/>
            <a:r>
              <a:rPr lang="en-US" sz="3000" b="1" dirty="0"/>
              <a:t>Be confident. Be intentional. </a:t>
            </a:r>
          </a:p>
          <a:p>
            <a:pPr algn="ctr"/>
            <a:r>
              <a:rPr lang="en-US" sz="3000" b="1" dirty="0"/>
              <a:t>Be diligent. Be awesome.</a:t>
            </a:r>
          </a:p>
        </p:txBody>
      </p:sp>
    </p:spTree>
    <p:extLst>
      <p:ext uri="{BB962C8B-B14F-4D97-AF65-F5344CB8AC3E}">
        <p14:creationId xmlns:p14="http://schemas.microsoft.com/office/powerpoint/2010/main" val="1648439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Budgeting is more of a mental game than a financial process. </a:t>
            </a:r>
          </a:p>
          <a:p>
            <a:pPr marL="0" indent="0" algn="ctr">
              <a:buNone/>
            </a:pPr>
            <a:endParaRPr lang="en-US" sz="3200" b="1" dirty="0"/>
          </a:p>
          <a:p>
            <a:r>
              <a:rPr lang="en-US" sz="3200" dirty="0">
                <a:solidFill>
                  <a:srgbClr val="0000CC"/>
                </a:solidFill>
              </a:rPr>
              <a:t>Think of budgeting as part of a long-term financial plan.</a:t>
            </a:r>
          </a:p>
          <a:p>
            <a:r>
              <a:rPr lang="en-US" sz="3200" dirty="0">
                <a:solidFill>
                  <a:srgbClr val="0000CC"/>
                </a:solidFill>
              </a:rPr>
              <a:t>Think of budgeting in the same way you think of studying, writing or working in the laboratory.</a:t>
            </a:r>
          </a:p>
          <a:p>
            <a:r>
              <a:rPr lang="en-US" sz="3200" dirty="0">
                <a:solidFill>
                  <a:srgbClr val="0000CC"/>
                </a:solidFill>
              </a:rPr>
              <a:t>Recognize your own behavior, habits, priorities and goals. Only you know what is best for you. Choose the budgeting approach that works best for you…and for you only.</a:t>
            </a:r>
          </a:p>
        </p:txBody>
      </p:sp>
    </p:spTree>
    <p:extLst>
      <p:ext uri="{BB962C8B-B14F-4D97-AF65-F5344CB8AC3E}">
        <p14:creationId xmlns:p14="http://schemas.microsoft.com/office/powerpoint/2010/main" val="3913983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If you have a spouse, partner, family or others who are affected by your budgeting decisions….</a:t>
            </a:r>
          </a:p>
          <a:p>
            <a:pPr marL="0" indent="0" algn="ctr">
              <a:buNone/>
            </a:pPr>
            <a:endParaRPr lang="en-US" sz="3200" b="1" i="1" dirty="0">
              <a:solidFill>
                <a:srgbClr val="C00000"/>
              </a:solidFill>
            </a:endParaRPr>
          </a:p>
          <a:p>
            <a:pPr marL="0" indent="0" algn="ctr">
              <a:buNone/>
            </a:pPr>
            <a:r>
              <a:rPr lang="en-US" sz="3200" b="1" i="1" dirty="0">
                <a:solidFill>
                  <a:srgbClr val="C00000"/>
                </a:solidFill>
              </a:rPr>
              <a:t>….Talk to them. Make budgeting a team effort.</a:t>
            </a:r>
          </a:p>
          <a:p>
            <a:pPr marL="0" indent="0" algn="ctr">
              <a:buNone/>
            </a:pPr>
            <a:endParaRPr lang="en-US" sz="3200" b="1" dirty="0"/>
          </a:p>
          <a:p>
            <a:r>
              <a:rPr lang="en-US" dirty="0">
                <a:solidFill>
                  <a:srgbClr val="0000CC"/>
                </a:solidFill>
              </a:rPr>
              <a:t>Research on personal finance shows that couples feel more empowered and develop a closer, stronger relationship when they share financial goals, decisions and strategies with each other.</a:t>
            </a:r>
          </a:p>
          <a:p>
            <a:r>
              <a:rPr lang="en-US" sz="2000" dirty="0">
                <a:solidFill>
                  <a:srgbClr val="0000CC"/>
                </a:solidFill>
              </a:rPr>
              <a:t>Your pets may be affected by your budgeting decisions. But you don’t have to communicate with them. They don’t want to be bothered with budgeting decisions. They have other priorities.</a:t>
            </a:r>
          </a:p>
        </p:txBody>
      </p:sp>
    </p:spTree>
    <p:extLst>
      <p:ext uri="{BB962C8B-B14F-4D97-AF65-F5344CB8AC3E}">
        <p14:creationId xmlns:p14="http://schemas.microsoft.com/office/powerpoint/2010/main" val="2074324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19" name="Rectangle 2">
            <a:extLst>
              <a:ext uri="{FF2B5EF4-FFF2-40B4-BE49-F238E27FC236}">
                <a16:creationId xmlns:a16="http://schemas.microsoft.com/office/drawing/2014/main" id="{63754476-65AF-3646-B778-09C4BD56F95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Tree>
    <p:extLst>
      <p:ext uri="{BB962C8B-B14F-4D97-AF65-F5344CB8AC3E}">
        <p14:creationId xmlns:p14="http://schemas.microsoft.com/office/powerpoint/2010/main" val="26587578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t>brian.bolton@louisiana.edu</a:t>
            </a:r>
            <a:endParaRPr lang="en-US" sz="5400" dirty="0"/>
          </a:p>
        </p:txBody>
      </p:sp>
    </p:spTree>
    <p:extLst>
      <p:ext uri="{BB962C8B-B14F-4D97-AF65-F5344CB8AC3E}">
        <p14:creationId xmlns:p14="http://schemas.microsoft.com/office/powerpoint/2010/main" val="302137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pic>
        <p:nvPicPr>
          <p:cNvPr id="2" name="Picture 1">
            <a:extLst>
              <a:ext uri="{FF2B5EF4-FFF2-40B4-BE49-F238E27FC236}">
                <a16:creationId xmlns:a16="http://schemas.microsoft.com/office/drawing/2014/main" id="{F6B576C6-2522-F34D-AB1B-875998FEAB39}"/>
              </a:ext>
            </a:extLst>
          </p:cNvPr>
          <p:cNvPicPr>
            <a:picLocks noChangeAspect="1"/>
          </p:cNvPicPr>
          <p:nvPr/>
        </p:nvPicPr>
        <p:blipFill>
          <a:blip r:embed="rId2"/>
          <a:stretch>
            <a:fillRect/>
          </a:stretch>
        </p:blipFill>
        <p:spPr>
          <a:xfrm>
            <a:off x="1066844" y="1108177"/>
            <a:ext cx="3509244" cy="2320823"/>
          </a:xfrm>
          <a:prstGeom prst="rect">
            <a:avLst/>
          </a:prstGeom>
        </p:spPr>
      </p:pic>
      <p:sp>
        <p:nvSpPr>
          <p:cNvPr id="4" name="Content Placeholder 2">
            <a:extLst>
              <a:ext uri="{FF2B5EF4-FFF2-40B4-BE49-F238E27FC236}">
                <a16:creationId xmlns:a16="http://schemas.microsoft.com/office/drawing/2014/main" id="{FA6B6F91-90FB-2E47-97C7-03D3516D21AF}"/>
              </a:ext>
            </a:extLst>
          </p:cNvPr>
          <p:cNvSpPr txBox="1">
            <a:spLocks/>
          </p:cNvSpPr>
          <p:nvPr/>
        </p:nvSpPr>
        <p:spPr>
          <a:xfrm>
            <a:off x="4989838" y="1241404"/>
            <a:ext cx="6363962"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world of federal financial aid is evolving as we speak.</a:t>
            </a:r>
          </a:p>
          <a:p>
            <a:r>
              <a:rPr lang="en-US" dirty="0"/>
              <a:t>Covid introduced loan repayment deferrals to give people more flexibility through the pandemic.</a:t>
            </a:r>
          </a:p>
          <a:p>
            <a:pPr lvl="1"/>
            <a:r>
              <a:rPr lang="en-US" dirty="0"/>
              <a:t>These will end. But WHEN???</a:t>
            </a:r>
          </a:p>
          <a:p>
            <a:r>
              <a:rPr lang="en-US" dirty="0"/>
              <a:t>President Biden advocated financial aid relief through his campaign.</a:t>
            </a:r>
          </a:p>
          <a:p>
            <a:pPr lvl="1"/>
            <a:r>
              <a:rPr lang="en-US" dirty="0"/>
              <a:t>He has already introduced a few policies, mostly related to loan forgiveness for people in certain public service careers &amp; after a number of years.</a:t>
            </a:r>
          </a:p>
        </p:txBody>
      </p:sp>
    </p:spTree>
    <p:extLst>
      <p:ext uri="{BB962C8B-B14F-4D97-AF65-F5344CB8AC3E}">
        <p14:creationId xmlns:p14="http://schemas.microsoft.com/office/powerpoint/2010/main" val="82773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4" name="Content Placeholder 2">
            <a:extLst>
              <a:ext uri="{FF2B5EF4-FFF2-40B4-BE49-F238E27FC236}">
                <a16:creationId xmlns:a16="http://schemas.microsoft.com/office/drawing/2014/main" id="{FA6B6F91-90FB-2E47-97C7-03D3516D21AF}"/>
              </a:ext>
            </a:extLst>
          </p:cNvPr>
          <p:cNvSpPr txBox="1">
            <a:spLocks/>
          </p:cNvSpPr>
          <p:nvPr/>
        </p:nvSpPr>
        <p:spPr>
          <a:xfrm>
            <a:off x="4989838" y="1241404"/>
            <a:ext cx="6363962"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Will we see expanded student loan debt relief policies?</a:t>
            </a:r>
          </a:p>
          <a:p>
            <a:pPr lvl="1"/>
            <a:r>
              <a:rPr lang="en-US" dirty="0"/>
              <a:t>Maybe, maybe not.</a:t>
            </a:r>
          </a:p>
          <a:p>
            <a:pPr lvl="1"/>
            <a:endParaRPr lang="en-US" dirty="0"/>
          </a:p>
          <a:p>
            <a:pPr lvl="1"/>
            <a:r>
              <a:rPr lang="en-US" dirty="0"/>
              <a:t>My two cents: Politically and socially, we are probably a long way from having all existing student loan debt eliminated. </a:t>
            </a:r>
          </a:p>
          <a:p>
            <a:pPr lvl="2"/>
            <a:r>
              <a:rPr lang="en-US" sz="1800" dirty="0"/>
              <a:t>We may see more careers or conditions that are eligible for forgiveness.</a:t>
            </a:r>
          </a:p>
          <a:p>
            <a:pPr lvl="2"/>
            <a:r>
              <a:rPr lang="en-US" sz="1800" dirty="0"/>
              <a:t>We may see more flexibility with deferrals and repayment options.</a:t>
            </a:r>
          </a:p>
          <a:p>
            <a:pPr lvl="2"/>
            <a:r>
              <a:rPr lang="en-US" sz="1800" dirty="0"/>
              <a:t>We may see more generosity with new debt.</a:t>
            </a:r>
            <a:br>
              <a:rPr lang="en-US" sz="1800" dirty="0"/>
            </a:br>
            <a:endParaRPr lang="en-US" sz="1800" dirty="0"/>
          </a:p>
          <a:p>
            <a:pPr lvl="1"/>
            <a:r>
              <a:rPr lang="en-US" sz="2200" dirty="0"/>
              <a:t>Prepare for the worst, hope for the best.</a:t>
            </a:r>
            <a:br>
              <a:rPr lang="en-US" sz="2200" dirty="0"/>
            </a:br>
            <a:endParaRPr lang="en-US" sz="2200" dirty="0"/>
          </a:p>
        </p:txBody>
      </p:sp>
      <p:sp>
        <p:nvSpPr>
          <p:cNvPr id="5" name="Content Placeholder 2">
            <a:extLst>
              <a:ext uri="{FF2B5EF4-FFF2-40B4-BE49-F238E27FC236}">
                <a16:creationId xmlns:a16="http://schemas.microsoft.com/office/drawing/2014/main" id="{E108D770-7547-3B4D-88EB-FF82B866076F}"/>
              </a:ext>
            </a:extLst>
          </p:cNvPr>
          <p:cNvSpPr txBox="1">
            <a:spLocks/>
          </p:cNvSpPr>
          <p:nvPr/>
        </p:nvSpPr>
        <p:spPr>
          <a:xfrm>
            <a:off x="724205" y="3948272"/>
            <a:ext cx="3954831" cy="132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dirty="0">
                <a:solidFill>
                  <a:srgbClr val="C00000"/>
                </a:solidFill>
              </a:rPr>
              <a:t>Also: These new policies and opportunities are only for federally subsidized debt. They do not necessarily apply to private loans.</a:t>
            </a:r>
          </a:p>
        </p:txBody>
      </p:sp>
      <p:pic>
        <p:nvPicPr>
          <p:cNvPr id="6" name="Picture 5">
            <a:extLst>
              <a:ext uri="{FF2B5EF4-FFF2-40B4-BE49-F238E27FC236}">
                <a16:creationId xmlns:a16="http://schemas.microsoft.com/office/drawing/2014/main" id="{FA61ADBF-44AB-5A46-8B7F-FFE43770D43D}"/>
              </a:ext>
            </a:extLst>
          </p:cNvPr>
          <p:cNvPicPr>
            <a:picLocks noChangeAspect="1"/>
          </p:cNvPicPr>
          <p:nvPr/>
        </p:nvPicPr>
        <p:blipFill>
          <a:blip r:embed="rId2"/>
          <a:stretch>
            <a:fillRect/>
          </a:stretch>
        </p:blipFill>
        <p:spPr>
          <a:xfrm>
            <a:off x="1066844" y="1108177"/>
            <a:ext cx="3509244" cy="2320823"/>
          </a:xfrm>
          <a:prstGeom prst="rect">
            <a:avLst/>
          </a:prstGeom>
        </p:spPr>
      </p:pic>
    </p:spTree>
    <p:extLst>
      <p:ext uri="{BB962C8B-B14F-4D97-AF65-F5344CB8AC3E}">
        <p14:creationId xmlns:p14="http://schemas.microsoft.com/office/powerpoint/2010/main" val="157702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Agenda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Questions from you</a:t>
            </a:r>
            <a:br>
              <a:rPr lang="en-US" dirty="0"/>
            </a:br>
            <a:endParaRPr lang="en-US" sz="1200" dirty="0"/>
          </a:p>
          <a:p>
            <a:r>
              <a:rPr lang="en-US" dirty="0"/>
              <a:t>Some strategies for using debt &amp; for managing debt</a:t>
            </a:r>
          </a:p>
          <a:p>
            <a:pPr lvl="1"/>
            <a:r>
              <a:rPr lang="en-US" dirty="0"/>
              <a:t>Types of debt: Student Loans, Credit Cards, Other</a:t>
            </a:r>
          </a:p>
          <a:p>
            <a:pPr lvl="2"/>
            <a:r>
              <a:rPr lang="en-US" dirty="0"/>
              <a:t>Good Debt vs. Bad Debt</a:t>
            </a:r>
          </a:p>
          <a:p>
            <a:pPr lvl="2"/>
            <a:r>
              <a:rPr lang="en-US" dirty="0"/>
              <a:t>Costs &amp; Benefits of different types of debt</a:t>
            </a:r>
          </a:p>
          <a:p>
            <a:pPr lvl="1"/>
            <a:r>
              <a:rPr lang="en-US" dirty="0"/>
              <a:t>Understanding your Credit Score</a:t>
            </a:r>
          </a:p>
          <a:p>
            <a:pPr lvl="1"/>
            <a:r>
              <a:rPr lang="en-US" dirty="0"/>
              <a:t>Understanding our Credit System</a:t>
            </a:r>
          </a:p>
          <a:p>
            <a:pPr lvl="1"/>
            <a:r>
              <a:rPr lang="en-US" dirty="0"/>
              <a:t>Developing habits that will last a lifetime</a:t>
            </a:r>
          </a:p>
          <a:p>
            <a:pPr lvl="1"/>
            <a:endParaRPr lang="en-US" sz="1200" dirty="0"/>
          </a:p>
          <a:p>
            <a:r>
              <a:rPr lang="en-US" dirty="0"/>
              <a:t>Questions from you</a:t>
            </a:r>
          </a:p>
        </p:txBody>
      </p:sp>
    </p:spTree>
    <p:extLst>
      <p:ext uri="{BB962C8B-B14F-4D97-AF65-F5344CB8AC3E}">
        <p14:creationId xmlns:p14="http://schemas.microsoft.com/office/powerpoint/2010/main" val="3925608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15618</TotalTime>
  <Words>5985</Words>
  <Application>Microsoft Macintosh PowerPoint</Application>
  <PresentationFormat>Widescreen</PresentationFormat>
  <Paragraphs>506</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92</cp:revision>
  <dcterms:created xsi:type="dcterms:W3CDTF">2019-08-26T13:43:19Z</dcterms:created>
  <dcterms:modified xsi:type="dcterms:W3CDTF">2021-10-27T22:41:41Z</dcterms:modified>
  <cp:category/>
</cp:coreProperties>
</file>