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10" r:id="rId2"/>
    <p:sldId id="1288" r:id="rId3"/>
    <p:sldId id="1992" r:id="rId4"/>
    <p:sldId id="1993" r:id="rId5"/>
    <p:sldId id="1994" r:id="rId6"/>
    <p:sldId id="1995" r:id="rId7"/>
    <p:sldId id="1245" r:id="rId8"/>
    <p:sldId id="1997" r:id="rId9"/>
    <p:sldId id="2005" r:id="rId10"/>
    <p:sldId id="2006" r:id="rId11"/>
    <p:sldId id="1998" r:id="rId12"/>
    <p:sldId id="1246" r:id="rId13"/>
    <p:sldId id="2001" r:id="rId14"/>
    <p:sldId id="2002" r:id="rId15"/>
    <p:sldId id="2003" r:id="rId16"/>
    <p:sldId id="2004" r:id="rId17"/>
    <p:sldId id="2000" r:id="rId18"/>
    <p:sldId id="2008" r:id="rId19"/>
    <p:sldId id="2009" r:id="rId20"/>
    <p:sldId id="2010" r:id="rId21"/>
    <p:sldId id="2011" r:id="rId22"/>
    <p:sldId id="2012" r:id="rId23"/>
    <p:sldId id="2007" r:id="rId24"/>
    <p:sldId id="1989" r:id="rId25"/>
    <p:sldId id="1266" r:id="rId26"/>
    <p:sldId id="1957" r:id="rId27"/>
    <p:sldId id="1260" r:id="rId28"/>
    <p:sldId id="1311" r:id="rId29"/>
    <p:sldId id="2013" r:id="rId30"/>
    <p:sldId id="2014" r:id="rId31"/>
    <p:sldId id="9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1"/>
  </p:normalViewPr>
  <p:slideViewPr>
    <p:cSldViewPr snapToGrid="0" snapToObjects="1">
      <p:cViewPr varScale="1">
        <p:scale>
          <a:sx n="209" d="100"/>
          <a:sy n="209" d="100"/>
        </p:scale>
        <p:origin x="1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1/20/22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#5</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FOR INTERNATIONAL STUDENTS</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January 19, 2022</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33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6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a:p>
            <a:r>
              <a:rPr lang="en-US" sz="3200" dirty="0"/>
              <a:t>International Student Perspectives from Dr. Rose Honegger</a:t>
            </a:r>
            <a:br>
              <a:rPr lang="en-US" sz="3200" dirty="0"/>
            </a:br>
            <a:endParaRPr lang="en-US" sz="3200" dirty="0"/>
          </a:p>
          <a:p>
            <a:r>
              <a:rPr lang="en-US" sz="3200" dirty="0"/>
              <a:t>Overview of common financial issues for international students..…both short-term &amp; long-term</a:t>
            </a:r>
            <a:br>
              <a:rPr lang="en-US" sz="3200" dirty="0"/>
            </a:br>
            <a:endParaRPr lang="en-US" sz="3200" dirty="0"/>
          </a:p>
          <a:p>
            <a:r>
              <a:rPr lang="en-US" sz="3200" dirty="0"/>
              <a:t>Questions from you</a:t>
            </a:r>
          </a:p>
        </p:txBody>
      </p:sp>
    </p:spTree>
    <p:extLst>
      <p:ext uri="{BB962C8B-B14F-4D97-AF65-F5344CB8AC3E}">
        <p14:creationId xmlns:p14="http://schemas.microsoft.com/office/powerpoint/2010/main" val="392560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324531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$410 USD for your OPT (Optional Practical Training) application fees. </a:t>
            </a:r>
          </a:p>
          <a:p>
            <a:pPr lvl="1"/>
            <a:r>
              <a:rPr lang="en-US" dirty="0"/>
              <a:t>OPT is an off-campus employment benefit for F-1 students that have completed their education at an American university. </a:t>
            </a:r>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85420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400" dirty="0"/>
              <a:t>It’s important to be aware that, as a nonresident student in the US, you’re legally required to file a tax return if you received US income during 2020.</a:t>
            </a:r>
            <a:br>
              <a:rPr lang="en-US" sz="2400" dirty="0"/>
            </a:br>
            <a:endParaRPr lang="en-US" sz="1300" dirty="0"/>
          </a:p>
          <a:p>
            <a:r>
              <a:rPr lang="en-US" sz="2400" dirty="0"/>
              <a:t>And even if you didn’t work or receive income in the US, you’re still obliged to file a Form 8843 with the IRS.</a:t>
            </a:r>
            <a:br>
              <a:rPr lang="en-US" sz="2400" dirty="0"/>
            </a:br>
            <a:endParaRPr lang="en-US" sz="1300" dirty="0"/>
          </a:p>
          <a:p>
            <a:r>
              <a:rPr lang="en-US" sz="2400" dirty="0"/>
              <a:t>University of Louisiana at Lafayette has arranged discounted access to Sprintax Tax Preparation for you. Sprintax will guide you through the tax preparation process, arrange the necessary documents and check if you’re due a tax refund.</a:t>
            </a:r>
            <a:br>
              <a:rPr lang="en-US" sz="2400" dirty="0"/>
            </a:br>
            <a:endParaRPr lang="en-US" sz="1300" dirty="0"/>
          </a:p>
          <a:p>
            <a:r>
              <a:rPr lang="en-US" sz="2400" dirty="0"/>
              <a:t>Sprintax was used by over 225,000 international students and scholars last year, and the average Federal refund received by eligible students was over $1,126.</a:t>
            </a:r>
          </a:p>
          <a:p>
            <a:pPr marL="0" indent="0">
              <a:buNone/>
            </a:pPr>
            <a:endParaRPr lang="en-US" dirty="0"/>
          </a:p>
        </p:txBody>
      </p:sp>
    </p:spTree>
    <p:extLst>
      <p:ext uri="{BB962C8B-B14F-4D97-AF65-F5344CB8AC3E}">
        <p14:creationId xmlns:p14="http://schemas.microsoft.com/office/powerpoint/2010/main" val="300901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Enter your unique discount code: </a:t>
            </a:r>
            <a:r>
              <a:rPr lang="en-US" b="1" dirty="0">
                <a:solidFill>
                  <a:srgbClr val="C00000"/>
                </a:solidFill>
              </a:rPr>
              <a:t>21ULL100F5</a:t>
            </a:r>
            <a:r>
              <a:rPr lang="en-US" dirty="0"/>
              <a:t> in the box on the ‘Review your order’ page</a:t>
            </a:r>
          </a:p>
          <a:p>
            <a:pPr marL="514350" indent="-514350">
              <a:buFont typeface="+mj-lt"/>
              <a:buAutoNum type="arabicPeriod"/>
            </a:pPr>
            <a:r>
              <a:rPr lang="en-US" dirty="0"/>
              <a:t>Sprintax will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127936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You are required to have health insurance while in school. And the University does not provide this insurance. Shop around, plan ahead.</a:t>
            </a:r>
          </a:p>
          <a:p>
            <a:pPr marL="0" indent="0">
              <a:buNone/>
            </a:pPr>
            <a:endParaRPr lang="en-US" sz="2600" dirty="0">
              <a:solidFill>
                <a:srgbClr val="C00000"/>
              </a:solidFill>
            </a:endParaRPr>
          </a:p>
          <a:p>
            <a:pPr marL="0" indent="0">
              <a:buNone/>
            </a:pPr>
            <a:r>
              <a:rPr lang="en-US" sz="2600" dirty="0">
                <a:solidFill>
                  <a:srgbClr val="C00000"/>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248272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0000CC"/>
                </a:solidFill>
              </a:rPr>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CC"/>
                </a:solidFill>
              </a:rPr>
              <a:t>Rent, food, insurance and other costs of living may be very different in the U.S.</a:t>
            </a:r>
          </a:p>
          <a:p>
            <a:pPr marL="0" indent="0">
              <a:buNone/>
            </a:pPr>
            <a:endParaRPr lang="en-US" sz="1200" dirty="0">
              <a:solidFill>
                <a:srgbClr val="0000CC"/>
              </a:solidFill>
            </a:endParaRPr>
          </a:p>
          <a:p>
            <a:pPr marL="0" indent="0">
              <a:buNone/>
            </a:pPr>
            <a:r>
              <a:rPr lang="en-US" sz="2400" dirty="0">
                <a:solidFill>
                  <a:srgbClr val="0000CC"/>
                </a:solidFill>
              </a:rPr>
              <a:t>When you prepare your short- and long-term budgets, make sure you are using U.S. costs and not home costs. Ask for help when in doubt.</a:t>
            </a:r>
          </a:p>
          <a:p>
            <a:pPr marL="0" indent="0">
              <a:buNone/>
            </a:pPr>
            <a:endParaRPr lang="en-US" sz="1200" dirty="0">
              <a:solidFill>
                <a:srgbClr val="0000CC"/>
              </a:solidFill>
            </a:endParaRPr>
          </a:p>
          <a:p>
            <a:pPr marL="0" indent="0">
              <a:buNone/>
            </a:pPr>
            <a:r>
              <a:rPr lang="en-US" sz="2400" dirty="0">
                <a:solidFill>
                  <a:srgbClr val="0000CC"/>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402335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57094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$410 for your OPT as you get closer to graduating.</a:t>
            </a:r>
          </a:p>
        </p:txBody>
      </p:sp>
    </p:spTree>
    <p:extLst>
      <p:ext uri="{BB962C8B-B14F-4D97-AF65-F5344CB8AC3E}">
        <p14:creationId xmlns:p14="http://schemas.microsoft.com/office/powerpoint/2010/main" val="112100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20828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21293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26464"/>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Ask for help!</a:t>
            </a:r>
          </a:p>
          <a:p>
            <a:pPr lvl="1"/>
            <a:r>
              <a:rPr lang="en-US" dirty="0"/>
              <a:t>In many cases, your best source of information will be international faculty, either in your department or elsewhere</a:t>
            </a:r>
          </a:p>
          <a:p>
            <a:r>
              <a:rPr lang="en-US" dirty="0"/>
              <a:t>Plan ahead.</a:t>
            </a:r>
          </a:p>
          <a:p>
            <a:pPr lvl="1"/>
            <a:r>
              <a:rPr lang="en-US" dirty="0"/>
              <a:t>Uncertainty will be a fact of life. Try to avoid major surprises.</a:t>
            </a:r>
          </a:p>
          <a:p>
            <a:r>
              <a:rPr lang="en-US" dirty="0"/>
              <a:t>Communicate with family, both in the U.S. and at home.</a:t>
            </a:r>
          </a:p>
          <a:p>
            <a:pPr lvl="1"/>
            <a:r>
              <a:rPr lang="en-US" dirty="0"/>
              <a:t>In many cases, they are (directly or emotionally) going through this experience with you. Let them help. Share your issues with them.</a:t>
            </a:r>
          </a:p>
          <a:p>
            <a:r>
              <a:rPr lang="en-US" dirty="0"/>
              <a:t>Finish your degree. </a:t>
            </a:r>
          </a:p>
          <a:p>
            <a:pPr lvl="1"/>
            <a:r>
              <a:rPr lang="en-US" dirty="0"/>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Tips</a:t>
            </a:r>
          </a:p>
        </p:txBody>
      </p:sp>
    </p:spTree>
    <p:extLst>
      <p:ext uri="{BB962C8B-B14F-4D97-AF65-F5344CB8AC3E}">
        <p14:creationId xmlns:p14="http://schemas.microsoft.com/office/powerpoint/2010/main" val="34794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extLst>
              <p:ext uri="{D42A27DB-BD31-4B8C-83A1-F6EECF244321}">
                <p14:modId xmlns:p14="http://schemas.microsoft.com/office/powerpoint/2010/main" val="4257885265"/>
              </p:ext>
            </p:extLst>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2658757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179034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3582286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Expert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18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367522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41742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Wednesday, March 9</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207635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cxnSp>
        <p:nvCxnSpPr>
          <p:cNvPr id="18" name="Straight Arrow Connector 17">
            <a:extLst>
              <a:ext uri="{FF2B5EF4-FFF2-40B4-BE49-F238E27FC236}">
                <a16:creationId xmlns:a16="http://schemas.microsoft.com/office/drawing/2014/main" id="{3D9C21AB-5CC3-EA47-9B8D-0EB007112EB3}"/>
              </a:ext>
            </a:extLst>
          </p:cNvPr>
          <p:cNvCxnSpPr>
            <a:cxnSpLocks/>
          </p:cNvCxnSpPr>
          <p:nvPr/>
        </p:nvCxnSpPr>
        <p:spPr>
          <a:xfrm>
            <a:off x="9024330" y="1571449"/>
            <a:ext cx="226580" cy="134352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60C4F-B658-5347-AEFE-0B9DF12CD150}"/>
              </a:ext>
            </a:extLst>
          </p:cNvPr>
          <p:cNvCxnSpPr>
            <a:cxnSpLocks/>
          </p:cNvCxnSpPr>
          <p:nvPr/>
        </p:nvCxnSpPr>
        <p:spPr>
          <a:xfrm>
            <a:off x="10590266" y="1496050"/>
            <a:ext cx="579777" cy="3074737"/>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2C78D8-80EE-914B-8201-12FB21579E42}"/>
              </a:ext>
            </a:extLst>
          </p:cNvPr>
          <p:cNvCxnSpPr>
            <a:cxnSpLocks/>
          </p:cNvCxnSpPr>
          <p:nvPr/>
        </p:nvCxnSpPr>
        <p:spPr>
          <a:xfrm flipH="1">
            <a:off x="2732111" y="1432474"/>
            <a:ext cx="294572" cy="154650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D9E6B5-BE98-EC4C-AF8C-C9FE0D7EA20B}"/>
              </a:ext>
            </a:extLst>
          </p:cNvPr>
          <p:cNvCxnSpPr>
            <a:cxnSpLocks/>
          </p:cNvCxnSpPr>
          <p:nvPr/>
        </p:nvCxnSpPr>
        <p:spPr>
          <a:xfrm flipH="1">
            <a:off x="1601734" y="1483029"/>
            <a:ext cx="699608" cy="292327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A11128-9174-3348-852D-8A72129FA95C}"/>
              </a:ext>
            </a:extLst>
          </p:cNvPr>
          <p:cNvCxnSpPr>
            <a:cxnSpLocks/>
          </p:cNvCxnSpPr>
          <p:nvPr/>
        </p:nvCxnSpPr>
        <p:spPr>
          <a:xfrm>
            <a:off x="8093373" y="1463879"/>
            <a:ext cx="477963" cy="1236363"/>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296EA7-C147-4B4D-825B-89554335890D}"/>
              </a:ext>
            </a:extLst>
          </p:cNvPr>
          <p:cNvCxnSpPr>
            <a:cxnSpLocks/>
          </p:cNvCxnSpPr>
          <p:nvPr/>
        </p:nvCxnSpPr>
        <p:spPr>
          <a:xfrm>
            <a:off x="9890611" y="1463879"/>
            <a:ext cx="457811" cy="2831960"/>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638691-1229-5340-ADD3-CA0A423A3BEA}"/>
              </a:ext>
            </a:extLst>
          </p:cNvPr>
          <p:cNvCxnSpPr>
            <a:cxnSpLocks/>
          </p:cNvCxnSpPr>
          <p:nvPr/>
        </p:nvCxnSpPr>
        <p:spPr>
          <a:xfrm flipH="1">
            <a:off x="3541858" y="1496050"/>
            <a:ext cx="305385" cy="120419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74E36D-CF2E-7348-9BDC-13942DDFA16E}"/>
              </a:ext>
            </a:extLst>
          </p:cNvPr>
          <p:cNvCxnSpPr>
            <a:cxnSpLocks/>
          </p:cNvCxnSpPr>
          <p:nvPr/>
        </p:nvCxnSpPr>
        <p:spPr>
          <a:xfrm flipH="1">
            <a:off x="998733" y="1455353"/>
            <a:ext cx="507879" cy="311543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5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623DF-8AFE-B447-AE65-7E56A8E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421" y="76022"/>
            <a:ext cx="8017157" cy="6392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5BC24-ADE8-E043-8EF3-D765A39E3AA8}"/>
              </a:ext>
            </a:extLst>
          </p:cNvPr>
          <p:cNvSpPr txBox="1"/>
          <p:nvPr/>
        </p:nvSpPr>
        <p:spPr>
          <a:xfrm>
            <a:off x="3047488" y="6468439"/>
            <a:ext cx="6097022" cy="323165"/>
          </a:xfrm>
          <a:prstGeom prst="rect">
            <a:avLst/>
          </a:prstGeom>
          <a:noFill/>
        </p:spPr>
        <p:txBody>
          <a:bodyPr wrap="square">
            <a:spAutoFit/>
          </a:bodyPr>
          <a:lstStyle/>
          <a:p>
            <a:pPr algn="ctr"/>
            <a:r>
              <a:rPr lang="en-US" sz="1500" i="1" dirty="0">
                <a:solidFill>
                  <a:schemeClr val="bg1">
                    <a:lumMod val="65000"/>
                  </a:schemeClr>
                </a:solidFill>
              </a:rPr>
              <a:t>Source: Russell, K. (2018). The Next Financial Calamity Is Coming.</a:t>
            </a:r>
          </a:p>
        </p:txBody>
      </p:sp>
    </p:spTree>
    <p:extLst>
      <p:ext uri="{BB962C8B-B14F-4D97-AF65-F5344CB8AC3E}">
        <p14:creationId xmlns:p14="http://schemas.microsoft.com/office/powerpoint/2010/main" val="719634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17549</TotalTime>
  <Words>1861</Words>
  <Application>Microsoft Macintosh PowerPoint</Application>
  <PresentationFormat>Widescreen</PresentationFormat>
  <Paragraphs>274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103</cp:revision>
  <dcterms:created xsi:type="dcterms:W3CDTF">2019-08-26T13:43:19Z</dcterms:created>
  <dcterms:modified xsi:type="dcterms:W3CDTF">2022-01-20T16:27:21Z</dcterms:modified>
  <cp:category/>
</cp:coreProperties>
</file>