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310" r:id="rId2"/>
    <p:sldId id="1245" r:id="rId3"/>
    <p:sldId id="1993" r:id="rId4"/>
    <p:sldId id="1994" r:id="rId5"/>
    <p:sldId id="1995" r:id="rId6"/>
    <p:sldId id="1242" r:id="rId7"/>
    <p:sldId id="1318" r:id="rId8"/>
    <p:sldId id="1996" r:id="rId9"/>
    <p:sldId id="1997" r:id="rId10"/>
    <p:sldId id="1998" r:id="rId11"/>
    <p:sldId id="1999" r:id="rId12"/>
    <p:sldId id="2000" r:id="rId13"/>
    <p:sldId id="2003" r:id="rId14"/>
    <p:sldId id="2001" r:id="rId15"/>
    <p:sldId id="1246" r:id="rId16"/>
    <p:sldId id="1291" r:id="rId17"/>
    <p:sldId id="1322" r:id="rId18"/>
    <p:sldId id="1958" r:id="rId19"/>
    <p:sldId id="1244" r:id="rId20"/>
    <p:sldId id="1283" r:id="rId21"/>
    <p:sldId id="2005" r:id="rId22"/>
    <p:sldId id="2006" r:id="rId23"/>
    <p:sldId id="2007" r:id="rId24"/>
    <p:sldId id="2008" r:id="rId25"/>
    <p:sldId id="2009" r:id="rId26"/>
    <p:sldId id="2010" r:id="rId27"/>
    <p:sldId id="1940" r:id="rId28"/>
    <p:sldId id="2004" r:id="rId29"/>
    <p:sldId id="1941" r:id="rId30"/>
    <p:sldId id="1942" r:id="rId31"/>
    <p:sldId id="1943" r:id="rId32"/>
    <p:sldId id="1944" r:id="rId33"/>
    <p:sldId id="1945" r:id="rId34"/>
    <p:sldId id="1946" r:id="rId35"/>
    <p:sldId id="1947" r:id="rId36"/>
    <p:sldId id="1948" r:id="rId37"/>
    <p:sldId id="1949" r:id="rId38"/>
    <p:sldId id="1950" r:id="rId39"/>
    <p:sldId id="1953" r:id="rId40"/>
    <p:sldId id="1951" r:id="rId41"/>
    <p:sldId id="1952" r:id="rId42"/>
    <p:sldId id="1954" r:id="rId43"/>
    <p:sldId id="1321" r:id="rId44"/>
    <p:sldId id="1323" r:id="rId45"/>
    <p:sldId id="1324" r:id="rId46"/>
    <p:sldId id="1312" r:id="rId47"/>
    <p:sldId id="1325" r:id="rId48"/>
    <p:sldId id="1326" r:id="rId49"/>
    <p:sldId id="1327" r:id="rId50"/>
    <p:sldId id="1929" r:id="rId51"/>
    <p:sldId id="1930" r:id="rId52"/>
    <p:sldId id="1931" r:id="rId53"/>
    <p:sldId id="1328" r:id="rId54"/>
    <p:sldId id="1970" r:id="rId55"/>
    <p:sldId id="1971" r:id="rId56"/>
    <p:sldId id="1932" r:id="rId57"/>
    <p:sldId id="1933" r:id="rId58"/>
    <p:sldId id="1934" r:id="rId59"/>
    <p:sldId id="1935" r:id="rId60"/>
    <p:sldId id="1936" r:id="rId61"/>
    <p:sldId id="1937" r:id="rId62"/>
    <p:sldId id="1938" r:id="rId63"/>
    <p:sldId id="1939" r:id="rId64"/>
    <p:sldId id="1329" r:id="rId65"/>
    <p:sldId id="1920" r:id="rId66"/>
    <p:sldId id="1921" r:id="rId67"/>
    <p:sldId id="2002" r:id="rId68"/>
    <p:sldId id="1922" r:id="rId69"/>
    <p:sldId id="1923" r:id="rId70"/>
    <p:sldId id="1925" r:id="rId71"/>
    <p:sldId id="1926" r:id="rId72"/>
    <p:sldId id="1955" r:id="rId73"/>
    <p:sldId id="1295" r:id="rId74"/>
    <p:sldId id="1249" r:id="rId75"/>
    <p:sldId id="1313" r:id="rId76"/>
    <p:sldId id="1956" r:id="rId77"/>
    <p:sldId id="1296" r:id="rId78"/>
    <p:sldId id="1306" r:id="rId79"/>
    <p:sldId id="1314" r:id="rId80"/>
    <p:sldId id="1266" r:id="rId81"/>
    <p:sldId id="1957" r:id="rId82"/>
    <p:sldId id="1260" r:id="rId83"/>
    <p:sldId id="1311" r:id="rId84"/>
    <p:sldId id="92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009051"/>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9"/>
    <p:restoredTop sz="94680"/>
  </p:normalViewPr>
  <p:slideViewPr>
    <p:cSldViewPr snapToGrid="0" snapToObjects="1">
      <p:cViewPr varScale="1">
        <p:scale>
          <a:sx n="211" d="100"/>
          <a:sy n="211" d="100"/>
        </p:scale>
        <p:origin x="6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E3052-2D10-BA4E-AA4A-FF3A60595744}" type="datetimeFigureOut">
              <a:rPr lang="en-US" smtClean="0"/>
              <a:t>3/15/22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4C6F1-94A6-8148-A699-A2975CBCFFC6}" type="slidenum">
              <a:rPr lang="en-US" smtClean="0"/>
              <a:t>‹#›</a:t>
            </a:fld>
            <a:endParaRPr lang="en-US"/>
          </a:p>
        </p:txBody>
      </p:sp>
    </p:spTree>
    <p:extLst>
      <p:ext uri="{BB962C8B-B14F-4D97-AF65-F5344CB8AC3E}">
        <p14:creationId xmlns:p14="http://schemas.microsoft.com/office/powerpoint/2010/main" val="264841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47F8-B021-2F4E-88C8-BB982A3747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5CF07-57C6-7C41-8CDE-E450205BB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721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C58C-3E1F-9841-9955-8D67231245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E7171-289F-174A-8A84-C99EA49FD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86E3AD0-38D7-4747-B964-255C11827E65}"/>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8" name="Picture 7">
            <a:extLst>
              <a:ext uri="{FF2B5EF4-FFF2-40B4-BE49-F238E27FC236}">
                <a16:creationId xmlns:a16="http://schemas.microsoft.com/office/drawing/2014/main" id="{37F2D84C-E8EB-D444-A2C7-66D9D30BC73A}"/>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179590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2A9E9-7FA2-434F-B0B4-BE534E5179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E806F-6531-2A41-B5B2-3B7CCC64E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A60D593-5FE9-D043-B7A9-C3238816CB4E}"/>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8" name="Picture 7">
            <a:extLst>
              <a:ext uri="{FF2B5EF4-FFF2-40B4-BE49-F238E27FC236}">
                <a16:creationId xmlns:a16="http://schemas.microsoft.com/office/drawing/2014/main" id="{7E54401C-BAF4-4E4F-B607-0747BEEE57C3}"/>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34366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 2">
    <p:bg>
      <p:bgPr>
        <a:solidFill>
          <a:srgbClr val="C00000">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86733"/>
            <a:ext cx="10972800" cy="1021541"/>
          </a:xfrm>
        </p:spPr>
        <p:txBody>
          <a:bodyPr/>
          <a:lstStyle>
            <a:lvl1pPr algn="ctr">
              <a:defRPr sz="4800" b="1" i="1" cap="none">
                <a:solidFill>
                  <a:schemeClr val="bg1"/>
                </a:solidFill>
                <a:latin typeface="Times New Roman" charset="0"/>
                <a:ea typeface="Times New Roman" charset="0"/>
                <a:cs typeface="Times New Roman" charset="0"/>
              </a:defRPr>
            </a:lvl1pPr>
          </a:lstStyle>
          <a:p>
            <a:r>
              <a:rPr lang="en-US" dirty="0" err="1"/>
              <a:t>brian.bolton@louisiana.edu</a:t>
            </a:r>
            <a:endParaRPr lang="en-US" dirty="0"/>
          </a:p>
        </p:txBody>
      </p:sp>
      <p:pic>
        <p:nvPicPr>
          <p:cNvPr id="4" name="Picture 3">
            <a:extLst>
              <a:ext uri="{FF2B5EF4-FFF2-40B4-BE49-F238E27FC236}">
                <a16:creationId xmlns:a16="http://schemas.microsoft.com/office/drawing/2014/main" id="{BC92C259-7C64-F54B-BF8F-D51CED9AD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597" y="3640580"/>
            <a:ext cx="11004803" cy="1768629"/>
          </a:xfrm>
          <a:prstGeom prst="rect">
            <a:avLst/>
          </a:prstGeom>
        </p:spPr>
      </p:pic>
    </p:spTree>
    <p:extLst>
      <p:ext uri="{BB962C8B-B14F-4D97-AF65-F5344CB8AC3E}">
        <p14:creationId xmlns:p14="http://schemas.microsoft.com/office/powerpoint/2010/main" val="375085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6F67-177F-1F4A-AB34-2E8212DDD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C8CA2-82D2-214D-88C5-A5B78A1FCF22}"/>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4651992D-26BE-834E-9924-96659ABAC4E0}"/>
              </a:ext>
            </a:extLst>
          </p:cNvPr>
          <p:cNvPicPr>
            <a:picLocks noChangeAspect="1"/>
          </p:cNvPicPr>
          <p:nvPr userDrawn="1"/>
        </p:nvPicPr>
        <p:blipFill>
          <a:blip r:embed="rId2"/>
          <a:stretch>
            <a:fillRect/>
          </a:stretch>
        </p:blipFill>
        <p:spPr>
          <a:xfrm>
            <a:off x="10103058" y="5960533"/>
            <a:ext cx="1973532" cy="687917"/>
          </a:xfrm>
          <a:prstGeom prst="rect">
            <a:avLst/>
          </a:prstGeom>
        </p:spPr>
      </p:pic>
      <p:pic>
        <p:nvPicPr>
          <p:cNvPr id="6" name="Picture 5">
            <a:extLst>
              <a:ext uri="{FF2B5EF4-FFF2-40B4-BE49-F238E27FC236}">
                <a16:creationId xmlns:a16="http://schemas.microsoft.com/office/drawing/2014/main" id="{D15CDB3D-765F-184F-886A-35B20061EF91}"/>
              </a:ext>
            </a:extLst>
          </p:cNvPr>
          <p:cNvPicPr>
            <a:picLocks noChangeAspect="1"/>
          </p:cNvPicPr>
          <p:nvPr userDrawn="1"/>
        </p:nvPicPr>
        <p:blipFill>
          <a:blip r:embed="rId3"/>
          <a:stretch>
            <a:fillRect/>
          </a:stretch>
        </p:blipFill>
        <p:spPr>
          <a:xfrm>
            <a:off x="79314" y="5991730"/>
            <a:ext cx="819812" cy="777039"/>
          </a:xfrm>
          <a:prstGeom prst="rect">
            <a:avLst/>
          </a:prstGeom>
        </p:spPr>
      </p:pic>
    </p:spTree>
    <p:extLst>
      <p:ext uri="{BB962C8B-B14F-4D97-AF65-F5344CB8AC3E}">
        <p14:creationId xmlns:p14="http://schemas.microsoft.com/office/powerpoint/2010/main" val="665978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A67F-6569-624B-822D-C49E113E49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BDC462-1161-DC42-BE7F-200B108A6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A5CB908-C9EB-3C48-A8CD-4F75E690F4D6}"/>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8" name="Picture 7">
            <a:extLst>
              <a:ext uri="{FF2B5EF4-FFF2-40B4-BE49-F238E27FC236}">
                <a16:creationId xmlns:a16="http://schemas.microsoft.com/office/drawing/2014/main" id="{C843B221-EE7C-4648-98B3-D8A586921F65}"/>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315193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735F-18BD-F548-9E41-3045217E9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81893-2BAE-DC4E-B35F-22896E9330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B4858D-A4E0-314B-B0EE-656E0340D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96E718D-244C-3D42-ACF8-6472E022BFEE}"/>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9" name="Picture 8">
            <a:extLst>
              <a:ext uri="{FF2B5EF4-FFF2-40B4-BE49-F238E27FC236}">
                <a16:creationId xmlns:a16="http://schemas.microsoft.com/office/drawing/2014/main" id="{4FED8CC2-A397-264D-9CC5-A7B5E394895A}"/>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179206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23A3-C291-974E-8D9B-CE73B4DC2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1D6DE-ABF9-C34B-93B6-CBEABCC44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9EB0E-1B9E-524A-B3FF-BE633D3353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098BA-AC93-E14B-A159-8D13636B8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98D742-8AD1-D64F-9409-0018A9B051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9CB1035-14F6-5048-88B1-89319B754F99}"/>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11" name="Picture 10">
            <a:extLst>
              <a:ext uri="{FF2B5EF4-FFF2-40B4-BE49-F238E27FC236}">
                <a16:creationId xmlns:a16="http://schemas.microsoft.com/office/drawing/2014/main" id="{4148D27F-C4BD-CB47-8883-6488566CC249}"/>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309490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472A-A3C9-F04B-8C7C-F4BF24475E60}"/>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0060912-4C38-2E41-A2DB-AA73B7C99F98}"/>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7" name="Picture 6">
            <a:extLst>
              <a:ext uri="{FF2B5EF4-FFF2-40B4-BE49-F238E27FC236}">
                <a16:creationId xmlns:a16="http://schemas.microsoft.com/office/drawing/2014/main" id="{F11FCC0D-E271-7743-B4CA-4160DA40C085}"/>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333546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13B99-9CCA-3444-A5C1-0EA3BE745FE2}"/>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6" name="Picture 5">
            <a:extLst>
              <a:ext uri="{FF2B5EF4-FFF2-40B4-BE49-F238E27FC236}">
                <a16:creationId xmlns:a16="http://schemas.microsoft.com/office/drawing/2014/main" id="{CC488016-B685-624C-A3CF-5CAE32BB41E0}"/>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87365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D8C7-7997-3247-824B-1E7FBA6C2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11BAF3-9831-0649-8F70-72975D6EA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67394A-9026-AC48-8433-EFE0A8946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375FB6AE-05A8-0D4E-B5CA-39BCE3D66A96}"/>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9" name="Picture 8">
            <a:extLst>
              <a:ext uri="{FF2B5EF4-FFF2-40B4-BE49-F238E27FC236}">
                <a16:creationId xmlns:a16="http://schemas.microsoft.com/office/drawing/2014/main" id="{DF1A936E-0F24-5A41-A4CA-4D17D33768C0}"/>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17655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B546-87EF-5348-B380-780328FAC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CC803-4EF5-594A-B49D-30334762C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15F991-0973-5D45-9F42-D363C51F3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CF40A4A-A2B3-BA44-874D-4EFE6E62DA93}"/>
              </a:ext>
            </a:extLst>
          </p:cNvPr>
          <p:cNvPicPr>
            <a:picLocks noChangeAspect="1"/>
          </p:cNvPicPr>
          <p:nvPr userDrawn="1"/>
        </p:nvPicPr>
        <p:blipFill>
          <a:blip r:embed="rId2"/>
          <a:stretch>
            <a:fillRect/>
          </a:stretch>
        </p:blipFill>
        <p:spPr>
          <a:xfrm>
            <a:off x="81544" y="5757441"/>
            <a:ext cx="1078019" cy="988598"/>
          </a:xfrm>
          <a:prstGeom prst="rect">
            <a:avLst/>
          </a:prstGeom>
        </p:spPr>
      </p:pic>
      <p:pic>
        <p:nvPicPr>
          <p:cNvPr id="9" name="Picture 8">
            <a:extLst>
              <a:ext uri="{FF2B5EF4-FFF2-40B4-BE49-F238E27FC236}">
                <a16:creationId xmlns:a16="http://schemas.microsoft.com/office/drawing/2014/main" id="{474FA423-6910-154F-BAE8-24D14EF261B1}"/>
              </a:ext>
            </a:extLst>
          </p:cNvPr>
          <p:cNvPicPr>
            <a:picLocks noChangeAspect="1"/>
          </p:cNvPicPr>
          <p:nvPr userDrawn="1"/>
        </p:nvPicPr>
        <p:blipFill>
          <a:blip r:embed="rId3"/>
          <a:stretch>
            <a:fillRect/>
          </a:stretch>
        </p:blipFill>
        <p:spPr>
          <a:xfrm>
            <a:off x="10103058" y="5960533"/>
            <a:ext cx="1973532" cy="687917"/>
          </a:xfrm>
          <a:prstGeom prst="rect">
            <a:avLst/>
          </a:prstGeom>
        </p:spPr>
      </p:pic>
    </p:spTree>
    <p:extLst>
      <p:ext uri="{BB962C8B-B14F-4D97-AF65-F5344CB8AC3E}">
        <p14:creationId xmlns:p14="http://schemas.microsoft.com/office/powerpoint/2010/main" val="5663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8A55F9-6875-6A43-8265-5D930DCC7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50B9D-7089-9A4C-8E02-E76CF953E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0DF22-6E0D-A141-9D1F-713704100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95C5A-D224-AA43-BB03-DCCC78B25673}" type="datetimeFigureOut">
              <a:rPr lang="en-US" smtClean="0"/>
              <a:t>3/15/22</a:t>
            </a:fld>
            <a:endParaRPr lang="en-US"/>
          </a:p>
        </p:txBody>
      </p:sp>
      <p:sp>
        <p:nvSpPr>
          <p:cNvPr id="5" name="Footer Placeholder 4">
            <a:extLst>
              <a:ext uri="{FF2B5EF4-FFF2-40B4-BE49-F238E27FC236}">
                <a16:creationId xmlns:a16="http://schemas.microsoft.com/office/drawing/2014/main" id="{7F619766-8740-7B40-AD10-1AA433446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D72150-09C2-D846-8599-691D3F2192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0D608-4A3F-D64C-84F4-6E3C8DD2657E}" type="slidenum">
              <a:rPr lang="en-US" smtClean="0"/>
              <a:t>‹#›</a:t>
            </a:fld>
            <a:endParaRPr lang="en-US"/>
          </a:p>
        </p:txBody>
      </p:sp>
    </p:spTree>
    <p:extLst>
      <p:ext uri="{BB962C8B-B14F-4D97-AF65-F5344CB8AC3E}">
        <p14:creationId xmlns:p14="http://schemas.microsoft.com/office/powerpoint/2010/main" val="1964356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A053F6-1504-474F-8951-ACBC123A5B68}"/>
              </a:ext>
            </a:extLst>
          </p:cNvPr>
          <p:cNvPicPr>
            <a:picLocks noChangeAspect="1"/>
          </p:cNvPicPr>
          <p:nvPr/>
        </p:nvPicPr>
        <p:blipFill>
          <a:blip r:embed="rId2"/>
          <a:stretch>
            <a:fillRect/>
          </a:stretch>
        </p:blipFill>
        <p:spPr>
          <a:xfrm>
            <a:off x="179918" y="4893735"/>
            <a:ext cx="1903740" cy="1745826"/>
          </a:xfrm>
          <a:prstGeom prst="rect">
            <a:avLst/>
          </a:prstGeom>
        </p:spPr>
      </p:pic>
      <p:pic>
        <p:nvPicPr>
          <p:cNvPr id="8" name="Picture 7">
            <a:extLst>
              <a:ext uri="{FF2B5EF4-FFF2-40B4-BE49-F238E27FC236}">
                <a16:creationId xmlns:a16="http://schemas.microsoft.com/office/drawing/2014/main" id="{FC304C16-E084-FC4C-812A-3D9CACD3D21C}"/>
              </a:ext>
            </a:extLst>
          </p:cNvPr>
          <p:cNvPicPr>
            <a:picLocks noChangeAspect="1"/>
          </p:cNvPicPr>
          <p:nvPr/>
        </p:nvPicPr>
        <p:blipFill>
          <a:blip r:embed="rId3"/>
          <a:stretch>
            <a:fillRect/>
          </a:stretch>
        </p:blipFill>
        <p:spPr>
          <a:xfrm>
            <a:off x="9906000" y="5000201"/>
            <a:ext cx="2099733" cy="1703241"/>
          </a:xfrm>
          <a:prstGeom prst="rect">
            <a:avLst/>
          </a:prstGeom>
        </p:spPr>
      </p:pic>
      <p:sp>
        <p:nvSpPr>
          <p:cNvPr id="3" name="Rectangle 2">
            <a:extLst>
              <a:ext uri="{FF2B5EF4-FFF2-40B4-BE49-F238E27FC236}">
                <a16:creationId xmlns:a16="http://schemas.microsoft.com/office/drawing/2014/main" id="{FD280C45-1E37-4342-899E-930A139437D2}"/>
              </a:ext>
            </a:extLst>
          </p:cNvPr>
          <p:cNvSpPr/>
          <p:nvPr/>
        </p:nvSpPr>
        <p:spPr>
          <a:xfrm>
            <a:off x="615655" y="442059"/>
            <a:ext cx="10960689" cy="5601533"/>
          </a:xfrm>
          <a:prstGeom prst="rect">
            <a:avLst/>
          </a:prstGeom>
        </p:spPr>
        <p:txBody>
          <a:bodyPr wrap="square">
            <a:spAutoFit/>
          </a:bodyPr>
          <a:lstStyle/>
          <a:p>
            <a:pPr algn="ctr"/>
            <a:r>
              <a:rPr lang="en-US" sz="5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MONEY MATTERS </a:t>
            </a:r>
          </a:p>
          <a:p>
            <a:pPr algn="ctr"/>
            <a:r>
              <a:rPr lang="en-US" sz="5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SESSION #7 – DEBT MANAGEMENT</a:t>
            </a:r>
          </a:p>
          <a:p>
            <a:pPr algn="ctr"/>
            <a:r>
              <a:rPr lang="en-US" sz="30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Maximizing  your income and managing your expenses</a:t>
            </a:r>
            <a:br>
              <a:rPr lang="en-US" sz="30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br>
            <a:r>
              <a:rPr lang="en-US" sz="30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to support your personal &amp; professional goals.</a:t>
            </a:r>
          </a:p>
          <a:p>
            <a:r>
              <a:rPr lang="en-US" sz="3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3000" dirty="0">
              <a:latin typeface="Calibri" panose="020F0502020204030204" pitchFamily="34" charset="0"/>
              <a:ea typeface="Times New Roman" panose="02020603050405020304" pitchFamily="18" charset="0"/>
              <a:cs typeface="Calibri" panose="020F0502020204030204" pitchFamily="34" charset="0"/>
            </a:endParaRPr>
          </a:p>
          <a:p>
            <a:pPr algn="ctr"/>
            <a:r>
              <a:rPr lang="en-US" sz="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endParaRPr lang="en-US" sz="800" dirty="0">
              <a:latin typeface="Calibri" panose="020F0502020204030204" pitchFamily="34" charset="0"/>
              <a:ea typeface="Times New Roman" panose="02020603050405020304" pitchFamily="18" charset="0"/>
              <a:cs typeface="Calibri" panose="020F0502020204030204" pitchFamily="34" charset="0"/>
            </a:endParaRPr>
          </a:p>
          <a:p>
            <a:pPr algn="ctr"/>
            <a:r>
              <a:rPr lang="en-US" sz="36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Manage Your Money Today</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pPr algn="ctr"/>
            <a:r>
              <a:rPr lang="en-US" sz="36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Maximize Your Money in the Future</a:t>
            </a:r>
          </a:p>
          <a:p>
            <a:pPr algn="ctr"/>
            <a:endParaRPr lang="en-US" sz="4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en-US" sz="36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March 15, 2022</a:t>
            </a:r>
            <a:endParaRPr lang="en-US" sz="36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1738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sp>
        <p:nvSpPr>
          <p:cNvPr id="4" name="Content Placeholder 2">
            <a:extLst>
              <a:ext uri="{FF2B5EF4-FFF2-40B4-BE49-F238E27FC236}">
                <a16:creationId xmlns:a16="http://schemas.microsoft.com/office/drawing/2014/main" id="{19C384FA-E0AF-5547-BC83-9F82D20FA7DD}"/>
              </a:ext>
            </a:extLst>
          </p:cNvPr>
          <p:cNvSpPr txBox="1">
            <a:spLocks/>
          </p:cNvSpPr>
          <p:nvPr/>
        </p:nvSpPr>
        <p:spPr>
          <a:xfrm>
            <a:off x="7197672" y="1314072"/>
            <a:ext cx="4311156" cy="3666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C00000"/>
                </a:solidFill>
              </a:rPr>
              <a:t>This announcement was last week:</a:t>
            </a:r>
          </a:p>
          <a:p>
            <a:pPr marL="0" indent="0">
              <a:buNone/>
            </a:pPr>
            <a:r>
              <a:rPr lang="en-US" sz="2200" dirty="0">
                <a:solidFill>
                  <a:srgbClr val="C00000"/>
                </a:solidFill>
              </a:rPr>
              <a:t>Again, the fine print is critical:</a:t>
            </a:r>
          </a:p>
          <a:p>
            <a:r>
              <a:rPr lang="en-US" sz="2200" dirty="0">
                <a:solidFill>
                  <a:srgbClr val="C00000"/>
                </a:solidFill>
              </a:rPr>
              <a:t>Eligible borrowers include:</a:t>
            </a:r>
          </a:p>
          <a:p>
            <a:pPr lvl="1"/>
            <a:r>
              <a:rPr lang="en-US" sz="1800" dirty="0">
                <a:solidFill>
                  <a:srgbClr val="C00000"/>
                </a:solidFill>
              </a:rPr>
              <a:t>Those with subsidized, federal loans.</a:t>
            </a:r>
          </a:p>
          <a:p>
            <a:pPr lvl="1"/>
            <a:r>
              <a:rPr lang="en-US" sz="1800" dirty="0">
                <a:solidFill>
                  <a:srgbClr val="C00000"/>
                </a:solidFill>
              </a:rPr>
              <a:t>Those who have made 10 years of on-time payments</a:t>
            </a:r>
          </a:p>
          <a:p>
            <a:pPr lvl="1"/>
            <a:r>
              <a:rPr lang="en-US" sz="1800" dirty="0">
                <a:solidFill>
                  <a:srgbClr val="C00000"/>
                </a:solidFill>
              </a:rPr>
              <a:t>Those who have been in certain Public Service jobs for 10 years.</a:t>
            </a:r>
          </a:p>
          <a:p>
            <a:pPr lvl="1"/>
            <a:r>
              <a:rPr lang="en-US" sz="1800" dirty="0">
                <a:solidFill>
                  <a:srgbClr val="C00000"/>
                </a:solidFill>
              </a:rPr>
              <a:t>Those with income below certain thresholds.</a:t>
            </a:r>
          </a:p>
          <a:p>
            <a:r>
              <a:rPr lang="en-US" sz="2200" dirty="0">
                <a:solidFill>
                  <a:srgbClr val="C00000"/>
                </a:solidFill>
              </a:rPr>
              <a:t>This is not a new program. </a:t>
            </a:r>
          </a:p>
          <a:p>
            <a:r>
              <a:rPr lang="en-US" sz="2200" dirty="0">
                <a:solidFill>
                  <a:srgbClr val="C00000"/>
                </a:solidFill>
              </a:rPr>
              <a:t>It is merely the Department of Education actively identifying borrowers who qualify.</a:t>
            </a:r>
            <a:endParaRPr lang="en-US" sz="1800" dirty="0">
              <a:solidFill>
                <a:srgbClr val="C00000"/>
              </a:solidFill>
            </a:endParaRPr>
          </a:p>
        </p:txBody>
      </p:sp>
      <p:pic>
        <p:nvPicPr>
          <p:cNvPr id="2" name="Picture 1">
            <a:extLst>
              <a:ext uri="{FF2B5EF4-FFF2-40B4-BE49-F238E27FC236}">
                <a16:creationId xmlns:a16="http://schemas.microsoft.com/office/drawing/2014/main" id="{C638C352-3A26-DE49-A5BD-85DC1926F206}"/>
              </a:ext>
            </a:extLst>
          </p:cNvPr>
          <p:cNvPicPr>
            <a:picLocks noChangeAspect="1"/>
          </p:cNvPicPr>
          <p:nvPr/>
        </p:nvPicPr>
        <p:blipFill>
          <a:blip r:embed="rId2"/>
          <a:stretch>
            <a:fillRect/>
          </a:stretch>
        </p:blipFill>
        <p:spPr>
          <a:xfrm>
            <a:off x="1184722" y="1167006"/>
            <a:ext cx="5431610" cy="5632782"/>
          </a:xfrm>
          <a:prstGeom prst="rect">
            <a:avLst/>
          </a:prstGeom>
        </p:spPr>
      </p:pic>
      <p:sp>
        <p:nvSpPr>
          <p:cNvPr id="5" name="Rectangle 4">
            <a:extLst>
              <a:ext uri="{FF2B5EF4-FFF2-40B4-BE49-F238E27FC236}">
                <a16:creationId xmlns:a16="http://schemas.microsoft.com/office/drawing/2014/main" id="{2BF90BB5-7B1B-0F43-AA20-3C4169FB1841}"/>
              </a:ext>
            </a:extLst>
          </p:cNvPr>
          <p:cNvSpPr/>
          <p:nvPr/>
        </p:nvSpPr>
        <p:spPr>
          <a:xfrm>
            <a:off x="4880837" y="6600636"/>
            <a:ext cx="1289849" cy="19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3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sp>
        <p:nvSpPr>
          <p:cNvPr id="5" name="Rectangle 4">
            <a:extLst>
              <a:ext uri="{FF2B5EF4-FFF2-40B4-BE49-F238E27FC236}">
                <a16:creationId xmlns:a16="http://schemas.microsoft.com/office/drawing/2014/main" id="{2BF90BB5-7B1B-0F43-AA20-3C4169FB1841}"/>
              </a:ext>
            </a:extLst>
          </p:cNvPr>
          <p:cNvSpPr/>
          <p:nvPr/>
        </p:nvSpPr>
        <p:spPr>
          <a:xfrm>
            <a:off x="4880837" y="6600636"/>
            <a:ext cx="1289849" cy="19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1EADFC-BEDB-3649-A420-CD78C1C65BD6}"/>
              </a:ext>
            </a:extLst>
          </p:cNvPr>
          <p:cNvSpPr txBox="1">
            <a:spLocks/>
          </p:cNvSpPr>
          <p:nvPr/>
        </p:nvSpPr>
        <p:spPr>
          <a:xfrm>
            <a:off x="838200" y="1241404"/>
            <a:ext cx="10515600" cy="4935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Required payments on federal student loans have been on pause since Spring 2020. Payments are scheduled to resume on May 2, 2022.</a:t>
            </a:r>
          </a:p>
          <a:p>
            <a:endParaRPr lang="en-US" dirty="0"/>
          </a:p>
          <a:p>
            <a:r>
              <a:rPr lang="en-US" dirty="0"/>
              <a:t>During this pause, no payments have been required.</a:t>
            </a:r>
          </a:p>
          <a:p>
            <a:r>
              <a:rPr lang="en-US" dirty="0"/>
              <a:t>During this pause, interest has not been accruing.</a:t>
            </a:r>
          </a:p>
          <a:p>
            <a:endParaRPr lang="en-US" dirty="0"/>
          </a:p>
          <a:p>
            <a:r>
              <a:rPr lang="en-US" dirty="0"/>
              <a:t>For new graduates, remember that you probably get a 6-month grace period after you graduate (or go below ½ time) before (a) interest accrues and (b) you have to make payments.</a:t>
            </a:r>
          </a:p>
        </p:txBody>
      </p:sp>
    </p:spTree>
    <p:extLst>
      <p:ext uri="{BB962C8B-B14F-4D97-AF65-F5344CB8AC3E}">
        <p14:creationId xmlns:p14="http://schemas.microsoft.com/office/powerpoint/2010/main" val="181076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sp>
        <p:nvSpPr>
          <p:cNvPr id="5" name="Rectangle 4">
            <a:extLst>
              <a:ext uri="{FF2B5EF4-FFF2-40B4-BE49-F238E27FC236}">
                <a16:creationId xmlns:a16="http://schemas.microsoft.com/office/drawing/2014/main" id="{2BF90BB5-7B1B-0F43-AA20-3C4169FB1841}"/>
              </a:ext>
            </a:extLst>
          </p:cNvPr>
          <p:cNvSpPr/>
          <p:nvPr/>
        </p:nvSpPr>
        <p:spPr>
          <a:xfrm>
            <a:off x="4880837" y="6600636"/>
            <a:ext cx="1289849" cy="19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1EADFC-BEDB-3649-A420-CD78C1C65BD6}"/>
              </a:ext>
            </a:extLst>
          </p:cNvPr>
          <p:cNvSpPr txBox="1">
            <a:spLocks/>
          </p:cNvSpPr>
          <p:nvPr/>
        </p:nvSpPr>
        <p:spPr>
          <a:xfrm>
            <a:off x="838200" y="1241404"/>
            <a:ext cx="10515600" cy="4935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Required payments on federal student loans have been on pause since Spring 2020. Payments are scheduled to resume on May 2, 2022.</a:t>
            </a:r>
          </a:p>
          <a:p>
            <a:endParaRPr lang="en-US" dirty="0"/>
          </a:p>
          <a:p>
            <a:pPr marL="0" indent="0" algn="ctr">
              <a:buNone/>
            </a:pPr>
            <a:r>
              <a:rPr lang="en-US" sz="4000" b="1" dirty="0">
                <a:solidFill>
                  <a:srgbClr val="C00000"/>
                </a:solidFill>
              </a:rPr>
              <a:t>My Advice:</a:t>
            </a:r>
          </a:p>
          <a:p>
            <a:pPr marL="0" indent="0" algn="ctr">
              <a:buNone/>
            </a:pPr>
            <a:r>
              <a:rPr lang="en-US" sz="4000" b="1" dirty="0">
                <a:solidFill>
                  <a:srgbClr val="C00000"/>
                </a:solidFill>
              </a:rPr>
              <a:t>Plan for the worst, hope for the best.</a:t>
            </a:r>
          </a:p>
          <a:p>
            <a:endParaRPr lang="en-US" dirty="0"/>
          </a:p>
          <a:p>
            <a:r>
              <a:rPr lang="en-US" sz="2400" dirty="0"/>
              <a:t>Assume that you will be required to begin making payments (and accruing interest) within 6 months of graduating.</a:t>
            </a:r>
          </a:p>
          <a:p>
            <a:r>
              <a:rPr lang="en-US" sz="2400" dirty="0"/>
              <a:t>Make a plan now to understand your repayment options.</a:t>
            </a:r>
          </a:p>
          <a:p>
            <a:r>
              <a:rPr lang="en-US" sz="2400" dirty="0"/>
              <a:t>Make a plan now to understand how you will pay off your debt.</a:t>
            </a:r>
          </a:p>
        </p:txBody>
      </p:sp>
    </p:spTree>
    <p:extLst>
      <p:ext uri="{BB962C8B-B14F-4D97-AF65-F5344CB8AC3E}">
        <p14:creationId xmlns:p14="http://schemas.microsoft.com/office/powerpoint/2010/main" val="395988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sp>
        <p:nvSpPr>
          <p:cNvPr id="5" name="Rectangle 4">
            <a:extLst>
              <a:ext uri="{FF2B5EF4-FFF2-40B4-BE49-F238E27FC236}">
                <a16:creationId xmlns:a16="http://schemas.microsoft.com/office/drawing/2014/main" id="{2BF90BB5-7B1B-0F43-AA20-3C4169FB1841}"/>
              </a:ext>
            </a:extLst>
          </p:cNvPr>
          <p:cNvSpPr/>
          <p:nvPr/>
        </p:nvSpPr>
        <p:spPr>
          <a:xfrm>
            <a:off x="4880837" y="6600636"/>
            <a:ext cx="1289849" cy="19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1EADFC-BEDB-3649-A420-CD78C1C65BD6}"/>
              </a:ext>
            </a:extLst>
          </p:cNvPr>
          <p:cNvSpPr txBox="1">
            <a:spLocks/>
          </p:cNvSpPr>
          <p:nvPr/>
        </p:nvSpPr>
        <p:spPr>
          <a:xfrm>
            <a:off x="838200" y="1241404"/>
            <a:ext cx="10515600" cy="4935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C00000"/>
                </a:solidFill>
              </a:rPr>
              <a:t>One More Piece of Bad News:</a:t>
            </a:r>
          </a:p>
          <a:p>
            <a:endParaRPr lang="en-US" dirty="0"/>
          </a:p>
          <a:p>
            <a:r>
              <a:rPr lang="en-US" sz="2300" dirty="0"/>
              <a:t>Interest rates have been at historic lows throughout the pandemic.</a:t>
            </a:r>
          </a:p>
          <a:p>
            <a:r>
              <a:rPr lang="en-US" sz="2300" dirty="0"/>
              <a:t>Interest rates are likely to begin going up soon (like, tomorrow).</a:t>
            </a:r>
          </a:p>
          <a:p>
            <a:r>
              <a:rPr lang="en-US" sz="2300" dirty="0"/>
              <a:t>This will be in an effort to fight or slow down inflation.</a:t>
            </a:r>
          </a:p>
          <a:p>
            <a:r>
              <a:rPr lang="en-US" sz="2300" dirty="0"/>
              <a:t>My opinion: Inflation will be around – and unusually high – for at least another year.</a:t>
            </a:r>
          </a:p>
          <a:p>
            <a:pPr lvl="1"/>
            <a:r>
              <a:rPr lang="en-US" sz="2000" dirty="0"/>
              <a:t>Interest rates are likely to go up 1-2% throughout this year. If this begins to slow down inflation, most of us will not see the slowdown until 2023.</a:t>
            </a:r>
          </a:p>
          <a:p>
            <a:pPr lvl="1"/>
            <a:r>
              <a:rPr lang="en-US" sz="2000" dirty="0"/>
              <a:t>For most items, once the prices go up, the prices are unlikely to go down.</a:t>
            </a:r>
          </a:p>
          <a:p>
            <a:pPr lvl="2"/>
            <a:r>
              <a:rPr lang="en-US" sz="1200" dirty="0"/>
              <a:t>Or we will experience shrink-</a:t>
            </a:r>
            <a:r>
              <a:rPr lang="en-US" sz="1200" dirty="0" err="1"/>
              <a:t>flation</a:t>
            </a:r>
            <a:r>
              <a:rPr lang="en-US" sz="1200" dirty="0"/>
              <a:t>…where we pay the same price for less stuff (e.g. a box of cereal going from 20 ounces to 16 ounces).</a:t>
            </a:r>
          </a:p>
          <a:p>
            <a:pPr lvl="1"/>
            <a:r>
              <a:rPr lang="en-US" sz="1600" dirty="0"/>
              <a:t>The possible exception to this is gasoline and energy – which are influenced by general inflation, but are disproportionately impacted by Russia’s invasion of Ukraine.</a:t>
            </a:r>
            <a:endParaRPr lang="en-US" sz="2400" dirty="0"/>
          </a:p>
        </p:txBody>
      </p:sp>
    </p:spTree>
    <p:extLst>
      <p:ext uri="{BB962C8B-B14F-4D97-AF65-F5344CB8AC3E}">
        <p14:creationId xmlns:p14="http://schemas.microsoft.com/office/powerpoint/2010/main" val="1637126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 Can You Do Today To Help Your Situation</a:t>
            </a:r>
          </a:p>
        </p:txBody>
      </p:sp>
      <p:sp>
        <p:nvSpPr>
          <p:cNvPr id="5" name="Rectangle 4">
            <a:extLst>
              <a:ext uri="{FF2B5EF4-FFF2-40B4-BE49-F238E27FC236}">
                <a16:creationId xmlns:a16="http://schemas.microsoft.com/office/drawing/2014/main" id="{2BF90BB5-7B1B-0F43-AA20-3C4169FB1841}"/>
              </a:ext>
            </a:extLst>
          </p:cNvPr>
          <p:cNvSpPr/>
          <p:nvPr/>
        </p:nvSpPr>
        <p:spPr>
          <a:xfrm>
            <a:off x="4880837" y="6600636"/>
            <a:ext cx="1289849" cy="19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D1EADFC-BEDB-3649-A420-CD78C1C65BD6}"/>
              </a:ext>
            </a:extLst>
          </p:cNvPr>
          <p:cNvSpPr txBox="1">
            <a:spLocks/>
          </p:cNvSpPr>
          <p:nvPr/>
        </p:nvSpPr>
        <p:spPr>
          <a:xfrm>
            <a:off x="838200" y="1241404"/>
            <a:ext cx="10515600" cy="4935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000" b="1" dirty="0">
              <a:solidFill>
                <a:srgbClr val="C00000"/>
              </a:solidFill>
            </a:endParaRPr>
          </a:p>
          <a:p>
            <a:pPr marL="0" indent="0" algn="ctr">
              <a:buNone/>
            </a:pPr>
            <a:r>
              <a:rPr lang="en-US" sz="4000" b="1" dirty="0">
                <a:solidFill>
                  <a:srgbClr val="C00000"/>
                </a:solidFill>
              </a:rPr>
              <a:t>Contact your credit card companies.</a:t>
            </a:r>
          </a:p>
          <a:p>
            <a:pPr marL="0" indent="0" algn="ctr">
              <a:buNone/>
            </a:pPr>
            <a:r>
              <a:rPr lang="en-US" sz="4000" b="1" dirty="0">
                <a:solidFill>
                  <a:srgbClr val="C00000"/>
                </a:solidFill>
              </a:rPr>
              <a:t>Ask to have your credit limits increased.</a:t>
            </a:r>
          </a:p>
          <a:p>
            <a:pPr marL="0" indent="0" algn="ctr">
              <a:buNone/>
            </a:pPr>
            <a:endParaRPr lang="en-US" sz="4000" b="1" dirty="0">
              <a:solidFill>
                <a:srgbClr val="C00000"/>
              </a:solidFill>
            </a:endParaRPr>
          </a:p>
          <a:p>
            <a:pPr marL="0" indent="0" algn="ctr">
              <a:buNone/>
            </a:pPr>
            <a:r>
              <a:rPr lang="en-US" sz="3200" b="1" dirty="0"/>
              <a:t>By increasing your available or possible debt, your credit score will think you are managing your debt obligations better. And this will improve your credit credit score.</a:t>
            </a:r>
          </a:p>
        </p:txBody>
      </p:sp>
    </p:spTree>
    <p:extLst>
      <p:ext uri="{BB962C8B-B14F-4D97-AF65-F5344CB8AC3E}">
        <p14:creationId xmlns:p14="http://schemas.microsoft.com/office/powerpoint/2010/main" val="22845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blinds(horizontal)">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Today’s Agenda</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Questions from you</a:t>
            </a:r>
            <a:br>
              <a:rPr lang="en-US" dirty="0"/>
            </a:br>
            <a:endParaRPr lang="en-US" sz="1200" dirty="0"/>
          </a:p>
          <a:p>
            <a:r>
              <a:rPr lang="en-US" dirty="0"/>
              <a:t>Some strategies for using debt &amp; for managing debt</a:t>
            </a:r>
          </a:p>
          <a:p>
            <a:pPr lvl="1"/>
            <a:r>
              <a:rPr lang="en-US" dirty="0"/>
              <a:t>Types of debt: Student Loans, Credit Cards, Other</a:t>
            </a:r>
          </a:p>
          <a:p>
            <a:pPr lvl="2"/>
            <a:r>
              <a:rPr lang="en-US" dirty="0"/>
              <a:t>Good Debt vs. Bad Debt</a:t>
            </a:r>
          </a:p>
          <a:p>
            <a:pPr lvl="2"/>
            <a:r>
              <a:rPr lang="en-US" dirty="0"/>
              <a:t>Costs &amp; Benefits of different types of debt</a:t>
            </a:r>
          </a:p>
          <a:p>
            <a:pPr lvl="1"/>
            <a:r>
              <a:rPr lang="en-US" dirty="0"/>
              <a:t>Understanding your Credit Score</a:t>
            </a:r>
          </a:p>
          <a:p>
            <a:pPr lvl="1"/>
            <a:r>
              <a:rPr lang="en-US" dirty="0"/>
              <a:t>Understanding our Credit System</a:t>
            </a:r>
          </a:p>
          <a:p>
            <a:pPr lvl="1"/>
            <a:r>
              <a:rPr lang="en-US" dirty="0"/>
              <a:t>Developing habits that will last a lifetime</a:t>
            </a:r>
          </a:p>
          <a:p>
            <a:pPr lvl="1"/>
            <a:endParaRPr lang="en-US" sz="1200" dirty="0"/>
          </a:p>
          <a:p>
            <a:r>
              <a:rPr lang="en-US" dirty="0"/>
              <a:t>Questions from you</a:t>
            </a:r>
          </a:p>
        </p:txBody>
      </p:sp>
    </p:spTree>
    <p:extLst>
      <p:ext uri="{BB962C8B-B14F-4D97-AF65-F5344CB8AC3E}">
        <p14:creationId xmlns:p14="http://schemas.microsoft.com/office/powerpoint/2010/main" val="392560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 IS DEBT</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i="1" dirty="0">
                <a:solidFill>
                  <a:srgbClr val="C00000"/>
                </a:solidFill>
              </a:rPr>
              <a:t>Debt is borrowing from YOUR future.</a:t>
            </a:r>
          </a:p>
          <a:p>
            <a:pPr marL="0" indent="0" algn="ctr">
              <a:buNone/>
            </a:pPr>
            <a:endParaRPr lang="en-US" b="1" i="1" dirty="0">
              <a:solidFill>
                <a:srgbClr val="0000CC"/>
              </a:solidFill>
            </a:endParaRPr>
          </a:p>
          <a:p>
            <a:r>
              <a:rPr lang="en-US" sz="2500" dirty="0">
                <a:solidFill>
                  <a:srgbClr val="0000CC"/>
                </a:solidFill>
              </a:rPr>
              <a:t>We borrow because we want something today that we cannot afford today.</a:t>
            </a:r>
          </a:p>
          <a:p>
            <a:r>
              <a:rPr lang="en-US" sz="2500" dirty="0">
                <a:solidFill>
                  <a:srgbClr val="0000CC"/>
                </a:solidFill>
              </a:rPr>
              <a:t>We make a promise to pay for that something in the future.</a:t>
            </a:r>
          </a:p>
          <a:p>
            <a:endParaRPr lang="en-US" sz="2500" dirty="0">
              <a:solidFill>
                <a:srgbClr val="0000CC"/>
              </a:solidFill>
            </a:endParaRPr>
          </a:p>
          <a:p>
            <a:r>
              <a:rPr lang="en-US" sz="2500" dirty="0">
                <a:solidFill>
                  <a:srgbClr val="0000CC"/>
                </a:solidFill>
              </a:rPr>
              <a:t>The entity we borrow from wants to make money. They are not our friends.</a:t>
            </a:r>
          </a:p>
          <a:p>
            <a:r>
              <a:rPr lang="en-US" sz="2500" dirty="0">
                <a:solidFill>
                  <a:srgbClr val="0000CC"/>
                </a:solidFill>
              </a:rPr>
              <a:t>We have to pay them helping us get what we want today.</a:t>
            </a:r>
          </a:p>
          <a:p>
            <a:pPr lvl="1"/>
            <a:r>
              <a:rPr lang="en-US" sz="2100" dirty="0">
                <a:solidFill>
                  <a:srgbClr val="0000CC"/>
                </a:solidFill>
              </a:rPr>
              <a:t>At a minimum, we pay them interest on our debt.</a:t>
            </a:r>
          </a:p>
          <a:p>
            <a:pPr lvl="1"/>
            <a:r>
              <a:rPr lang="en-US" sz="2100" dirty="0">
                <a:solidFill>
                  <a:srgbClr val="0000CC"/>
                </a:solidFill>
              </a:rPr>
              <a:t>Depending on the type of debt, we may have to pay them much more (fees, collateral, earnings, control, etc.)</a:t>
            </a:r>
            <a:endParaRPr lang="en-US" sz="2500" dirty="0">
              <a:solidFill>
                <a:srgbClr val="0000CC"/>
              </a:solidFill>
            </a:endParaRPr>
          </a:p>
        </p:txBody>
      </p:sp>
    </p:spTree>
    <p:extLst>
      <p:ext uri="{BB962C8B-B14F-4D97-AF65-F5344CB8AC3E}">
        <p14:creationId xmlns:p14="http://schemas.microsoft.com/office/powerpoint/2010/main" val="341397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 IS DEBT</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i="1" dirty="0">
                <a:solidFill>
                  <a:srgbClr val="C00000"/>
                </a:solidFill>
              </a:rPr>
              <a:t>Debt is borrowing from YOUR future.</a:t>
            </a:r>
            <a:br>
              <a:rPr lang="en-US" sz="4400" b="1" i="1" dirty="0">
                <a:solidFill>
                  <a:srgbClr val="C00000"/>
                </a:solidFill>
              </a:rPr>
            </a:br>
            <a:endParaRPr lang="en-US" sz="4400" b="1" i="1" dirty="0">
              <a:solidFill>
                <a:srgbClr val="C00000"/>
              </a:solidFill>
            </a:endParaRPr>
          </a:p>
          <a:p>
            <a:pPr marL="0" indent="0" algn="ctr">
              <a:buNone/>
            </a:pPr>
            <a:r>
              <a:rPr lang="en-US" sz="3400" b="1" i="1" dirty="0">
                <a:solidFill>
                  <a:srgbClr val="0000CC"/>
                </a:solidFill>
              </a:rPr>
              <a:t>If your debt is keeping you up at night…</a:t>
            </a:r>
          </a:p>
          <a:p>
            <a:pPr marL="0" indent="0" algn="ctr">
              <a:buNone/>
            </a:pPr>
            <a:r>
              <a:rPr lang="en-US" sz="3400" b="1" i="1" dirty="0">
                <a:solidFill>
                  <a:srgbClr val="0000CC"/>
                </a:solidFill>
              </a:rPr>
              <a:t>If your debt is preventing you from achieving your goals…</a:t>
            </a:r>
          </a:p>
          <a:p>
            <a:pPr marL="0" indent="0" algn="ctr">
              <a:buNone/>
            </a:pPr>
            <a:r>
              <a:rPr lang="en-US" sz="3400" b="1" i="1" dirty="0">
                <a:solidFill>
                  <a:srgbClr val="0000CC"/>
                </a:solidFill>
              </a:rPr>
              <a:t>If your debt is damaging your relationships…</a:t>
            </a:r>
          </a:p>
          <a:p>
            <a:pPr marL="0" indent="0" algn="ctr">
              <a:buNone/>
            </a:pPr>
            <a:endParaRPr lang="en-US" sz="3800" b="1" i="1" dirty="0">
              <a:solidFill>
                <a:srgbClr val="0000CC"/>
              </a:solidFill>
            </a:endParaRPr>
          </a:p>
          <a:p>
            <a:pPr marL="0" indent="0" algn="ctr">
              <a:buNone/>
            </a:pPr>
            <a:r>
              <a:rPr lang="en-US" sz="3800" b="1" i="1" dirty="0">
                <a:solidFill>
                  <a:srgbClr val="0000CC"/>
                </a:solidFill>
              </a:rPr>
              <a:t>…Then you may have too much debt.</a:t>
            </a:r>
          </a:p>
          <a:p>
            <a:pPr marL="0" indent="0" algn="ctr">
              <a:buNone/>
            </a:pPr>
            <a:r>
              <a:rPr lang="en-US" sz="2400" i="1" dirty="0">
                <a:solidFill>
                  <a:srgbClr val="0000CC"/>
                </a:solidFill>
              </a:rPr>
              <a:t>(we will return to this issue later)</a:t>
            </a:r>
            <a:endParaRPr lang="en-US" sz="2400" dirty="0">
              <a:solidFill>
                <a:srgbClr val="0000CC"/>
              </a:solidFill>
            </a:endParaRPr>
          </a:p>
        </p:txBody>
      </p:sp>
    </p:spTree>
    <p:extLst>
      <p:ext uri="{BB962C8B-B14F-4D97-AF65-F5344CB8AC3E}">
        <p14:creationId xmlns:p14="http://schemas.microsoft.com/office/powerpoint/2010/main" val="401260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One Truism About DEBT</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399674" y="1326183"/>
            <a:ext cx="11396693"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i="1" dirty="0">
                <a:solidFill>
                  <a:srgbClr val="C00000"/>
                </a:solidFill>
              </a:rPr>
              <a:t>If you borrow $10,000,</a:t>
            </a:r>
          </a:p>
          <a:p>
            <a:pPr marL="0" indent="0" algn="ctr">
              <a:buNone/>
            </a:pPr>
            <a:r>
              <a:rPr lang="en-US" sz="4400" b="1" i="1" dirty="0">
                <a:solidFill>
                  <a:srgbClr val="C00000"/>
                </a:solidFill>
              </a:rPr>
              <a:t>You will have to repay $10,000.</a:t>
            </a:r>
          </a:p>
          <a:p>
            <a:pPr marL="0" indent="0" algn="ctr">
              <a:buNone/>
            </a:pPr>
            <a:endParaRPr lang="en-US" sz="4400" b="1" i="1" dirty="0">
              <a:solidFill>
                <a:srgbClr val="C00000"/>
              </a:solidFill>
            </a:endParaRPr>
          </a:p>
          <a:p>
            <a:pPr marL="0" indent="0" algn="ctr">
              <a:buNone/>
            </a:pPr>
            <a:r>
              <a:rPr lang="en-US" sz="3200" b="1" i="1" dirty="0">
                <a:solidFill>
                  <a:srgbClr val="0000CC"/>
                </a:solidFill>
              </a:rPr>
              <a:t>Whatever you borrow, you will have to repay – in full, with interest – 99% of the time. Lenders do not exist to give you money.</a:t>
            </a:r>
          </a:p>
          <a:p>
            <a:pPr marL="0" indent="0" algn="ctr">
              <a:buNone/>
            </a:pPr>
            <a:r>
              <a:rPr lang="en-US" sz="3200" b="1" i="1" dirty="0">
                <a:solidFill>
                  <a:srgbClr val="0000CC"/>
                </a:solidFill>
              </a:rPr>
              <a:t>One good exception: Student loan forgiveness.</a:t>
            </a:r>
          </a:p>
          <a:p>
            <a:pPr marL="0" indent="0" algn="ctr">
              <a:buNone/>
            </a:pPr>
            <a:r>
              <a:rPr lang="en-US" sz="3200" b="1" i="1" dirty="0">
                <a:solidFill>
                  <a:srgbClr val="0000CC"/>
                </a:solidFill>
              </a:rPr>
              <a:t>Lots of bad exceptions: Default, bankruptcy, short sale…</a:t>
            </a:r>
            <a:endParaRPr lang="en-US" sz="3200" dirty="0">
              <a:solidFill>
                <a:srgbClr val="0000CC"/>
              </a:solidFill>
            </a:endParaRPr>
          </a:p>
        </p:txBody>
      </p:sp>
    </p:spTree>
    <p:extLst>
      <p:ext uri="{BB962C8B-B14F-4D97-AF65-F5344CB8AC3E}">
        <p14:creationId xmlns:p14="http://schemas.microsoft.com/office/powerpoint/2010/main" val="337694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Why Are You Here?</a:t>
            </a:r>
          </a:p>
        </p:txBody>
      </p:sp>
      <p:sp>
        <p:nvSpPr>
          <p:cNvPr id="3" name="Content Placeholder 2">
            <a:extLst>
              <a:ext uri="{FF2B5EF4-FFF2-40B4-BE49-F238E27FC236}">
                <a16:creationId xmlns:a16="http://schemas.microsoft.com/office/drawing/2014/main" id="{E093A8E3-D073-1944-98FD-8F99A8D0C1E8}"/>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i="1" dirty="0">
                <a:solidFill>
                  <a:srgbClr val="C00000"/>
                </a:solidFill>
              </a:rPr>
              <a:t>Take a few seconds to ask yourself these 2 questions:</a:t>
            </a:r>
          </a:p>
          <a:p>
            <a:pPr marL="0" indent="0" algn="ctr">
              <a:buNone/>
            </a:pPr>
            <a:endParaRPr lang="en-US" sz="3600" b="1" i="1" dirty="0">
              <a:solidFill>
                <a:srgbClr val="C00000"/>
              </a:solidFill>
            </a:endParaRPr>
          </a:p>
          <a:p>
            <a:pPr marL="0" indent="0" algn="ctr">
              <a:buNone/>
            </a:pPr>
            <a:r>
              <a:rPr lang="en-US" sz="3600" b="1" i="1" dirty="0">
                <a:solidFill>
                  <a:srgbClr val="C00000"/>
                </a:solidFill>
              </a:rPr>
              <a:t>Why Are You in Graduate School?</a:t>
            </a:r>
          </a:p>
          <a:p>
            <a:pPr marL="0" indent="0" algn="ctr">
              <a:buNone/>
            </a:pPr>
            <a:endParaRPr lang="en-US" sz="3600" b="1" i="1" dirty="0">
              <a:solidFill>
                <a:srgbClr val="C00000"/>
              </a:solidFill>
            </a:endParaRPr>
          </a:p>
          <a:p>
            <a:pPr marL="0" indent="0" algn="ctr">
              <a:buNone/>
            </a:pPr>
            <a:r>
              <a:rPr lang="en-US" sz="3600" b="1" i="1" dirty="0">
                <a:solidFill>
                  <a:srgbClr val="C00000"/>
                </a:solidFill>
              </a:rPr>
              <a:t>What will you be doing in 5 years?</a:t>
            </a:r>
            <a:endParaRPr lang="en-US" i="1" dirty="0">
              <a:solidFill>
                <a:srgbClr val="C00000"/>
              </a:solidFill>
            </a:endParaRPr>
          </a:p>
        </p:txBody>
      </p:sp>
    </p:spTree>
    <p:extLst>
      <p:ext uri="{BB962C8B-B14F-4D97-AF65-F5344CB8AC3E}">
        <p14:creationId xmlns:p14="http://schemas.microsoft.com/office/powerpoint/2010/main" val="351780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Owning Your Financial Future</a:t>
            </a:r>
          </a:p>
        </p:txBody>
      </p:sp>
      <p:sp>
        <p:nvSpPr>
          <p:cNvPr id="3" name="Rounded Rectangle 2">
            <a:extLst>
              <a:ext uri="{FF2B5EF4-FFF2-40B4-BE49-F238E27FC236}">
                <a16:creationId xmlns:a16="http://schemas.microsoft.com/office/drawing/2014/main" id="{D53C31E6-C6D8-064C-A958-74D32146B58C}"/>
              </a:ext>
            </a:extLst>
          </p:cNvPr>
          <p:cNvSpPr/>
          <p:nvPr/>
        </p:nvSpPr>
        <p:spPr>
          <a:xfrm>
            <a:off x="4493780" y="1213001"/>
            <a:ext cx="3204437" cy="722696"/>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YOUR VALUES</a:t>
            </a:r>
          </a:p>
        </p:txBody>
      </p:sp>
      <p:sp>
        <p:nvSpPr>
          <p:cNvPr id="25" name="Rounded Rectangle 24">
            <a:extLst>
              <a:ext uri="{FF2B5EF4-FFF2-40B4-BE49-F238E27FC236}">
                <a16:creationId xmlns:a16="http://schemas.microsoft.com/office/drawing/2014/main" id="{F0CFA2F0-D932-AC48-B018-ED8275B2BF0A}"/>
              </a:ext>
            </a:extLst>
          </p:cNvPr>
          <p:cNvSpPr/>
          <p:nvPr/>
        </p:nvSpPr>
        <p:spPr>
          <a:xfrm>
            <a:off x="4267199" y="2248667"/>
            <a:ext cx="3657600"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YOUR GOALS</a:t>
            </a:r>
          </a:p>
        </p:txBody>
      </p:sp>
      <p:sp>
        <p:nvSpPr>
          <p:cNvPr id="26" name="Rounded Rectangle 25">
            <a:extLst>
              <a:ext uri="{FF2B5EF4-FFF2-40B4-BE49-F238E27FC236}">
                <a16:creationId xmlns:a16="http://schemas.microsoft.com/office/drawing/2014/main" id="{5FBBCEA9-EBDF-CD4C-9379-6E086AE9ED96}"/>
              </a:ext>
            </a:extLst>
          </p:cNvPr>
          <p:cNvSpPr/>
          <p:nvPr/>
        </p:nvSpPr>
        <p:spPr>
          <a:xfrm>
            <a:off x="4796562"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Career</a:t>
            </a:r>
          </a:p>
        </p:txBody>
      </p:sp>
      <p:sp>
        <p:nvSpPr>
          <p:cNvPr id="28" name="Rounded Rectangle 27">
            <a:extLst>
              <a:ext uri="{FF2B5EF4-FFF2-40B4-BE49-F238E27FC236}">
                <a16:creationId xmlns:a16="http://schemas.microsoft.com/office/drawing/2014/main" id="{D643C296-9584-8449-B0C6-9BD11C30C601}"/>
              </a:ext>
            </a:extLst>
          </p:cNvPr>
          <p:cNvSpPr/>
          <p:nvPr/>
        </p:nvSpPr>
        <p:spPr>
          <a:xfrm>
            <a:off x="7471637"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Family</a:t>
            </a:r>
          </a:p>
        </p:txBody>
      </p:sp>
      <p:sp>
        <p:nvSpPr>
          <p:cNvPr id="29" name="Rounded Rectangle 28">
            <a:extLst>
              <a:ext uri="{FF2B5EF4-FFF2-40B4-BE49-F238E27FC236}">
                <a16:creationId xmlns:a16="http://schemas.microsoft.com/office/drawing/2014/main" id="{F4CC8E6D-533D-8143-986F-25B75942206E}"/>
              </a:ext>
            </a:extLst>
          </p:cNvPr>
          <p:cNvSpPr/>
          <p:nvPr/>
        </p:nvSpPr>
        <p:spPr>
          <a:xfrm>
            <a:off x="2121487"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Education</a:t>
            </a:r>
          </a:p>
        </p:txBody>
      </p:sp>
      <p:sp>
        <p:nvSpPr>
          <p:cNvPr id="30" name="Rounded Rectangle 29">
            <a:extLst>
              <a:ext uri="{FF2B5EF4-FFF2-40B4-BE49-F238E27FC236}">
                <a16:creationId xmlns:a16="http://schemas.microsoft.com/office/drawing/2014/main" id="{06838B02-27E1-914E-8454-9C2A7B856710}"/>
              </a:ext>
            </a:extLst>
          </p:cNvPr>
          <p:cNvSpPr/>
          <p:nvPr/>
        </p:nvSpPr>
        <p:spPr>
          <a:xfrm>
            <a:off x="3847243" y="3780584"/>
            <a:ext cx="4652542"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FINANCIAL STRATEGIES</a:t>
            </a:r>
          </a:p>
        </p:txBody>
      </p:sp>
      <p:sp>
        <p:nvSpPr>
          <p:cNvPr id="31" name="Rounded Rectangle 30">
            <a:extLst>
              <a:ext uri="{FF2B5EF4-FFF2-40B4-BE49-F238E27FC236}">
                <a16:creationId xmlns:a16="http://schemas.microsoft.com/office/drawing/2014/main" id="{FA4F7E42-6B02-D749-BCDC-981324BD1602}"/>
              </a:ext>
            </a:extLst>
          </p:cNvPr>
          <p:cNvSpPr/>
          <p:nvPr/>
        </p:nvSpPr>
        <p:spPr>
          <a:xfrm>
            <a:off x="758965" y="4606390"/>
            <a:ext cx="2598875" cy="10132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Investing</a:t>
            </a:r>
          </a:p>
        </p:txBody>
      </p:sp>
      <p:sp>
        <p:nvSpPr>
          <p:cNvPr id="32" name="Rounded Rectangle 31">
            <a:extLst>
              <a:ext uri="{FF2B5EF4-FFF2-40B4-BE49-F238E27FC236}">
                <a16:creationId xmlns:a16="http://schemas.microsoft.com/office/drawing/2014/main" id="{18318BA2-A959-D941-9A32-851411F4C47A}"/>
              </a:ext>
            </a:extLst>
          </p:cNvPr>
          <p:cNvSpPr/>
          <p:nvPr/>
        </p:nvSpPr>
        <p:spPr>
          <a:xfrm>
            <a:off x="3450696" y="4606390"/>
            <a:ext cx="2598875" cy="10132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Income &amp; Expense Management</a:t>
            </a:r>
          </a:p>
        </p:txBody>
      </p:sp>
      <p:sp>
        <p:nvSpPr>
          <p:cNvPr id="33" name="Rounded Rectangle 32">
            <a:extLst>
              <a:ext uri="{FF2B5EF4-FFF2-40B4-BE49-F238E27FC236}">
                <a16:creationId xmlns:a16="http://schemas.microsoft.com/office/drawing/2014/main" id="{9E2E315C-0D49-2440-A3F2-682CE227D778}"/>
              </a:ext>
            </a:extLst>
          </p:cNvPr>
          <p:cNvSpPr/>
          <p:nvPr/>
        </p:nvSpPr>
        <p:spPr>
          <a:xfrm>
            <a:off x="6142427" y="4591152"/>
            <a:ext cx="2598875" cy="10284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Debt Management</a:t>
            </a:r>
          </a:p>
        </p:txBody>
      </p:sp>
      <p:sp>
        <p:nvSpPr>
          <p:cNvPr id="34" name="Rounded Rectangle 33">
            <a:extLst>
              <a:ext uri="{FF2B5EF4-FFF2-40B4-BE49-F238E27FC236}">
                <a16:creationId xmlns:a16="http://schemas.microsoft.com/office/drawing/2014/main" id="{D3E10B83-F223-2941-AFE3-12DF5222609F}"/>
              </a:ext>
            </a:extLst>
          </p:cNvPr>
          <p:cNvSpPr/>
          <p:nvPr/>
        </p:nvSpPr>
        <p:spPr>
          <a:xfrm>
            <a:off x="8834158" y="4586066"/>
            <a:ext cx="2598875" cy="10284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Taxes, Insurance &amp; Other</a:t>
            </a:r>
          </a:p>
        </p:txBody>
      </p:sp>
    </p:spTree>
    <p:extLst>
      <p:ext uri="{BB962C8B-B14F-4D97-AF65-F5344CB8AC3E}">
        <p14:creationId xmlns:p14="http://schemas.microsoft.com/office/powerpoint/2010/main" val="6133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8" grpId="0" animBg="1"/>
      <p:bldP spid="29" grpId="0" animBg="1"/>
      <p:bldP spid="30" grpId="0" animBg="1"/>
      <p:bldP spid="31" grpId="0" animBg="1"/>
      <p:bldP spid="32" grpId="0" animBg="1"/>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Why Are You Here?</a:t>
            </a:r>
          </a:p>
        </p:txBody>
      </p:sp>
      <p:sp>
        <p:nvSpPr>
          <p:cNvPr id="3" name="Content Placeholder 2">
            <a:extLst>
              <a:ext uri="{FF2B5EF4-FFF2-40B4-BE49-F238E27FC236}">
                <a16:creationId xmlns:a16="http://schemas.microsoft.com/office/drawing/2014/main" id="{E093A8E3-D073-1944-98FD-8F99A8D0C1E8}"/>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i="1" dirty="0">
                <a:solidFill>
                  <a:srgbClr val="006600"/>
                </a:solidFill>
              </a:rPr>
              <a:t>Why do I think you are here?</a:t>
            </a:r>
            <a:br>
              <a:rPr lang="en-US" sz="3000" b="1" i="1" dirty="0">
                <a:solidFill>
                  <a:srgbClr val="006600"/>
                </a:solidFill>
              </a:rPr>
            </a:br>
            <a:endParaRPr lang="en-US" sz="3000" b="1" i="1" dirty="0">
              <a:solidFill>
                <a:srgbClr val="006600"/>
              </a:solidFill>
            </a:endParaRPr>
          </a:p>
          <a:p>
            <a:pPr marL="0" indent="0" algn="ctr">
              <a:buNone/>
            </a:pPr>
            <a:r>
              <a:rPr lang="en-US" sz="3000" i="1" dirty="0">
                <a:solidFill>
                  <a:srgbClr val="006600"/>
                </a:solidFill>
              </a:rPr>
              <a:t>I think you are here to think about your financial situation.</a:t>
            </a:r>
          </a:p>
          <a:p>
            <a:pPr marL="0" indent="0" algn="ctr">
              <a:buNone/>
            </a:pPr>
            <a:r>
              <a:rPr lang="en-US" sz="3000" i="1" dirty="0">
                <a:solidFill>
                  <a:srgbClr val="006600"/>
                </a:solidFill>
              </a:rPr>
              <a:t>I think you are here to begin developing a financial plan.</a:t>
            </a:r>
            <a:br>
              <a:rPr lang="en-US" sz="3000" i="1" dirty="0">
                <a:solidFill>
                  <a:srgbClr val="006600"/>
                </a:solidFill>
              </a:rPr>
            </a:br>
            <a:endParaRPr lang="en-US" sz="3000" i="1" dirty="0">
              <a:solidFill>
                <a:srgbClr val="006600"/>
              </a:solidFill>
            </a:endParaRPr>
          </a:p>
          <a:p>
            <a:pPr marL="0" indent="0" algn="ctr">
              <a:buNone/>
            </a:pPr>
            <a:r>
              <a:rPr lang="en-US" sz="3000" i="1" dirty="0">
                <a:solidFill>
                  <a:srgbClr val="006600"/>
                </a:solidFill>
              </a:rPr>
              <a:t>I think you are here today to gain better control over your income and expenses to help you:</a:t>
            </a:r>
            <a:br>
              <a:rPr lang="en-US" sz="3000" i="1" dirty="0">
                <a:solidFill>
                  <a:srgbClr val="006600"/>
                </a:solidFill>
              </a:rPr>
            </a:br>
            <a:endParaRPr lang="en-US" sz="3000" i="1" dirty="0">
              <a:solidFill>
                <a:srgbClr val="006600"/>
              </a:solidFill>
            </a:endParaRPr>
          </a:p>
          <a:p>
            <a:pPr marL="514350" indent="-514350" algn="ctr">
              <a:buAutoNum type="arabicParenBoth"/>
            </a:pPr>
            <a:r>
              <a:rPr lang="en-US" sz="3000" i="1" dirty="0">
                <a:solidFill>
                  <a:srgbClr val="006600"/>
                </a:solidFill>
              </a:rPr>
              <a:t>Eliminate some stress associated with being a grad student.</a:t>
            </a:r>
          </a:p>
          <a:p>
            <a:pPr marL="514350" indent="-514350" algn="ctr">
              <a:buAutoNum type="arabicParenBoth"/>
            </a:pPr>
            <a:r>
              <a:rPr lang="en-US" sz="3000" i="1" dirty="0">
                <a:solidFill>
                  <a:srgbClr val="006600"/>
                </a:solidFill>
              </a:rPr>
              <a:t>Maximize your goals over the long-term.</a:t>
            </a:r>
            <a:endParaRPr lang="en-US" sz="2400" i="1" dirty="0">
              <a:solidFill>
                <a:srgbClr val="006600"/>
              </a:solidFill>
            </a:endParaRPr>
          </a:p>
        </p:txBody>
      </p:sp>
    </p:spTree>
    <p:extLst>
      <p:ext uri="{BB962C8B-B14F-4D97-AF65-F5344CB8AC3E}">
        <p14:creationId xmlns:p14="http://schemas.microsoft.com/office/powerpoint/2010/main" val="3190311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r>
              <a:rPr lang="en-US" b="1" i="1" dirty="0">
                <a:solidFill>
                  <a:srgbClr val="C00000"/>
                </a:solidFill>
              </a:rPr>
              <a:t> </a:t>
            </a:r>
          </a:p>
          <a:p>
            <a:pPr marL="0" indent="0" algn="ctr">
              <a:buNone/>
            </a:pPr>
            <a:r>
              <a:rPr lang="en-US" b="1" i="1" dirty="0">
                <a:solidFill>
                  <a:srgbClr val="C00000"/>
                </a:solidFill>
              </a:rPr>
              <a:t>There are 2 ways to address this:</a:t>
            </a:r>
          </a:p>
          <a:p>
            <a:pPr marL="0" indent="0" algn="ctr">
              <a:buNone/>
            </a:pPr>
            <a:endParaRPr lang="en-US" b="1" i="1" dirty="0">
              <a:solidFill>
                <a:srgbClr val="C00000"/>
              </a:solidFill>
            </a:endParaRPr>
          </a:p>
          <a:p>
            <a:pPr marL="514350" indent="-514350" algn="ctr">
              <a:buAutoNum type="arabicParenBoth"/>
            </a:pPr>
            <a:r>
              <a:rPr lang="en-US" b="1" i="1" dirty="0">
                <a:solidFill>
                  <a:srgbClr val="C00000"/>
                </a:solidFill>
              </a:rPr>
              <a:t>From a lender’s perspective.</a:t>
            </a:r>
          </a:p>
          <a:p>
            <a:pPr marL="514350" indent="-514350" algn="ctr">
              <a:buAutoNum type="arabicParenBoth"/>
            </a:pPr>
            <a:r>
              <a:rPr lang="en-US" b="1" i="1" dirty="0">
                <a:solidFill>
                  <a:srgbClr val="C00000"/>
                </a:solidFill>
              </a:rPr>
              <a:t>From your own, personal perspective.</a:t>
            </a:r>
            <a:endParaRPr lang="en-US" sz="2600" b="1" i="1" dirty="0">
              <a:solidFill>
                <a:srgbClr val="C00000"/>
              </a:solidFill>
            </a:endParaRPr>
          </a:p>
        </p:txBody>
      </p:sp>
    </p:spTree>
    <p:extLst>
      <p:ext uri="{BB962C8B-B14F-4D97-AF65-F5344CB8AC3E}">
        <p14:creationId xmlns:p14="http://schemas.microsoft.com/office/powerpoint/2010/main" val="4889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r>
              <a:rPr lang="en-US" b="1" i="1" dirty="0">
                <a:solidFill>
                  <a:srgbClr val="C00000"/>
                </a:solidFill>
              </a:rPr>
              <a:t> </a:t>
            </a:r>
          </a:p>
          <a:p>
            <a:pPr marL="0" indent="0" algn="ctr">
              <a:buNone/>
            </a:pPr>
            <a:r>
              <a:rPr lang="en-US" b="1" i="1" dirty="0">
                <a:solidFill>
                  <a:srgbClr val="C00000"/>
                </a:solidFill>
              </a:rPr>
              <a:t>The lender’s perspective:</a:t>
            </a:r>
          </a:p>
          <a:p>
            <a:pPr marL="0" indent="0" algn="ctr">
              <a:buNone/>
            </a:pPr>
            <a:r>
              <a:rPr lang="en-US" b="1" i="1" dirty="0">
                <a:solidFill>
                  <a:srgbClr val="C00000"/>
                </a:solidFill>
              </a:rPr>
              <a:t>28% of your gross income should go to housing payments (at most)</a:t>
            </a:r>
            <a:br>
              <a:rPr lang="en-US" b="1" i="1" dirty="0">
                <a:solidFill>
                  <a:srgbClr val="C00000"/>
                </a:solidFill>
              </a:rPr>
            </a:br>
            <a:r>
              <a:rPr lang="en-US" sz="2500" i="1" dirty="0">
                <a:solidFill>
                  <a:srgbClr val="C00000"/>
                </a:solidFill>
              </a:rPr>
              <a:t>(including rent, mortgage, taxes, insurance…but not maintenance or utilities)</a:t>
            </a:r>
          </a:p>
          <a:p>
            <a:pPr marL="0" indent="0" algn="ctr">
              <a:buNone/>
            </a:pPr>
            <a:endParaRPr lang="en-US" b="1" i="1" dirty="0">
              <a:solidFill>
                <a:srgbClr val="C00000"/>
              </a:solidFill>
            </a:endParaRPr>
          </a:p>
          <a:p>
            <a:pPr marL="0" indent="0" algn="ctr">
              <a:buNone/>
            </a:pPr>
            <a:r>
              <a:rPr lang="en-US" b="1" i="1" dirty="0">
                <a:solidFill>
                  <a:srgbClr val="C00000"/>
                </a:solidFill>
              </a:rPr>
              <a:t>36% of your gross income should go to all debt payments (at most)</a:t>
            </a:r>
          </a:p>
          <a:p>
            <a:pPr marL="0" indent="0" algn="ctr">
              <a:buNone/>
            </a:pPr>
            <a:r>
              <a:rPr lang="en-US" sz="2500" i="1" dirty="0">
                <a:solidFill>
                  <a:srgbClr val="C00000"/>
                </a:solidFill>
              </a:rPr>
              <a:t>(including housing, credit cards, student loans, auto loans…)</a:t>
            </a:r>
          </a:p>
        </p:txBody>
      </p:sp>
    </p:spTree>
    <p:extLst>
      <p:ext uri="{BB962C8B-B14F-4D97-AF65-F5344CB8AC3E}">
        <p14:creationId xmlns:p14="http://schemas.microsoft.com/office/powerpoint/2010/main" val="354216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r>
              <a:rPr lang="en-US" sz="1800" b="1" i="1" dirty="0">
                <a:solidFill>
                  <a:srgbClr val="C00000"/>
                </a:solidFill>
              </a:rPr>
              <a:t> </a:t>
            </a:r>
          </a:p>
          <a:p>
            <a:pPr marL="0" indent="0" algn="ctr">
              <a:buNone/>
            </a:pPr>
            <a:r>
              <a:rPr lang="en-US" sz="1800" b="1" i="1" dirty="0">
                <a:solidFill>
                  <a:srgbClr val="C00000"/>
                </a:solidFill>
              </a:rPr>
              <a:t>28% of your gross income should go to housing payments (at most)</a:t>
            </a:r>
            <a:br>
              <a:rPr lang="en-US" sz="1800" b="1" i="1" dirty="0">
                <a:solidFill>
                  <a:srgbClr val="C00000"/>
                </a:solidFill>
              </a:rPr>
            </a:br>
            <a:r>
              <a:rPr lang="en-US" sz="1800" i="1" dirty="0">
                <a:solidFill>
                  <a:srgbClr val="C00000"/>
                </a:solidFill>
              </a:rPr>
              <a:t>(including rent, mortgage, taxes, insurance…but not maintenance or utilities)</a:t>
            </a:r>
          </a:p>
          <a:p>
            <a:pPr marL="0" indent="0" algn="ctr">
              <a:buNone/>
            </a:pPr>
            <a:r>
              <a:rPr lang="en-US" sz="1800" b="1" i="1" dirty="0">
                <a:solidFill>
                  <a:srgbClr val="C00000"/>
                </a:solidFill>
              </a:rPr>
              <a:t>36% of your gross income should go to all debt payments (at most)</a:t>
            </a:r>
          </a:p>
          <a:p>
            <a:pPr marL="0" indent="0" algn="ctr">
              <a:buNone/>
            </a:pPr>
            <a:r>
              <a:rPr lang="en-US" sz="1800" i="1" dirty="0">
                <a:solidFill>
                  <a:srgbClr val="C00000"/>
                </a:solidFill>
              </a:rPr>
              <a:t>(including housing, credit cards, student loans, auto loans…)</a:t>
            </a:r>
          </a:p>
          <a:p>
            <a:pPr marL="0" indent="0" algn="ctr">
              <a:buNone/>
            </a:pPr>
            <a:endParaRPr lang="en-US" sz="2500" i="1" dirty="0">
              <a:solidFill>
                <a:srgbClr val="C00000"/>
              </a:solidFill>
            </a:endParaRPr>
          </a:p>
          <a:p>
            <a:pPr marL="0" indent="0" algn="ctr">
              <a:buNone/>
            </a:pPr>
            <a:r>
              <a:rPr lang="en-US" sz="2500" i="1" dirty="0">
                <a:solidFill>
                  <a:srgbClr val="C00000"/>
                </a:solidFill>
              </a:rPr>
              <a:t>Be very careful: These ratios are based on payments, not borrowed amounts or loan balances. Lenders may encourage you to extend your loan repayment term, which may lower your monthly or annual payment….but doing this will usually increase the total amount that you have to repay over the life of the loan.</a:t>
            </a:r>
          </a:p>
        </p:txBody>
      </p:sp>
    </p:spTree>
    <p:extLst>
      <p:ext uri="{BB962C8B-B14F-4D97-AF65-F5344CB8AC3E}">
        <p14:creationId xmlns:p14="http://schemas.microsoft.com/office/powerpoint/2010/main" val="17056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r>
              <a:rPr lang="en-US" sz="1800" b="1" i="1" dirty="0">
                <a:solidFill>
                  <a:srgbClr val="C00000"/>
                </a:solidFill>
              </a:rPr>
              <a:t> </a:t>
            </a:r>
          </a:p>
          <a:p>
            <a:pPr marL="0" indent="0" algn="ctr">
              <a:buNone/>
            </a:pPr>
            <a:r>
              <a:rPr lang="en-US" sz="1600" i="1" dirty="0">
                <a:solidFill>
                  <a:srgbClr val="C00000"/>
                </a:solidFill>
              </a:rPr>
              <a:t>These ratios are based on payments, not borrowed amounts or loan balances. Lenders may encourage you to extend your loan repayment term, which may lower your monthly or annual payment….but doing this will usually increase the total amount that you have to repay over the life of the loan.</a:t>
            </a:r>
          </a:p>
          <a:p>
            <a:pPr marL="0" indent="0" algn="ctr">
              <a:buNone/>
            </a:pPr>
            <a:endParaRPr lang="en-US" sz="2500" i="1" dirty="0">
              <a:solidFill>
                <a:srgbClr val="C00000"/>
              </a:solidFill>
            </a:endParaRPr>
          </a:p>
          <a:p>
            <a:pPr marL="0" indent="0" algn="ctr">
              <a:buNone/>
            </a:pPr>
            <a:r>
              <a:rPr lang="en-US" sz="2500" i="1" dirty="0">
                <a:solidFill>
                  <a:srgbClr val="C00000"/>
                </a:solidFill>
              </a:rPr>
              <a:t>You generally want to repay your debt as soon as possible.</a:t>
            </a:r>
          </a:p>
          <a:p>
            <a:pPr algn="ctr"/>
            <a:r>
              <a:rPr lang="en-US" sz="2500" i="1" dirty="0">
                <a:solidFill>
                  <a:srgbClr val="C00000"/>
                </a:solidFill>
              </a:rPr>
              <a:t>Longer term = More interest paid = More cash out of your pocket</a:t>
            </a:r>
          </a:p>
          <a:p>
            <a:pPr algn="ctr"/>
            <a:r>
              <a:rPr lang="en-US" sz="2500" i="1" dirty="0">
                <a:solidFill>
                  <a:srgbClr val="C00000"/>
                </a:solidFill>
              </a:rPr>
              <a:t>The biggest exception is student loan debt…where rates are generally the lowest, some interest can be tax deductible, and you have maximum flexibility in repayment plans (and, if you are on track for public service forgiveness, you need to make 10 years of payments).</a:t>
            </a:r>
          </a:p>
        </p:txBody>
      </p:sp>
    </p:spTree>
    <p:extLst>
      <p:ext uri="{BB962C8B-B14F-4D97-AF65-F5344CB8AC3E}">
        <p14:creationId xmlns:p14="http://schemas.microsoft.com/office/powerpoint/2010/main" val="78894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199" y="1326183"/>
            <a:ext cx="10670627"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endParaRPr lang="en-US" sz="2500" i="1" dirty="0">
              <a:solidFill>
                <a:srgbClr val="C00000"/>
              </a:solidFill>
            </a:endParaRPr>
          </a:p>
          <a:p>
            <a:pPr marL="0" indent="0" algn="ctr">
              <a:buNone/>
            </a:pPr>
            <a:r>
              <a:rPr lang="en-US" sz="2500" i="1" dirty="0">
                <a:solidFill>
                  <a:srgbClr val="C00000"/>
                </a:solidFill>
              </a:rPr>
              <a:t>From a personal perspective, it will all depend on your other goals and investments and your specific situation.</a:t>
            </a:r>
          </a:p>
          <a:p>
            <a:pPr algn="ctr"/>
            <a:r>
              <a:rPr lang="en-US" sz="2400" i="1" dirty="0">
                <a:solidFill>
                  <a:srgbClr val="C00000"/>
                </a:solidFill>
              </a:rPr>
              <a:t>If you buy a home, you will increase your debt.</a:t>
            </a:r>
          </a:p>
          <a:p>
            <a:pPr algn="ctr"/>
            <a:r>
              <a:rPr lang="en-US" sz="2400" i="1" dirty="0">
                <a:solidFill>
                  <a:srgbClr val="C00000"/>
                </a:solidFill>
              </a:rPr>
              <a:t>If you have children, you may increase your debt as you save for their education or incur other expenses.</a:t>
            </a:r>
          </a:p>
          <a:p>
            <a:pPr algn="ctr"/>
            <a:r>
              <a:rPr lang="en-US" sz="2400" i="1" dirty="0">
                <a:solidFill>
                  <a:srgbClr val="C00000"/>
                </a:solidFill>
              </a:rPr>
              <a:t>You can offset this by having a lower auto loan or reducing your student loans.</a:t>
            </a:r>
          </a:p>
          <a:p>
            <a:pPr algn="ctr"/>
            <a:r>
              <a:rPr lang="en-US" sz="2400" i="1" dirty="0">
                <a:solidFill>
                  <a:srgbClr val="C00000"/>
                </a:solidFill>
              </a:rPr>
              <a:t>Always, always, always pay off your credit card balances as soon as you are able.</a:t>
            </a:r>
          </a:p>
        </p:txBody>
      </p:sp>
    </p:spTree>
    <p:extLst>
      <p:ext uri="{BB962C8B-B14F-4D97-AF65-F5344CB8AC3E}">
        <p14:creationId xmlns:p14="http://schemas.microsoft.com/office/powerpoint/2010/main" val="7339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#1</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670628"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Ideally how much of your income should you expect to go into paying off various loans (car, house, school, etc.)?</a:t>
            </a:r>
          </a:p>
          <a:p>
            <a:pPr marL="0" indent="0" algn="ctr">
              <a:buNone/>
            </a:pPr>
            <a:endParaRPr lang="en-US" sz="2500" i="1" dirty="0">
              <a:solidFill>
                <a:srgbClr val="C00000"/>
              </a:solidFill>
            </a:endParaRPr>
          </a:p>
          <a:p>
            <a:pPr marL="0" indent="0" algn="ctr">
              <a:buNone/>
            </a:pPr>
            <a:r>
              <a:rPr lang="en-US" sz="2500" i="1" dirty="0">
                <a:solidFill>
                  <a:srgbClr val="C00000"/>
                </a:solidFill>
              </a:rPr>
              <a:t>From a personal perspective, it will all depend on your other goals and investments and your specific situation.</a:t>
            </a:r>
          </a:p>
          <a:p>
            <a:pPr algn="ctr"/>
            <a:endParaRPr lang="en-US" sz="2500" i="1" dirty="0">
              <a:solidFill>
                <a:srgbClr val="C00000"/>
              </a:solidFill>
            </a:endParaRPr>
          </a:p>
          <a:p>
            <a:pPr algn="ctr"/>
            <a:r>
              <a:rPr lang="en-US" sz="2300" i="1" dirty="0">
                <a:solidFill>
                  <a:srgbClr val="C00000"/>
                </a:solidFill>
              </a:rPr>
              <a:t>If your debt payments are over 40% of your income, </a:t>
            </a:r>
            <a:br>
              <a:rPr lang="en-US" sz="2300" i="1" dirty="0">
                <a:solidFill>
                  <a:srgbClr val="C00000"/>
                </a:solidFill>
              </a:rPr>
            </a:br>
            <a:r>
              <a:rPr lang="en-US" sz="2300" i="1" dirty="0">
                <a:solidFill>
                  <a:srgbClr val="C00000"/>
                </a:solidFill>
              </a:rPr>
              <a:t>make a plan to change this and to get your payments lower. </a:t>
            </a:r>
          </a:p>
          <a:p>
            <a:pPr algn="ctr"/>
            <a:r>
              <a:rPr lang="en-US" sz="2300" i="1" dirty="0">
                <a:solidFill>
                  <a:srgbClr val="C00000"/>
                </a:solidFill>
              </a:rPr>
              <a:t>This will help your credit score, it will help you access more debt in the future, it will free up income to invest in your other goals…and it will help you sleep at night.</a:t>
            </a:r>
          </a:p>
        </p:txBody>
      </p:sp>
    </p:spTree>
    <p:extLst>
      <p:ext uri="{BB962C8B-B14F-4D97-AF65-F5344CB8AC3E}">
        <p14:creationId xmlns:p14="http://schemas.microsoft.com/office/powerpoint/2010/main" val="29350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#2</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t>How does income-based loan payment work? </a:t>
            </a:r>
          </a:p>
          <a:p>
            <a:pPr marL="0" indent="0" algn="ctr">
              <a:buNone/>
            </a:pPr>
            <a:endParaRPr lang="en-US" b="1" i="1" dirty="0">
              <a:solidFill>
                <a:srgbClr val="C00000"/>
              </a:solidFill>
            </a:endParaRPr>
          </a:p>
          <a:p>
            <a:pPr marL="0" indent="0">
              <a:buNone/>
            </a:pPr>
            <a:r>
              <a:rPr lang="en-US" sz="2300" b="1" i="1" dirty="0">
                <a:solidFill>
                  <a:srgbClr val="C00000"/>
                </a:solidFill>
              </a:rPr>
              <a:t>There are several income-based payment plans, so these responses will be generic.</a:t>
            </a:r>
          </a:p>
          <a:p>
            <a:r>
              <a:rPr lang="en-US" sz="2300" b="1" i="1" dirty="0">
                <a:solidFill>
                  <a:srgbClr val="C00000"/>
                </a:solidFill>
              </a:rPr>
              <a:t>You choose 1 of 4 repayment plans</a:t>
            </a:r>
          </a:p>
          <a:p>
            <a:r>
              <a:rPr lang="en-US" sz="2300" b="1" i="1" dirty="0">
                <a:solidFill>
                  <a:srgbClr val="C00000"/>
                </a:solidFill>
              </a:rPr>
              <a:t>You make monthly payments based on your discretionary income.</a:t>
            </a:r>
          </a:p>
          <a:p>
            <a:pPr lvl="1"/>
            <a:r>
              <a:rPr lang="en-US" sz="2300" b="1" i="1" dirty="0"/>
              <a:t>The payments range from 10-20% of your income.</a:t>
            </a:r>
          </a:p>
          <a:p>
            <a:r>
              <a:rPr lang="en-US" sz="2300" b="1" i="1" dirty="0">
                <a:solidFill>
                  <a:srgbClr val="C00000"/>
                </a:solidFill>
              </a:rPr>
              <a:t>You have flexibility if you lose your job or move to a lower paying job.</a:t>
            </a:r>
          </a:p>
          <a:p>
            <a:r>
              <a:rPr lang="en-US" sz="2300" b="1" i="1" dirty="0">
                <a:solidFill>
                  <a:srgbClr val="C00000"/>
                </a:solidFill>
              </a:rPr>
              <a:t>If you make payments for 20-25 years, your loan will be forgiven.</a:t>
            </a:r>
          </a:p>
          <a:p>
            <a:r>
              <a:rPr lang="en-US" sz="2300" b="1" i="1" dirty="0">
                <a:solidFill>
                  <a:srgbClr val="C00000"/>
                </a:solidFill>
              </a:rPr>
              <a:t>Income-Contingent Repayment is generally required if you are going to eventually seek public service loan forgiveness (after 10 years of working in public service and making on-time payments).</a:t>
            </a:r>
          </a:p>
        </p:txBody>
      </p:sp>
    </p:spTree>
    <p:extLst>
      <p:ext uri="{BB962C8B-B14F-4D97-AF65-F5344CB8AC3E}">
        <p14:creationId xmlns:p14="http://schemas.microsoft.com/office/powerpoint/2010/main" val="35222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0000CC"/>
                </a:solidFill>
              </a:rPr>
              <a:t>Is it smart to pay off student debt as soon as you are able to? </a:t>
            </a:r>
          </a:p>
          <a:p>
            <a:pPr marL="0" indent="0" algn="ctr">
              <a:buNone/>
            </a:pPr>
            <a:r>
              <a:rPr lang="en-US" b="1" i="1" dirty="0">
                <a:solidFill>
                  <a:srgbClr val="C00000"/>
                </a:solidFill>
              </a:rPr>
              <a:t>General Answer: No, not for most people.</a:t>
            </a:r>
          </a:p>
          <a:p>
            <a:pPr marL="0" indent="0" algn="ctr">
              <a:buNone/>
            </a:pPr>
            <a:br>
              <a:rPr lang="en-US" b="1" i="1" dirty="0">
                <a:solidFill>
                  <a:srgbClr val="0000CC"/>
                </a:solidFill>
              </a:rPr>
            </a:br>
            <a:r>
              <a:rPr lang="en-US" b="1" i="1" dirty="0">
                <a:solidFill>
                  <a:srgbClr val="0000CC"/>
                </a:solidFill>
              </a:rPr>
              <a:t>I have 30k in savings and 16k in student debt, mostly subsidized and low-interest (2-4%). I've been trying to figure out if it would be smarter to pay off my loans entirely before I leave school and start accruing interest or if it'd be better to save/invest my savings and pay off the debt over time.</a:t>
            </a:r>
          </a:p>
          <a:p>
            <a:pPr marL="0" indent="0" algn="ctr">
              <a:buNone/>
            </a:pPr>
            <a:endParaRPr lang="en-US" b="1" i="1" dirty="0">
              <a:solidFill>
                <a:srgbClr val="0000CC"/>
              </a:solidFill>
            </a:endParaRPr>
          </a:p>
          <a:p>
            <a:pPr marL="0" indent="0" algn="ctr">
              <a:buNone/>
            </a:pPr>
            <a:r>
              <a:rPr lang="en-US" sz="2600" b="1" i="1" dirty="0">
                <a:solidFill>
                  <a:srgbClr val="C00000"/>
                </a:solidFill>
              </a:rPr>
              <a:t>If I were you, I would not be in a hurry to repay the $16k of student debt.</a:t>
            </a:r>
          </a:p>
        </p:txBody>
      </p:sp>
    </p:spTree>
    <p:extLst>
      <p:ext uri="{BB962C8B-B14F-4D97-AF65-F5344CB8AC3E}">
        <p14:creationId xmlns:p14="http://schemas.microsoft.com/office/powerpoint/2010/main" val="27943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00CC"/>
                </a:solidFill>
              </a:rPr>
              <a:t>I have 30k in savings and 16k in student debt, mostly subsidized and low-interest (2-4%). I've been trying to figure out if it would be smarter to pay off my loans entirely before I leave school and start accruing interest or if it'd be better to save/invest my savings and pay off the debt over time.</a:t>
            </a:r>
          </a:p>
          <a:p>
            <a:pPr marL="0" indent="0" algn="ctr">
              <a:buNone/>
            </a:pPr>
            <a:endParaRPr lang="en-US" b="1" i="1" dirty="0">
              <a:solidFill>
                <a:srgbClr val="0000CC"/>
              </a:solidFill>
            </a:endParaRPr>
          </a:p>
          <a:p>
            <a:pPr marL="0" indent="0">
              <a:buNone/>
            </a:pPr>
            <a:r>
              <a:rPr lang="en-US" sz="2600" b="1" i="1" dirty="0">
                <a:solidFill>
                  <a:srgbClr val="C00000"/>
                </a:solidFill>
              </a:rPr>
              <a:t>If I were you, I would not be in a hurry to repay the $16k of student debt.</a:t>
            </a:r>
          </a:p>
          <a:p>
            <a:r>
              <a:rPr lang="en-US" sz="2600" b="1" i="1" dirty="0">
                <a:solidFill>
                  <a:srgbClr val="C00000"/>
                </a:solidFill>
              </a:rPr>
              <a:t>Yes, you could pay off the debt with your savings. </a:t>
            </a:r>
          </a:p>
          <a:p>
            <a:r>
              <a:rPr lang="en-US" sz="2600" b="1" i="1" dirty="0">
                <a:solidFill>
                  <a:srgbClr val="C00000"/>
                </a:solidFill>
              </a:rPr>
              <a:t>But is there something else you could be using the savings for?</a:t>
            </a:r>
          </a:p>
          <a:p>
            <a:pPr lvl="1"/>
            <a:r>
              <a:rPr lang="en-US" sz="2200" b="1" i="1" dirty="0">
                <a:solidFill>
                  <a:srgbClr val="C00000"/>
                </a:solidFill>
              </a:rPr>
              <a:t>Buying a new house?</a:t>
            </a:r>
          </a:p>
          <a:p>
            <a:pPr lvl="1"/>
            <a:r>
              <a:rPr lang="en-US" sz="2200" b="1" i="1" dirty="0">
                <a:solidFill>
                  <a:srgbClr val="C00000"/>
                </a:solidFill>
              </a:rPr>
              <a:t>Building up a retirement account?</a:t>
            </a:r>
          </a:p>
          <a:p>
            <a:pPr lvl="1"/>
            <a:r>
              <a:rPr lang="en-US" sz="2200" b="1" i="1" dirty="0">
                <a:solidFill>
                  <a:srgbClr val="C00000"/>
                </a:solidFill>
              </a:rPr>
              <a:t>Setting money aside for kids?</a:t>
            </a:r>
          </a:p>
          <a:p>
            <a:pPr lvl="1"/>
            <a:r>
              <a:rPr lang="en-US" sz="2200" b="1" i="1" dirty="0">
                <a:solidFill>
                  <a:srgbClr val="C00000"/>
                </a:solidFill>
              </a:rPr>
              <a:t>Do you have other debt to repay?</a:t>
            </a:r>
          </a:p>
          <a:p>
            <a:pPr lvl="1"/>
            <a:r>
              <a:rPr lang="en-US" sz="2200" b="1" i="1" dirty="0">
                <a:solidFill>
                  <a:srgbClr val="C00000"/>
                </a:solidFill>
              </a:rPr>
              <a:t>Does having the debt cause you stress?</a:t>
            </a:r>
          </a:p>
        </p:txBody>
      </p:sp>
    </p:spTree>
    <p:extLst>
      <p:ext uri="{BB962C8B-B14F-4D97-AF65-F5344CB8AC3E}">
        <p14:creationId xmlns:p14="http://schemas.microsoft.com/office/powerpoint/2010/main" val="372347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Owning Your Financial Future: Spring 2022</a:t>
            </a:r>
          </a:p>
        </p:txBody>
      </p:sp>
      <p:sp>
        <p:nvSpPr>
          <p:cNvPr id="30" name="Rounded Rectangle 29">
            <a:extLst>
              <a:ext uri="{FF2B5EF4-FFF2-40B4-BE49-F238E27FC236}">
                <a16:creationId xmlns:a16="http://schemas.microsoft.com/office/drawing/2014/main" id="{06838B02-27E1-914E-8454-9C2A7B856710}"/>
              </a:ext>
            </a:extLst>
          </p:cNvPr>
          <p:cNvSpPr/>
          <p:nvPr/>
        </p:nvSpPr>
        <p:spPr>
          <a:xfrm>
            <a:off x="1430590" y="1078067"/>
            <a:ext cx="8674716"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FINANCIAL PLANNING FOR INTERNATIONAL STUDENTS</a:t>
            </a:r>
          </a:p>
          <a:p>
            <a:pPr algn="ctr"/>
            <a:r>
              <a:rPr lang="en-US" sz="2500" b="1" dirty="0"/>
              <a:t>Today, January 19</a:t>
            </a:r>
          </a:p>
        </p:txBody>
      </p:sp>
      <p:sp>
        <p:nvSpPr>
          <p:cNvPr id="13" name="Rounded Rectangle 12">
            <a:extLst>
              <a:ext uri="{FF2B5EF4-FFF2-40B4-BE49-F238E27FC236}">
                <a16:creationId xmlns:a16="http://schemas.microsoft.com/office/drawing/2014/main" id="{E86DA962-8986-B14E-BC7C-8150A6189E68}"/>
              </a:ext>
            </a:extLst>
          </p:cNvPr>
          <p:cNvSpPr/>
          <p:nvPr/>
        </p:nvSpPr>
        <p:spPr>
          <a:xfrm>
            <a:off x="1430589" y="2216409"/>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TAX PLANNING</a:t>
            </a:r>
          </a:p>
          <a:p>
            <a:pPr algn="ctr"/>
            <a:r>
              <a:rPr lang="en-US" sz="2500" b="1" dirty="0"/>
              <a:t>Wednesday, February 9</a:t>
            </a:r>
          </a:p>
        </p:txBody>
      </p:sp>
      <p:sp>
        <p:nvSpPr>
          <p:cNvPr id="16" name="Rounded Rectangle 15">
            <a:extLst>
              <a:ext uri="{FF2B5EF4-FFF2-40B4-BE49-F238E27FC236}">
                <a16:creationId xmlns:a16="http://schemas.microsoft.com/office/drawing/2014/main" id="{C529DE7D-8B91-524D-8D6B-F973C9013BDB}"/>
              </a:ext>
            </a:extLst>
          </p:cNvPr>
          <p:cNvSpPr/>
          <p:nvPr/>
        </p:nvSpPr>
        <p:spPr>
          <a:xfrm>
            <a:off x="1430588" y="3360609"/>
            <a:ext cx="8674715" cy="10972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DEBT &amp; STUDENT LOAN MANAGEMENT</a:t>
            </a:r>
          </a:p>
          <a:p>
            <a:pPr algn="ctr"/>
            <a:r>
              <a:rPr lang="en-US" sz="2500" b="1" dirty="0"/>
              <a:t>Tuesday, March 15</a:t>
            </a:r>
          </a:p>
        </p:txBody>
      </p:sp>
      <p:sp>
        <p:nvSpPr>
          <p:cNvPr id="17" name="Rounded Rectangle 16">
            <a:extLst>
              <a:ext uri="{FF2B5EF4-FFF2-40B4-BE49-F238E27FC236}">
                <a16:creationId xmlns:a16="http://schemas.microsoft.com/office/drawing/2014/main" id="{134693FD-8C5E-DF45-861D-BE64A6957855}"/>
              </a:ext>
            </a:extLst>
          </p:cNvPr>
          <p:cNvSpPr/>
          <p:nvPr/>
        </p:nvSpPr>
        <p:spPr>
          <a:xfrm>
            <a:off x="1430588" y="5641505"/>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CAREER PLANNING &amp; FINANCIAL PLANNING</a:t>
            </a:r>
          </a:p>
          <a:p>
            <a:pPr algn="ctr"/>
            <a:r>
              <a:rPr lang="en-US" sz="2500" b="1" dirty="0"/>
              <a:t>Wednesday, April 13</a:t>
            </a:r>
          </a:p>
        </p:txBody>
      </p:sp>
      <p:sp>
        <p:nvSpPr>
          <p:cNvPr id="7" name="Rounded Rectangle 6">
            <a:extLst>
              <a:ext uri="{FF2B5EF4-FFF2-40B4-BE49-F238E27FC236}">
                <a16:creationId xmlns:a16="http://schemas.microsoft.com/office/drawing/2014/main" id="{42FCF4BE-731C-FE4D-B83B-636A981CA860}"/>
              </a:ext>
            </a:extLst>
          </p:cNvPr>
          <p:cNvSpPr/>
          <p:nvPr/>
        </p:nvSpPr>
        <p:spPr>
          <a:xfrm>
            <a:off x="1430588" y="4501057"/>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INVESTING</a:t>
            </a:r>
          </a:p>
          <a:p>
            <a:pPr algn="ctr"/>
            <a:r>
              <a:rPr lang="en-US" sz="2500" b="1" dirty="0"/>
              <a:t>Wednesday, March 30</a:t>
            </a:r>
          </a:p>
        </p:txBody>
      </p:sp>
    </p:spTree>
    <p:extLst>
      <p:ext uri="{BB962C8B-B14F-4D97-AF65-F5344CB8AC3E}">
        <p14:creationId xmlns:p14="http://schemas.microsoft.com/office/powerpoint/2010/main" val="3675222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00CC"/>
                </a:solidFill>
              </a:rPr>
              <a:t>I have 30k in savings and 16k in student debt, mostly subsidized and low-interest (2-4%). I've been trying to figure out if it would be smarter to pay off my loans entirely before I leave school and start accruing interest or if it'd be better to save/invest my savings and pay off the debt over time.</a:t>
            </a:r>
          </a:p>
          <a:p>
            <a:pPr marL="0" indent="0" algn="ctr">
              <a:buNone/>
            </a:pPr>
            <a:endParaRPr lang="en-US" b="1" i="1" dirty="0">
              <a:solidFill>
                <a:srgbClr val="0000CC"/>
              </a:solidFill>
            </a:endParaRPr>
          </a:p>
          <a:p>
            <a:pPr marL="0" indent="0">
              <a:buNone/>
            </a:pPr>
            <a:r>
              <a:rPr lang="en-US" sz="2600" b="1" i="1" dirty="0">
                <a:solidFill>
                  <a:srgbClr val="C00000"/>
                </a:solidFill>
              </a:rPr>
              <a:t>Do you have any other debt to repay?</a:t>
            </a:r>
          </a:p>
          <a:p>
            <a:pPr marL="0" indent="0">
              <a:buNone/>
            </a:pPr>
            <a:r>
              <a:rPr lang="en-US" sz="2600" b="1" i="1" dirty="0">
                <a:solidFill>
                  <a:srgbClr val="C00000"/>
                </a:solidFill>
              </a:rPr>
              <a:t>As a general rule, student loan debt should be the last debt you pay off.</a:t>
            </a:r>
          </a:p>
          <a:p>
            <a:r>
              <a:rPr lang="en-US" sz="2600" b="1" i="1" dirty="0">
                <a:solidFill>
                  <a:srgbClr val="C00000"/>
                </a:solidFill>
              </a:rPr>
              <a:t>Your interest rate is very low - lower than you’ll get on just about any other loan.</a:t>
            </a:r>
          </a:p>
          <a:p>
            <a:r>
              <a:rPr lang="en-US" sz="2600" b="1" i="1" dirty="0">
                <a:solidFill>
                  <a:srgbClr val="C00000"/>
                </a:solidFill>
              </a:rPr>
              <a:t>You generally have the most flexibility with repayment.</a:t>
            </a:r>
          </a:p>
          <a:p>
            <a:pPr lvl="1"/>
            <a:r>
              <a:rPr lang="en-US" sz="2200" b="1" i="1" dirty="0">
                <a:solidFill>
                  <a:srgbClr val="C00000"/>
                </a:solidFill>
              </a:rPr>
              <a:t>If you quit or lose your job next year, after paying off your student loan debt, that money is gone and you may now have to borrow at a much higher rate.</a:t>
            </a:r>
          </a:p>
          <a:p>
            <a:pPr lvl="1"/>
            <a:r>
              <a:rPr lang="en-US" sz="2200" b="1" i="1" dirty="0">
                <a:solidFill>
                  <a:srgbClr val="C00000"/>
                </a:solidFill>
              </a:rPr>
              <a:t>But if that $16k is still in savings, you can use it as necessary next year.</a:t>
            </a:r>
          </a:p>
        </p:txBody>
      </p:sp>
    </p:spTree>
    <p:extLst>
      <p:ext uri="{BB962C8B-B14F-4D97-AF65-F5344CB8AC3E}">
        <p14:creationId xmlns:p14="http://schemas.microsoft.com/office/powerpoint/2010/main" val="173475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199" y="1326183"/>
            <a:ext cx="10612995"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00CC"/>
                </a:solidFill>
              </a:rPr>
              <a:t>I have 30k in savings and 16k in student debt, mostly subsidized and low-interest (2-4%). I've been trying to figure out if it would be smarter to pay off my loans entirely before I leave school and start accruing interest or if it'd be better to save/invest my savings and pay off the debt over time.</a:t>
            </a:r>
          </a:p>
          <a:p>
            <a:pPr marL="0" indent="0" algn="ctr">
              <a:buNone/>
            </a:pPr>
            <a:endParaRPr lang="en-US" b="1" i="1" dirty="0">
              <a:solidFill>
                <a:srgbClr val="0000CC"/>
              </a:solidFill>
            </a:endParaRPr>
          </a:p>
          <a:p>
            <a:pPr marL="0" indent="0">
              <a:buNone/>
            </a:pPr>
            <a:r>
              <a:rPr lang="en-US" sz="2600" b="1" i="1" dirty="0">
                <a:solidFill>
                  <a:srgbClr val="C00000"/>
                </a:solidFill>
              </a:rPr>
              <a:t>What else could you be doing with the $16k of savings?</a:t>
            </a:r>
          </a:p>
          <a:p>
            <a:r>
              <a:rPr lang="en-US" sz="2600" b="1" i="1" dirty="0">
                <a:solidFill>
                  <a:srgbClr val="C00000"/>
                </a:solidFill>
              </a:rPr>
              <a:t>If you are only going to earn 0.25% on your savings, and you don’t have anything else to do with it, maybe pay off the 2-4% student loans at 2-4%.</a:t>
            </a:r>
          </a:p>
          <a:p>
            <a:r>
              <a:rPr lang="en-US" sz="2600" b="1" i="1" dirty="0">
                <a:solidFill>
                  <a:srgbClr val="C00000"/>
                </a:solidFill>
              </a:rPr>
              <a:t>The S&amp;P 500 Index has averaged 12.1% annual return over the past 100 years. What if you invest $10,000 into an S&amp;P 500 Fund and use the growth in that to pay off your student loan over time?</a:t>
            </a:r>
            <a:br>
              <a:rPr lang="en-US" sz="2600" b="1" i="1" dirty="0">
                <a:solidFill>
                  <a:srgbClr val="C00000"/>
                </a:solidFill>
              </a:rPr>
            </a:br>
            <a:endParaRPr lang="en-US" sz="2600" i="1" dirty="0">
              <a:solidFill>
                <a:srgbClr val="C00000"/>
              </a:solidFill>
            </a:endParaRPr>
          </a:p>
          <a:p>
            <a:pPr lvl="1"/>
            <a:r>
              <a:rPr lang="en-US" sz="1800" i="1" dirty="0">
                <a:solidFill>
                  <a:srgbClr val="C00000"/>
                </a:solidFill>
              </a:rPr>
              <a:t>Note – This is just an example, not a recommendation. There is no guarantee of getting this return, certainly not every single year. There are other investments you could make that might</a:t>
            </a:r>
            <a:br>
              <a:rPr lang="en-US" sz="1800" i="1" dirty="0">
                <a:solidFill>
                  <a:srgbClr val="C00000"/>
                </a:solidFill>
              </a:rPr>
            </a:br>
            <a:r>
              <a:rPr lang="en-US" sz="1800" i="1" dirty="0">
                <a:solidFill>
                  <a:srgbClr val="C00000"/>
                </a:solidFill>
              </a:rPr>
              <a:t>have less risk and uncertainty (or more risk and uncertainty).</a:t>
            </a:r>
          </a:p>
        </p:txBody>
      </p:sp>
    </p:spTree>
    <p:extLst>
      <p:ext uri="{BB962C8B-B14F-4D97-AF65-F5344CB8AC3E}">
        <p14:creationId xmlns:p14="http://schemas.microsoft.com/office/powerpoint/2010/main" val="1541824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pic>
        <p:nvPicPr>
          <p:cNvPr id="2" name="Picture 1">
            <a:extLst>
              <a:ext uri="{FF2B5EF4-FFF2-40B4-BE49-F238E27FC236}">
                <a16:creationId xmlns:a16="http://schemas.microsoft.com/office/drawing/2014/main" id="{991234CB-02D5-BD40-B745-EBE618AE9119}"/>
              </a:ext>
            </a:extLst>
          </p:cNvPr>
          <p:cNvPicPr>
            <a:picLocks noChangeAspect="1"/>
          </p:cNvPicPr>
          <p:nvPr/>
        </p:nvPicPr>
        <p:blipFill>
          <a:blip r:embed="rId2"/>
          <a:stretch>
            <a:fillRect/>
          </a:stretch>
        </p:blipFill>
        <p:spPr>
          <a:xfrm>
            <a:off x="1193499" y="1172559"/>
            <a:ext cx="8944347" cy="5446240"/>
          </a:xfrm>
          <a:prstGeom prst="rect">
            <a:avLst/>
          </a:prstGeom>
        </p:spPr>
      </p:pic>
    </p:spTree>
    <p:extLst>
      <p:ext uri="{BB962C8B-B14F-4D97-AF65-F5344CB8AC3E}">
        <p14:creationId xmlns:p14="http://schemas.microsoft.com/office/powerpoint/2010/main" val="554655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pic>
        <p:nvPicPr>
          <p:cNvPr id="3" name="Picture 2">
            <a:extLst>
              <a:ext uri="{FF2B5EF4-FFF2-40B4-BE49-F238E27FC236}">
                <a16:creationId xmlns:a16="http://schemas.microsoft.com/office/drawing/2014/main" id="{19B141A0-2FF3-254D-A973-9510744ECEAA}"/>
              </a:ext>
            </a:extLst>
          </p:cNvPr>
          <p:cNvPicPr>
            <a:picLocks noChangeAspect="1"/>
          </p:cNvPicPr>
          <p:nvPr/>
        </p:nvPicPr>
        <p:blipFill>
          <a:blip r:embed="rId2"/>
          <a:stretch>
            <a:fillRect/>
          </a:stretch>
        </p:blipFill>
        <p:spPr>
          <a:xfrm>
            <a:off x="1060281" y="1301077"/>
            <a:ext cx="9965304" cy="4039988"/>
          </a:xfrm>
          <a:prstGeom prst="rect">
            <a:avLst/>
          </a:prstGeom>
        </p:spPr>
      </p:pic>
    </p:spTree>
    <p:extLst>
      <p:ext uri="{BB962C8B-B14F-4D97-AF65-F5344CB8AC3E}">
        <p14:creationId xmlns:p14="http://schemas.microsoft.com/office/powerpoint/2010/main" val="3503868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pic>
        <p:nvPicPr>
          <p:cNvPr id="2" name="Picture 1">
            <a:extLst>
              <a:ext uri="{FF2B5EF4-FFF2-40B4-BE49-F238E27FC236}">
                <a16:creationId xmlns:a16="http://schemas.microsoft.com/office/drawing/2014/main" id="{3AF8A8ED-82A6-A645-8019-13B5F9337ED4}"/>
              </a:ext>
            </a:extLst>
          </p:cNvPr>
          <p:cNvPicPr>
            <a:picLocks noChangeAspect="1"/>
          </p:cNvPicPr>
          <p:nvPr/>
        </p:nvPicPr>
        <p:blipFill>
          <a:blip r:embed="rId2"/>
          <a:stretch>
            <a:fillRect/>
          </a:stretch>
        </p:blipFill>
        <p:spPr>
          <a:xfrm>
            <a:off x="838200" y="1400658"/>
            <a:ext cx="10673206" cy="2426500"/>
          </a:xfrm>
          <a:prstGeom prst="rect">
            <a:avLst/>
          </a:prstGeom>
        </p:spPr>
      </p:pic>
    </p:spTree>
    <p:extLst>
      <p:ext uri="{BB962C8B-B14F-4D97-AF65-F5344CB8AC3E}">
        <p14:creationId xmlns:p14="http://schemas.microsoft.com/office/powerpoint/2010/main" val="2372251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#3</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00CC"/>
                </a:solidFill>
              </a:rPr>
              <a:t>I have 30k in savings and 16k in student debt, mostly subsidized and low-interest (2-4%). I've been trying to figure out if it would be smarter to pay off my loans entirely before I leave school and start accruing interest or if it'd be better to save/invest my savings and pay off the debt over time.</a:t>
            </a:r>
          </a:p>
          <a:p>
            <a:pPr marL="0" indent="0" algn="ctr">
              <a:buNone/>
            </a:pPr>
            <a:endParaRPr lang="en-US" b="1" i="1" dirty="0">
              <a:solidFill>
                <a:srgbClr val="0000CC"/>
              </a:solidFill>
            </a:endParaRPr>
          </a:p>
          <a:p>
            <a:pPr marL="0" indent="0">
              <a:buNone/>
            </a:pPr>
            <a:r>
              <a:rPr lang="en-US" sz="2600" b="1" i="1" dirty="0">
                <a:solidFill>
                  <a:srgbClr val="C00000"/>
                </a:solidFill>
              </a:rPr>
              <a:t>Only YOU can decide what best aligns with:</a:t>
            </a:r>
          </a:p>
          <a:p>
            <a:pPr marL="514350" indent="-514350">
              <a:buAutoNum type="arabicParenBoth"/>
            </a:pPr>
            <a:r>
              <a:rPr lang="en-US" sz="2600" b="1" i="1" dirty="0">
                <a:solidFill>
                  <a:srgbClr val="C00000"/>
                </a:solidFill>
              </a:rPr>
              <a:t>Your short-term and long-term goals.</a:t>
            </a:r>
          </a:p>
          <a:p>
            <a:pPr marL="514350" indent="-514350">
              <a:buAutoNum type="arabicParenBoth"/>
            </a:pPr>
            <a:r>
              <a:rPr lang="en-US" sz="2600" b="1" i="1" dirty="0">
                <a:solidFill>
                  <a:srgbClr val="C00000"/>
                </a:solidFill>
              </a:rPr>
              <a:t>Your mental health. What helps you sleep better at night.</a:t>
            </a:r>
            <a:br>
              <a:rPr lang="en-US" sz="2600" b="1" i="1" dirty="0">
                <a:solidFill>
                  <a:srgbClr val="C00000"/>
                </a:solidFill>
              </a:rPr>
            </a:br>
            <a:endParaRPr lang="en-US" sz="2600" b="1" i="1" dirty="0">
              <a:solidFill>
                <a:srgbClr val="C00000"/>
              </a:solidFill>
            </a:endParaRPr>
          </a:p>
          <a:p>
            <a:r>
              <a:rPr lang="en-US" sz="1900" i="1" dirty="0">
                <a:solidFill>
                  <a:srgbClr val="C00000"/>
                </a:solidFill>
              </a:rPr>
              <a:t>I finished my MBA in a similar situation. I had about the same debt but less in savings. I paid close to the minimum payments for the first 1-2 years after graduation.  Then, as my income became more comfortable and my plans become more clear, I was able to make larger one-time payments. </a:t>
            </a:r>
          </a:p>
          <a:p>
            <a:r>
              <a:rPr lang="en-US" sz="1900" i="1" dirty="0">
                <a:solidFill>
                  <a:srgbClr val="C00000"/>
                </a:solidFill>
              </a:rPr>
              <a:t>I ended up paying off the debt 4.5 years after graduation. Even then, it wasn’t a financial decision; it was an “I’m ready to get rid of this and stop having to think about this decision.”</a:t>
            </a:r>
          </a:p>
        </p:txBody>
      </p:sp>
    </p:spTree>
    <p:extLst>
      <p:ext uri="{BB962C8B-B14F-4D97-AF65-F5344CB8AC3E}">
        <p14:creationId xmlns:p14="http://schemas.microsoft.com/office/powerpoint/2010/main" val="3311574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#4</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a:solidFill>
                  <a:srgbClr val="006600"/>
                </a:solidFill>
              </a:rPr>
              <a:t>I don't have any loans personally, but I'm expecting to marry someone who will and I want to be as prepared as possible. </a:t>
            </a:r>
          </a:p>
          <a:p>
            <a:pPr marL="0" indent="0" algn="ctr">
              <a:buNone/>
            </a:pPr>
            <a:r>
              <a:rPr lang="en-US" sz="1900" b="1" i="1" dirty="0">
                <a:solidFill>
                  <a:srgbClr val="006600"/>
                </a:solidFill>
              </a:rPr>
              <a:t>How might their debt affect my credit score, if any, and how much should be allocated to paying off debt? Should it be a top priority to pay off immediately or should it be set as a 5 to 10 year plan sort of thing so that I can use money to also build my present and future in small increments as well.</a:t>
            </a:r>
          </a:p>
          <a:p>
            <a:pPr marL="0" indent="0" algn="ctr">
              <a:buNone/>
            </a:pPr>
            <a:endParaRPr lang="en-US" sz="2000" b="1" i="1" dirty="0">
              <a:solidFill>
                <a:srgbClr val="0000CC"/>
              </a:solidFill>
            </a:endParaRPr>
          </a:p>
          <a:p>
            <a:pPr marL="0" indent="0">
              <a:buNone/>
            </a:pPr>
            <a:r>
              <a:rPr lang="en-US" sz="2600" b="1" i="1" dirty="0">
                <a:solidFill>
                  <a:srgbClr val="C00000"/>
                </a:solidFill>
              </a:rPr>
              <a:t>Initially….there is no affect on your credit score:</a:t>
            </a:r>
          </a:p>
          <a:p>
            <a:r>
              <a:rPr lang="en-US" sz="2600" b="1" i="1" dirty="0">
                <a:solidFill>
                  <a:srgbClr val="C00000"/>
                </a:solidFill>
              </a:rPr>
              <a:t>Your existing debt and credit score belong to you.</a:t>
            </a:r>
          </a:p>
          <a:p>
            <a:r>
              <a:rPr lang="en-US" sz="2600" b="1" i="1" dirty="0">
                <a:solidFill>
                  <a:srgbClr val="C00000"/>
                </a:solidFill>
              </a:rPr>
              <a:t>Your spouse’s existing debt and credit score below to them.</a:t>
            </a:r>
          </a:p>
          <a:p>
            <a:r>
              <a:rPr lang="en-US" sz="2600" b="1" i="1" dirty="0">
                <a:solidFill>
                  <a:srgbClr val="C00000"/>
                </a:solidFill>
              </a:rPr>
              <a:t>Credit rating firms will NOT re-calculate your score based on your partner’s situation.</a:t>
            </a:r>
            <a:br>
              <a:rPr lang="en-US" sz="2600" b="1" i="1" dirty="0">
                <a:solidFill>
                  <a:srgbClr val="C00000"/>
                </a:solidFill>
              </a:rPr>
            </a:br>
            <a:br>
              <a:rPr lang="en-US" sz="2600" b="1" i="1" dirty="0">
                <a:solidFill>
                  <a:srgbClr val="C00000"/>
                </a:solidFill>
              </a:rPr>
            </a:br>
            <a:r>
              <a:rPr lang="en-US" sz="2600" b="1" i="1" dirty="0">
                <a:solidFill>
                  <a:srgbClr val="C00000"/>
                </a:solidFill>
              </a:rPr>
              <a:t>                    That’s the good news….</a:t>
            </a:r>
            <a:endParaRPr lang="en-US" sz="1900" i="1" dirty="0">
              <a:solidFill>
                <a:srgbClr val="C00000"/>
              </a:solidFill>
            </a:endParaRPr>
          </a:p>
        </p:txBody>
      </p:sp>
    </p:spTree>
    <p:extLst>
      <p:ext uri="{BB962C8B-B14F-4D97-AF65-F5344CB8AC3E}">
        <p14:creationId xmlns:p14="http://schemas.microsoft.com/office/powerpoint/2010/main" val="311536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#4</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a:solidFill>
                  <a:srgbClr val="006600"/>
                </a:solidFill>
              </a:rPr>
              <a:t>How might their debt affect my credit score, if any, and how much should be allocated to paying off debt? Should it be a top priority to pay off immediately or should it be set as a 5 to 10 year plan sort of thing so that I can use money to also build my present and future in small increments as well.</a:t>
            </a:r>
          </a:p>
          <a:p>
            <a:pPr marL="0" indent="0" algn="ctr">
              <a:buNone/>
            </a:pPr>
            <a:endParaRPr lang="en-US" sz="2000" b="1" i="1" dirty="0">
              <a:solidFill>
                <a:srgbClr val="0000CC"/>
              </a:solidFill>
            </a:endParaRPr>
          </a:p>
          <a:p>
            <a:pPr marL="0" indent="0">
              <a:buNone/>
            </a:pPr>
            <a:r>
              <a:rPr lang="en-US" sz="2600" b="1" i="1" dirty="0">
                <a:solidFill>
                  <a:srgbClr val="C00000"/>
                </a:solidFill>
              </a:rPr>
              <a:t>The concern is if you two apply for a loan together – perhaps on a mortgage or car loan or credit card.</a:t>
            </a:r>
          </a:p>
          <a:p>
            <a:r>
              <a:rPr lang="en-US" sz="2600" b="1" i="1" dirty="0">
                <a:solidFill>
                  <a:srgbClr val="C00000"/>
                </a:solidFill>
              </a:rPr>
              <a:t>Lenders will see both credit scores and will get to decide what rate to charge – or whether to lend to you at all.</a:t>
            </a:r>
          </a:p>
          <a:p>
            <a:r>
              <a:rPr lang="en-US" sz="2600" b="1" i="1" dirty="0">
                <a:solidFill>
                  <a:srgbClr val="C00000"/>
                </a:solidFill>
              </a:rPr>
              <a:t>Lenders may choose to use a rate based on the worse credit score, causing you both to make higher payments.</a:t>
            </a:r>
            <a:endParaRPr lang="en-US" sz="1900" i="1" dirty="0">
              <a:solidFill>
                <a:srgbClr val="C00000"/>
              </a:solidFill>
            </a:endParaRPr>
          </a:p>
        </p:txBody>
      </p:sp>
    </p:spTree>
    <p:extLst>
      <p:ext uri="{BB962C8B-B14F-4D97-AF65-F5344CB8AC3E}">
        <p14:creationId xmlns:p14="http://schemas.microsoft.com/office/powerpoint/2010/main" val="1252180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#4</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a:solidFill>
                  <a:srgbClr val="006600"/>
                </a:solidFill>
              </a:rPr>
              <a:t>How might their debt affect my credit score, if any, and how much should be allocated to paying off debt? Should it be a top priority to pay off immediately or should it be set as a 5 to 10 year plan sort of thing so that I can use money to also build my present and future in small increments as well.</a:t>
            </a:r>
          </a:p>
          <a:p>
            <a:pPr marL="0" indent="0" algn="ctr">
              <a:buNone/>
            </a:pPr>
            <a:endParaRPr lang="en-US" sz="2000" b="1" i="1" dirty="0">
              <a:solidFill>
                <a:srgbClr val="0000CC"/>
              </a:solidFill>
            </a:endParaRPr>
          </a:p>
          <a:p>
            <a:pPr marL="0" indent="0">
              <a:buNone/>
            </a:pPr>
            <a:r>
              <a:rPr lang="en-US" sz="2600" b="1" i="1" dirty="0">
                <a:solidFill>
                  <a:srgbClr val="C00000"/>
                </a:solidFill>
              </a:rPr>
              <a:t>The concern is if you two apply for a loan together – perhaps on a mortgage or car loan or credit card.</a:t>
            </a:r>
          </a:p>
          <a:p>
            <a:r>
              <a:rPr lang="en-US" sz="2600" b="1" i="1" dirty="0">
                <a:solidFill>
                  <a:srgbClr val="C00000"/>
                </a:solidFill>
              </a:rPr>
              <a:t>A strategy might be to co-sign on a loan, possibly getting better terms because of your credit score, and then to use this to improve your spouse’s credit score and situation.</a:t>
            </a:r>
          </a:p>
          <a:p>
            <a:pPr lvl="1"/>
            <a:r>
              <a:rPr lang="en-US" sz="2200" b="1" i="1" dirty="0">
                <a:solidFill>
                  <a:srgbClr val="C00000"/>
                </a:solidFill>
              </a:rPr>
              <a:t>Of course, you may not get better terms and you may not even get the loan.</a:t>
            </a:r>
          </a:p>
          <a:p>
            <a:r>
              <a:rPr lang="en-US" sz="2600" b="1" i="1" dirty="0">
                <a:solidFill>
                  <a:srgbClr val="C00000"/>
                </a:solidFill>
              </a:rPr>
              <a:t>Having joint debt will only affect your individual credit score if you miss payments or default</a:t>
            </a:r>
            <a:r>
              <a:rPr lang="en-US" sz="2200" i="1" dirty="0">
                <a:solidFill>
                  <a:srgbClr val="C00000"/>
                </a:solidFill>
              </a:rPr>
              <a:t> (marital status is not a variable in calculating a credit score)</a:t>
            </a:r>
            <a:r>
              <a:rPr lang="en-US" sz="2600" b="1" i="1" dirty="0">
                <a:solidFill>
                  <a:srgbClr val="C00000"/>
                </a:solidFill>
              </a:rPr>
              <a:t>.</a:t>
            </a:r>
            <a:endParaRPr lang="en-US" sz="1900" i="1" dirty="0">
              <a:solidFill>
                <a:srgbClr val="C00000"/>
              </a:solidFill>
            </a:endParaRPr>
          </a:p>
        </p:txBody>
      </p:sp>
    </p:spTree>
    <p:extLst>
      <p:ext uri="{BB962C8B-B14F-4D97-AF65-F5344CB8AC3E}">
        <p14:creationId xmlns:p14="http://schemas.microsoft.com/office/powerpoint/2010/main" val="1439178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#4</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a:solidFill>
                  <a:srgbClr val="006600"/>
                </a:solidFill>
              </a:rPr>
              <a:t>How might their debt affect my credit score, if any, and how much should be allocated to paying off debt? </a:t>
            </a:r>
            <a:r>
              <a:rPr lang="en-US" sz="1900" b="1" i="1" dirty="0">
                <a:solidFill>
                  <a:srgbClr val="C00000"/>
                </a:solidFill>
              </a:rPr>
              <a:t>Should it be a top priority to pay off immediately or should it be set as a 5 to 10 year plan sort of thing so that I can use money to also build my present and future in small increments as well.</a:t>
            </a:r>
          </a:p>
          <a:p>
            <a:pPr marL="0" indent="0" algn="ctr">
              <a:buNone/>
            </a:pPr>
            <a:endParaRPr lang="en-US" sz="2000" b="1" i="1" dirty="0">
              <a:solidFill>
                <a:srgbClr val="0000CC"/>
              </a:solidFill>
            </a:endParaRPr>
          </a:p>
          <a:p>
            <a:pPr marL="0" indent="0">
              <a:buNone/>
            </a:pPr>
            <a:r>
              <a:rPr lang="en-US" sz="2600" b="1" i="1" dirty="0">
                <a:solidFill>
                  <a:srgbClr val="006600"/>
                </a:solidFill>
              </a:rPr>
              <a:t>If the spouse-to-</a:t>
            </a:r>
            <a:r>
              <a:rPr lang="en-US" sz="2600" b="1" i="1" dirty="0" err="1">
                <a:solidFill>
                  <a:srgbClr val="006600"/>
                </a:solidFill>
              </a:rPr>
              <a:t>be’s</a:t>
            </a:r>
            <a:r>
              <a:rPr lang="en-US" sz="2600" b="1" i="1" dirty="0">
                <a:solidFill>
                  <a:srgbClr val="006600"/>
                </a:solidFill>
              </a:rPr>
              <a:t> debt it at very high interest rates, then being as aggressive as possible in paying it off could be a very good strategy to increase your net cash flow (by decreasing your interest expenses).</a:t>
            </a:r>
            <a:br>
              <a:rPr lang="en-US" sz="2600" b="1" i="1" dirty="0">
                <a:solidFill>
                  <a:srgbClr val="006600"/>
                </a:solidFill>
              </a:rPr>
            </a:br>
            <a:endParaRPr lang="en-US" sz="2600" b="1" i="1" dirty="0">
              <a:solidFill>
                <a:srgbClr val="006600"/>
              </a:solidFill>
            </a:endParaRPr>
          </a:p>
          <a:p>
            <a:pPr marL="0" indent="0">
              <a:buNone/>
            </a:pPr>
            <a:r>
              <a:rPr lang="en-US" sz="2600" b="1" i="1" dirty="0">
                <a:solidFill>
                  <a:srgbClr val="006600"/>
                </a:solidFill>
              </a:rPr>
              <a:t>And…of course, it should improve your peace of mind and how you think about your financial futures.</a:t>
            </a:r>
          </a:p>
          <a:p>
            <a:r>
              <a:rPr lang="en-US" sz="2600" b="1" i="1" dirty="0">
                <a:solidFill>
                  <a:srgbClr val="006600"/>
                </a:solidFill>
              </a:rPr>
              <a:t>My favorite cliché is “own your financial future.” To me, getting rid of high-interest debt can be the most powerful form of taking ownership of your financial future.</a:t>
            </a:r>
            <a:endParaRPr lang="en-US" sz="1900" i="1" dirty="0">
              <a:solidFill>
                <a:srgbClr val="006600"/>
              </a:solidFill>
            </a:endParaRPr>
          </a:p>
        </p:txBody>
      </p:sp>
    </p:spTree>
    <p:extLst>
      <p:ext uri="{BB962C8B-B14F-4D97-AF65-F5344CB8AC3E}">
        <p14:creationId xmlns:p14="http://schemas.microsoft.com/office/powerpoint/2010/main" val="41180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Owning Your Financial Future: Spring 2022</a:t>
            </a:r>
          </a:p>
        </p:txBody>
      </p:sp>
      <p:sp>
        <p:nvSpPr>
          <p:cNvPr id="30" name="Rounded Rectangle 29">
            <a:extLst>
              <a:ext uri="{FF2B5EF4-FFF2-40B4-BE49-F238E27FC236}">
                <a16:creationId xmlns:a16="http://schemas.microsoft.com/office/drawing/2014/main" id="{06838B02-27E1-914E-8454-9C2A7B856710}"/>
              </a:ext>
            </a:extLst>
          </p:cNvPr>
          <p:cNvSpPr/>
          <p:nvPr/>
        </p:nvSpPr>
        <p:spPr>
          <a:xfrm>
            <a:off x="1430590" y="1078067"/>
            <a:ext cx="8674716"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FINANCIAL PLANNING FOR INTERNATIONAL STUDENTS</a:t>
            </a:r>
          </a:p>
          <a:p>
            <a:pPr algn="ctr"/>
            <a:r>
              <a:rPr lang="en-US" sz="2500" b="1" dirty="0"/>
              <a:t>Today, January 19</a:t>
            </a:r>
          </a:p>
        </p:txBody>
      </p:sp>
      <p:sp>
        <p:nvSpPr>
          <p:cNvPr id="13" name="Rounded Rectangle 12">
            <a:extLst>
              <a:ext uri="{FF2B5EF4-FFF2-40B4-BE49-F238E27FC236}">
                <a16:creationId xmlns:a16="http://schemas.microsoft.com/office/drawing/2014/main" id="{E86DA962-8986-B14E-BC7C-8150A6189E68}"/>
              </a:ext>
            </a:extLst>
          </p:cNvPr>
          <p:cNvSpPr/>
          <p:nvPr/>
        </p:nvSpPr>
        <p:spPr>
          <a:xfrm>
            <a:off x="1430589" y="2216409"/>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TAX PLANNING</a:t>
            </a:r>
          </a:p>
          <a:p>
            <a:pPr algn="ctr"/>
            <a:r>
              <a:rPr lang="en-US" sz="2500" b="1" dirty="0"/>
              <a:t>Wednesday, February 9</a:t>
            </a:r>
          </a:p>
        </p:txBody>
      </p:sp>
      <p:sp>
        <p:nvSpPr>
          <p:cNvPr id="16" name="Rounded Rectangle 15">
            <a:extLst>
              <a:ext uri="{FF2B5EF4-FFF2-40B4-BE49-F238E27FC236}">
                <a16:creationId xmlns:a16="http://schemas.microsoft.com/office/drawing/2014/main" id="{C529DE7D-8B91-524D-8D6B-F973C9013BDB}"/>
              </a:ext>
            </a:extLst>
          </p:cNvPr>
          <p:cNvSpPr/>
          <p:nvPr/>
        </p:nvSpPr>
        <p:spPr>
          <a:xfrm>
            <a:off x="1430588" y="3360609"/>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DEBT &amp; STUDENT LOAN MANAGEMENT</a:t>
            </a:r>
          </a:p>
          <a:p>
            <a:pPr algn="ctr"/>
            <a:r>
              <a:rPr lang="en-US" sz="2500" b="1" dirty="0"/>
              <a:t>Tuesday, March 15</a:t>
            </a:r>
          </a:p>
        </p:txBody>
      </p:sp>
      <p:sp>
        <p:nvSpPr>
          <p:cNvPr id="17" name="Rounded Rectangle 16">
            <a:extLst>
              <a:ext uri="{FF2B5EF4-FFF2-40B4-BE49-F238E27FC236}">
                <a16:creationId xmlns:a16="http://schemas.microsoft.com/office/drawing/2014/main" id="{134693FD-8C5E-DF45-861D-BE64A6957855}"/>
              </a:ext>
            </a:extLst>
          </p:cNvPr>
          <p:cNvSpPr/>
          <p:nvPr/>
        </p:nvSpPr>
        <p:spPr>
          <a:xfrm>
            <a:off x="1430588" y="5641505"/>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CAREER PLANNING &amp; FINANCIAL PLANNING</a:t>
            </a:r>
          </a:p>
          <a:p>
            <a:pPr algn="ctr"/>
            <a:r>
              <a:rPr lang="en-US" sz="2500" b="1" dirty="0"/>
              <a:t>Wednesday, April 13</a:t>
            </a:r>
          </a:p>
        </p:txBody>
      </p:sp>
      <p:sp>
        <p:nvSpPr>
          <p:cNvPr id="7" name="Rounded Rectangle 6">
            <a:extLst>
              <a:ext uri="{FF2B5EF4-FFF2-40B4-BE49-F238E27FC236}">
                <a16:creationId xmlns:a16="http://schemas.microsoft.com/office/drawing/2014/main" id="{42FCF4BE-731C-FE4D-B83B-636A981CA860}"/>
              </a:ext>
            </a:extLst>
          </p:cNvPr>
          <p:cNvSpPr/>
          <p:nvPr/>
        </p:nvSpPr>
        <p:spPr>
          <a:xfrm>
            <a:off x="1430588" y="4501057"/>
            <a:ext cx="8674715" cy="10972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INVESTING</a:t>
            </a:r>
          </a:p>
          <a:p>
            <a:pPr algn="ctr"/>
            <a:r>
              <a:rPr lang="en-US" sz="2500" b="1" dirty="0"/>
              <a:t>Wednesday, March 30</a:t>
            </a:r>
          </a:p>
        </p:txBody>
      </p:sp>
    </p:spTree>
    <p:extLst>
      <p:ext uri="{BB962C8B-B14F-4D97-AF65-F5344CB8AC3E}">
        <p14:creationId xmlns:p14="http://schemas.microsoft.com/office/powerpoint/2010/main" val="417422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Questions From You #4</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i="1" dirty="0">
                <a:solidFill>
                  <a:srgbClr val="006600"/>
                </a:solidFill>
              </a:rPr>
              <a:t>How might their debt affect my credit score, if any, and how much should be allocated to paying off debt? </a:t>
            </a:r>
            <a:r>
              <a:rPr lang="en-US" sz="1900" b="1" i="1" dirty="0">
                <a:solidFill>
                  <a:srgbClr val="C00000"/>
                </a:solidFill>
              </a:rPr>
              <a:t>Should it be a top priority to pay off immediately or should it be set as a 5 to 10 year plan sort of thing so that I can use money to also build my present and future in small increments as well.</a:t>
            </a:r>
          </a:p>
          <a:p>
            <a:pPr marL="0" indent="0" algn="ctr">
              <a:buNone/>
            </a:pPr>
            <a:endParaRPr lang="en-US" sz="2000" b="1" i="1" dirty="0">
              <a:solidFill>
                <a:srgbClr val="0000CC"/>
              </a:solidFill>
            </a:endParaRPr>
          </a:p>
          <a:p>
            <a:pPr marL="0" indent="0">
              <a:buNone/>
            </a:pPr>
            <a:r>
              <a:rPr lang="en-US" sz="2600" b="1" i="1" dirty="0">
                <a:solidFill>
                  <a:srgbClr val="006600"/>
                </a:solidFill>
              </a:rPr>
              <a:t>I kind of like the 5-to-10 year plan thinking, if you are comfortable with it.</a:t>
            </a:r>
          </a:p>
          <a:p>
            <a:r>
              <a:rPr lang="en-US" sz="2600" b="1" i="1" dirty="0">
                <a:solidFill>
                  <a:srgbClr val="006600"/>
                </a:solidFill>
              </a:rPr>
              <a:t>Paying off all of the spouse’s debt immediately WILL NOT immediately correct their credit score. That takes years, regardless.</a:t>
            </a:r>
          </a:p>
          <a:p>
            <a:pPr lvl="1"/>
            <a:r>
              <a:rPr lang="en-US" sz="2200" b="1" i="1" dirty="0">
                <a:solidFill>
                  <a:srgbClr val="006600"/>
                </a:solidFill>
              </a:rPr>
              <a:t>And the best way to improve it is to prove that they can repay their debt…and this only happens by having debt and by making all required payments.</a:t>
            </a:r>
          </a:p>
          <a:p>
            <a:r>
              <a:rPr lang="en-US" sz="2600" b="1" i="1" dirty="0">
                <a:solidFill>
                  <a:srgbClr val="006600"/>
                </a:solidFill>
              </a:rPr>
              <a:t>Methodically paying off the spouse’s debt, thoughtfully borrowing together (and making required payments) and strategically building up your own portfolio – or your combined portfolio with your assets – may be the most balanced and beneficial plan.</a:t>
            </a:r>
            <a:endParaRPr lang="en-US" sz="1900" i="1" dirty="0">
              <a:solidFill>
                <a:srgbClr val="006600"/>
              </a:solidFill>
            </a:endParaRPr>
          </a:p>
        </p:txBody>
      </p:sp>
    </p:spTree>
    <p:extLst>
      <p:ext uri="{BB962C8B-B14F-4D97-AF65-F5344CB8AC3E}">
        <p14:creationId xmlns:p14="http://schemas.microsoft.com/office/powerpoint/2010/main" val="227095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A Small Reminder</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744843" y="1326183"/>
            <a:ext cx="10763984"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a:t>Throughout these sessions, we have encouraged you to communicate with your partners, spouses and families about your financial situations and financial goals.</a:t>
            </a:r>
          </a:p>
          <a:p>
            <a:pPr marL="0" indent="0">
              <a:buNone/>
            </a:pPr>
            <a:endParaRPr lang="en-US" sz="1200" b="1" i="1" dirty="0"/>
          </a:p>
          <a:p>
            <a:pPr marL="0" indent="0" algn="ctr">
              <a:buNone/>
            </a:pPr>
            <a:r>
              <a:rPr lang="en-US" sz="2400" b="1" i="1" dirty="0"/>
              <a:t>We know that financial issues are cited as the #1 or #2 reason for divorce in the U.S.</a:t>
            </a:r>
          </a:p>
          <a:p>
            <a:pPr marL="0" indent="0" algn="ctr">
              <a:buNone/>
            </a:pPr>
            <a:endParaRPr lang="en-US" sz="1200" b="1" i="1" dirty="0"/>
          </a:p>
          <a:p>
            <a:pPr marL="0" indent="0" algn="ctr">
              <a:buNone/>
            </a:pPr>
            <a:r>
              <a:rPr lang="en-US" sz="2400" b="1" i="1" dirty="0"/>
              <a:t>Financial advisors always cite debt management as the primary financial issue that families struggle with.</a:t>
            </a:r>
            <a:r>
              <a:rPr lang="en-US" sz="2400" b="1" i="1" dirty="0">
                <a:solidFill>
                  <a:srgbClr val="006600"/>
                </a:solidFill>
              </a:rPr>
              <a:t> </a:t>
            </a:r>
          </a:p>
          <a:p>
            <a:pPr marL="0" indent="0" algn="ctr">
              <a:buNone/>
            </a:pPr>
            <a:endParaRPr lang="en-US" sz="2400" b="1" i="1" dirty="0">
              <a:solidFill>
                <a:srgbClr val="006600"/>
              </a:solidFill>
            </a:endParaRPr>
          </a:p>
          <a:p>
            <a:pPr marL="0" indent="0" algn="ctr">
              <a:buNone/>
            </a:pPr>
            <a:r>
              <a:rPr lang="en-US" sz="2400" b="1" i="1" dirty="0">
                <a:solidFill>
                  <a:srgbClr val="006600"/>
                </a:solidFill>
              </a:rPr>
              <a:t>To you who asked the previous question:</a:t>
            </a:r>
          </a:p>
          <a:p>
            <a:pPr marL="0" indent="0" algn="ctr">
              <a:buNone/>
            </a:pPr>
            <a:r>
              <a:rPr lang="en-US" sz="2400" b="1" i="1" dirty="0">
                <a:solidFill>
                  <a:srgbClr val="006600"/>
                </a:solidFill>
              </a:rPr>
              <a:t>I love that you know this about your spouse-to-be. Communication, trust and openness obviously matter in relationships…and knowing each other’s financial situation allows you to create a plan for sharing your future together.</a:t>
            </a:r>
          </a:p>
        </p:txBody>
      </p:sp>
    </p:spTree>
    <p:extLst>
      <p:ext uri="{BB962C8B-B14F-4D97-AF65-F5344CB8AC3E}">
        <p14:creationId xmlns:p14="http://schemas.microsoft.com/office/powerpoint/2010/main" val="40311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horizontal)">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And Now A Question FOR You</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00" b="1" i="1" dirty="0">
                <a:solidFill>
                  <a:srgbClr val="002060"/>
                </a:solidFill>
              </a:rPr>
              <a:t>I know a lot about debt consolidation conceptually. </a:t>
            </a:r>
          </a:p>
          <a:p>
            <a:pPr marL="0" indent="0" algn="ctr">
              <a:buNone/>
            </a:pPr>
            <a:r>
              <a:rPr lang="en-US" sz="3500" b="1" i="1" dirty="0">
                <a:solidFill>
                  <a:srgbClr val="002060"/>
                </a:solidFill>
              </a:rPr>
              <a:t>And I think I know many of the financial issues international students face.</a:t>
            </a:r>
            <a:br>
              <a:rPr lang="en-US" sz="3500" b="1" i="1" dirty="0">
                <a:solidFill>
                  <a:srgbClr val="002060"/>
                </a:solidFill>
              </a:rPr>
            </a:br>
            <a:endParaRPr lang="en-US" sz="3500" b="1" i="1" dirty="0">
              <a:solidFill>
                <a:srgbClr val="002060"/>
              </a:solidFill>
            </a:endParaRPr>
          </a:p>
          <a:p>
            <a:pPr marL="0" indent="0" algn="ctr">
              <a:buNone/>
            </a:pPr>
            <a:r>
              <a:rPr lang="en-US" sz="3500" b="1" i="1" dirty="0">
                <a:solidFill>
                  <a:srgbClr val="002060"/>
                </a:solidFill>
              </a:rPr>
              <a:t>Do any of you have any experience with debt consolidation?</a:t>
            </a:r>
          </a:p>
          <a:p>
            <a:pPr marL="0" indent="0" algn="ctr">
              <a:buNone/>
            </a:pPr>
            <a:r>
              <a:rPr lang="en-US" sz="3500" b="1" i="1" dirty="0">
                <a:solidFill>
                  <a:srgbClr val="002060"/>
                </a:solidFill>
              </a:rPr>
              <a:t>Do any of you have any unique debt experiences as international students?</a:t>
            </a:r>
            <a:endParaRPr lang="en-US" sz="3500" i="1" dirty="0">
              <a:solidFill>
                <a:srgbClr val="002060"/>
              </a:solidFill>
            </a:endParaRPr>
          </a:p>
        </p:txBody>
      </p:sp>
    </p:spTree>
    <p:extLst>
      <p:ext uri="{BB962C8B-B14F-4D97-AF65-F5344CB8AC3E}">
        <p14:creationId xmlns:p14="http://schemas.microsoft.com/office/powerpoint/2010/main" val="25447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27079-6426-F944-A4D9-9EAE289AC766}"/>
              </a:ext>
            </a:extLst>
          </p:cNvPr>
          <p:cNvPicPr>
            <a:picLocks noChangeAspect="1"/>
          </p:cNvPicPr>
          <p:nvPr/>
        </p:nvPicPr>
        <p:blipFill>
          <a:blip r:embed="rId2"/>
          <a:stretch>
            <a:fillRect/>
          </a:stretch>
        </p:blipFill>
        <p:spPr>
          <a:xfrm>
            <a:off x="1927001" y="0"/>
            <a:ext cx="8135529" cy="6691470"/>
          </a:xfrm>
          <a:prstGeom prst="rect">
            <a:avLst/>
          </a:prstGeom>
        </p:spPr>
      </p:pic>
    </p:spTree>
    <p:extLst>
      <p:ext uri="{BB962C8B-B14F-4D97-AF65-F5344CB8AC3E}">
        <p14:creationId xmlns:p14="http://schemas.microsoft.com/office/powerpoint/2010/main" val="1597040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27079-6426-F944-A4D9-9EAE289AC766}"/>
              </a:ext>
            </a:extLst>
          </p:cNvPr>
          <p:cNvPicPr>
            <a:picLocks noChangeAspect="1"/>
          </p:cNvPicPr>
          <p:nvPr/>
        </p:nvPicPr>
        <p:blipFill>
          <a:blip r:embed="rId2"/>
          <a:stretch>
            <a:fillRect/>
          </a:stretch>
        </p:blipFill>
        <p:spPr>
          <a:xfrm>
            <a:off x="407040" y="387561"/>
            <a:ext cx="5808988" cy="4777891"/>
          </a:xfrm>
          <a:prstGeom prst="rect">
            <a:avLst/>
          </a:prstGeom>
        </p:spPr>
      </p:pic>
      <p:cxnSp>
        <p:nvCxnSpPr>
          <p:cNvPr id="3" name="Straight Arrow Connector 2">
            <a:extLst>
              <a:ext uri="{FF2B5EF4-FFF2-40B4-BE49-F238E27FC236}">
                <a16:creationId xmlns:a16="http://schemas.microsoft.com/office/drawing/2014/main" id="{CD739090-36A8-2846-A8B0-3B7AF2FC29C2}"/>
              </a:ext>
            </a:extLst>
          </p:cNvPr>
          <p:cNvCxnSpPr/>
          <p:nvPr/>
        </p:nvCxnSpPr>
        <p:spPr>
          <a:xfrm flipH="1" flipV="1">
            <a:off x="2095248" y="1277738"/>
            <a:ext cx="1459406" cy="184091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4F1BEC0-7D3E-FF4B-9398-773E67B81E20}"/>
              </a:ext>
            </a:extLst>
          </p:cNvPr>
          <p:cNvCxnSpPr>
            <a:cxnSpLocks/>
          </p:cNvCxnSpPr>
          <p:nvPr/>
        </p:nvCxnSpPr>
        <p:spPr>
          <a:xfrm flipH="1" flipV="1">
            <a:off x="3311534" y="1277738"/>
            <a:ext cx="497457" cy="184091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D5EDFE2-8DCB-294C-8F52-4E1B7C7A038E}"/>
              </a:ext>
            </a:extLst>
          </p:cNvPr>
          <p:cNvCxnSpPr>
            <a:cxnSpLocks/>
          </p:cNvCxnSpPr>
          <p:nvPr/>
        </p:nvCxnSpPr>
        <p:spPr>
          <a:xfrm flipV="1">
            <a:off x="4214718" y="1320127"/>
            <a:ext cx="514728" cy="179852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7208236-649A-7D46-BF88-EE10A180D9A3}"/>
              </a:ext>
            </a:extLst>
          </p:cNvPr>
          <p:cNvSpPr txBox="1">
            <a:spLocks/>
          </p:cNvSpPr>
          <p:nvPr/>
        </p:nvSpPr>
        <p:spPr>
          <a:xfrm>
            <a:off x="6400799" y="260392"/>
            <a:ext cx="5528789" cy="5698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i="1" dirty="0">
                <a:solidFill>
                  <a:srgbClr val="006600"/>
                </a:solidFill>
              </a:rPr>
              <a:t>Debt is NOT a bad thing.</a:t>
            </a:r>
          </a:p>
          <a:p>
            <a:pPr marL="0" indent="0" algn="ctr">
              <a:buNone/>
            </a:pPr>
            <a:endParaRPr lang="en-US" sz="3000" b="1" i="1" dirty="0">
              <a:solidFill>
                <a:srgbClr val="006600"/>
              </a:solidFill>
            </a:endParaRPr>
          </a:p>
          <a:p>
            <a:pPr marL="0" indent="0" algn="ctr">
              <a:buNone/>
            </a:pPr>
            <a:r>
              <a:rPr lang="en-US" sz="3000" i="1" dirty="0">
                <a:solidFill>
                  <a:srgbClr val="006600"/>
                </a:solidFill>
              </a:rPr>
              <a:t>Debt can help us achieve our goals, depending on our current situations and what those goals are.</a:t>
            </a:r>
          </a:p>
          <a:p>
            <a:pPr marL="0" indent="0" algn="ctr">
              <a:buNone/>
            </a:pPr>
            <a:endParaRPr lang="en-US" sz="3000" i="1" dirty="0">
              <a:solidFill>
                <a:srgbClr val="006600"/>
              </a:solidFill>
            </a:endParaRPr>
          </a:p>
          <a:p>
            <a:pPr marL="0" indent="0" algn="ctr">
              <a:buNone/>
            </a:pPr>
            <a:r>
              <a:rPr lang="en-US" sz="3000" i="1" dirty="0">
                <a:solidFill>
                  <a:srgbClr val="006600"/>
                </a:solidFill>
              </a:rPr>
              <a:t>Debt is also called “leverage” – because it gives us the ability do things we might not be able to do otherwise. </a:t>
            </a:r>
          </a:p>
          <a:p>
            <a:pPr marL="0" indent="0" algn="ctr">
              <a:buNone/>
            </a:pPr>
            <a:endParaRPr lang="en-US" sz="3000" i="1" dirty="0">
              <a:solidFill>
                <a:srgbClr val="006600"/>
              </a:solidFill>
            </a:endParaRPr>
          </a:p>
        </p:txBody>
      </p:sp>
    </p:spTree>
    <p:extLst>
      <p:ext uri="{BB962C8B-B14F-4D97-AF65-F5344CB8AC3E}">
        <p14:creationId xmlns:p14="http://schemas.microsoft.com/office/powerpoint/2010/main" val="2115917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727079-6426-F944-A4D9-9EAE289AC766}"/>
              </a:ext>
            </a:extLst>
          </p:cNvPr>
          <p:cNvPicPr>
            <a:picLocks noChangeAspect="1"/>
          </p:cNvPicPr>
          <p:nvPr/>
        </p:nvPicPr>
        <p:blipFill>
          <a:blip r:embed="rId2"/>
          <a:stretch>
            <a:fillRect/>
          </a:stretch>
        </p:blipFill>
        <p:spPr>
          <a:xfrm>
            <a:off x="407040" y="387561"/>
            <a:ext cx="5808988" cy="4777891"/>
          </a:xfrm>
          <a:prstGeom prst="rect">
            <a:avLst/>
          </a:prstGeom>
        </p:spPr>
      </p:pic>
      <p:cxnSp>
        <p:nvCxnSpPr>
          <p:cNvPr id="3" name="Straight Arrow Connector 2">
            <a:extLst>
              <a:ext uri="{FF2B5EF4-FFF2-40B4-BE49-F238E27FC236}">
                <a16:creationId xmlns:a16="http://schemas.microsoft.com/office/drawing/2014/main" id="{CD739090-36A8-2846-A8B0-3B7AF2FC29C2}"/>
              </a:ext>
            </a:extLst>
          </p:cNvPr>
          <p:cNvCxnSpPr/>
          <p:nvPr/>
        </p:nvCxnSpPr>
        <p:spPr>
          <a:xfrm flipH="1" flipV="1">
            <a:off x="2095248" y="1277738"/>
            <a:ext cx="1459406" cy="184091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4F1BEC0-7D3E-FF4B-9398-773E67B81E20}"/>
              </a:ext>
            </a:extLst>
          </p:cNvPr>
          <p:cNvCxnSpPr>
            <a:cxnSpLocks/>
          </p:cNvCxnSpPr>
          <p:nvPr/>
        </p:nvCxnSpPr>
        <p:spPr>
          <a:xfrm flipH="1" flipV="1">
            <a:off x="3311534" y="1277738"/>
            <a:ext cx="497457" cy="184091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D5EDFE2-8DCB-294C-8F52-4E1B7C7A038E}"/>
              </a:ext>
            </a:extLst>
          </p:cNvPr>
          <p:cNvCxnSpPr>
            <a:cxnSpLocks/>
          </p:cNvCxnSpPr>
          <p:nvPr/>
        </p:nvCxnSpPr>
        <p:spPr>
          <a:xfrm flipV="1">
            <a:off x="4214718" y="1320127"/>
            <a:ext cx="514728" cy="179852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7208236-649A-7D46-BF88-EE10A180D9A3}"/>
              </a:ext>
            </a:extLst>
          </p:cNvPr>
          <p:cNvSpPr txBox="1">
            <a:spLocks/>
          </p:cNvSpPr>
          <p:nvPr/>
        </p:nvSpPr>
        <p:spPr>
          <a:xfrm>
            <a:off x="6400799" y="260392"/>
            <a:ext cx="5528789" cy="5698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i="1" dirty="0">
                <a:solidFill>
                  <a:srgbClr val="006600"/>
                </a:solidFill>
              </a:rPr>
              <a:t>Debt is NOT a bad thing.</a:t>
            </a:r>
          </a:p>
          <a:p>
            <a:pPr marL="0" indent="0" algn="ctr">
              <a:buNone/>
            </a:pPr>
            <a:endParaRPr lang="en-US" sz="3000" b="1" i="1" dirty="0">
              <a:solidFill>
                <a:srgbClr val="006600"/>
              </a:solidFill>
            </a:endParaRPr>
          </a:p>
          <a:p>
            <a:pPr marL="0" indent="0" algn="ctr">
              <a:buNone/>
            </a:pPr>
            <a:r>
              <a:rPr lang="en-US" sz="3000" i="1" dirty="0">
                <a:solidFill>
                  <a:srgbClr val="006600"/>
                </a:solidFill>
              </a:rPr>
              <a:t>My one primary piece of advice:</a:t>
            </a:r>
          </a:p>
          <a:p>
            <a:pPr marL="0" indent="0" algn="ctr">
              <a:buNone/>
            </a:pPr>
            <a:endParaRPr lang="en-US" sz="3000" i="1" dirty="0">
              <a:solidFill>
                <a:srgbClr val="006600"/>
              </a:solidFill>
            </a:endParaRPr>
          </a:p>
          <a:p>
            <a:pPr marL="0" indent="0" algn="ctr">
              <a:buNone/>
            </a:pPr>
            <a:r>
              <a:rPr lang="en-US" i="1" dirty="0">
                <a:solidFill>
                  <a:srgbClr val="C00000"/>
                </a:solidFill>
              </a:rPr>
              <a:t>Whenever borrow money – whether it’s $20 for a Friday night pizza on your credit card or a $10,000 student loan – have a plan for paying it back. </a:t>
            </a:r>
          </a:p>
          <a:p>
            <a:pPr marL="0" indent="0" algn="ctr">
              <a:buNone/>
            </a:pPr>
            <a:r>
              <a:rPr lang="en-US" i="1" dirty="0">
                <a:solidFill>
                  <a:srgbClr val="C00000"/>
                </a:solidFill>
              </a:rPr>
              <a:t>Know why you are borrowing and where you will get the money to repay it.</a:t>
            </a:r>
          </a:p>
        </p:txBody>
      </p:sp>
    </p:spTree>
    <p:extLst>
      <p:ext uri="{BB962C8B-B14F-4D97-AF65-F5344CB8AC3E}">
        <p14:creationId xmlns:p14="http://schemas.microsoft.com/office/powerpoint/2010/main" val="244181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17C2E-923C-FF42-B998-2314C778EC7D}"/>
              </a:ext>
            </a:extLst>
          </p:cNvPr>
          <p:cNvPicPr>
            <a:picLocks noChangeAspect="1"/>
          </p:cNvPicPr>
          <p:nvPr/>
        </p:nvPicPr>
        <p:blipFill>
          <a:blip r:embed="rId2"/>
          <a:stretch>
            <a:fillRect/>
          </a:stretch>
        </p:blipFill>
        <p:spPr>
          <a:xfrm>
            <a:off x="2279901" y="1225970"/>
            <a:ext cx="7154771" cy="4778648"/>
          </a:xfrm>
          <a:prstGeom prst="rect">
            <a:avLst/>
          </a:prstGeom>
        </p:spPr>
      </p:pic>
      <p:sp>
        <p:nvSpPr>
          <p:cNvPr id="7" name="Rectangle 2">
            <a:extLst>
              <a:ext uri="{FF2B5EF4-FFF2-40B4-BE49-F238E27FC236}">
                <a16:creationId xmlns:a16="http://schemas.microsoft.com/office/drawing/2014/main" id="{A3DAC500-8B81-6647-B20F-A512AFFC6BD4}"/>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A Little Math: Good Debt vs. Bad Debt</a:t>
            </a:r>
          </a:p>
        </p:txBody>
      </p:sp>
    </p:spTree>
    <p:extLst>
      <p:ext uri="{BB962C8B-B14F-4D97-AF65-F5344CB8AC3E}">
        <p14:creationId xmlns:p14="http://schemas.microsoft.com/office/powerpoint/2010/main" val="3267207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A Little Math: Good Debt vs. Bad Debt</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4590166"/>
            <a:ext cx="10515600" cy="1586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rgbClr val="0000CC"/>
                </a:solidFill>
              </a:rPr>
              <a:t>Yes, I’ve simplified this a little. You will be making debt payments on your mortgage over those 3 years, so that would count against your equity growth. But this also means you would repay less in 3 years, which would increase your equity growth. And I have ignored taxes: both the benefits from using a mortgage and any costs due to the gains you may earn on the sale. But the idea here is to show how debt can create – or leverage – opportunities today to create value in the future.</a:t>
            </a:r>
            <a:endParaRPr lang="en-US" sz="2000" dirty="0">
              <a:solidFill>
                <a:srgbClr val="0000CC"/>
              </a:solidFill>
            </a:endParaRPr>
          </a:p>
        </p:txBody>
      </p:sp>
      <p:pic>
        <p:nvPicPr>
          <p:cNvPr id="5" name="Picture 4">
            <a:extLst>
              <a:ext uri="{FF2B5EF4-FFF2-40B4-BE49-F238E27FC236}">
                <a16:creationId xmlns:a16="http://schemas.microsoft.com/office/drawing/2014/main" id="{A6E17C2E-923C-FF42-B998-2314C778EC7D}"/>
              </a:ext>
            </a:extLst>
          </p:cNvPr>
          <p:cNvPicPr>
            <a:picLocks noChangeAspect="1"/>
          </p:cNvPicPr>
          <p:nvPr/>
        </p:nvPicPr>
        <p:blipFill>
          <a:blip r:embed="rId2"/>
          <a:stretch>
            <a:fillRect/>
          </a:stretch>
        </p:blipFill>
        <p:spPr>
          <a:xfrm>
            <a:off x="1092989" y="1207803"/>
            <a:ext cx="4864731" cy="3249138"/>
          </a:xfrm>
          <a:prstGeom prst="rect">
            <a:avLst/>
          </a:prstGeom>
        </p:spPr>
      </p:pic>
      <p:pic>
        <p:nvPicPr>
          <p:cNvPr id="2" name="Picture 1">
            <a:extLst>
              <a:ext uri="{FF2B5EF4-FFF2-40B4-BE49-F238E27FC236}">
                <a16:creationId xmlns:a16="http://schemas.microsoft.com/office/drawing/2014/main" id="{2829E118-20C5-504E-A76E-60B9E146119F}"/>
              </a:ext>
            </a:extLst>
          </p:cNvPr>
          <p:cNvPicPr>
            <a:picLocks noChangeAspect="1"/>
          </p:cNvPicPr>
          <p:nvPr/>
        </p:nvPicPr>
        <p:blipFill>
          <a:blip r:embed="rId3"/>
          <a:stretch>
            <a:fillRect/>
          </a:stretch>
        </p:blipFill>
        <p:spPr>
          <a:xfrm>
            <a:off x="6446171" y="1207802"/>
            <a:ext cx="4864731" cy="3249138"/>
          </a:xfrm>
          <a:prstGeom prst="rect">
            <a:avLst/>
          </a:prstGeom>
        </p:spPr>
      </p:pic>
    </p:spTree>
    <p:extLst>
      <p:ext uri="{BB962C8B-B14F-4D97-AF65-F5344CB8AC3E}">
        <p14:creationId xmlns:p14="http://schemas.microsoft.com/office/powerpoint/2010/main" val="574866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A Little Math: Good Debt vs. Bad Debt</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477574"/>
            <a:ext cx="10515600" cy="46993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i="1" dirty="0">
                <a:solidFill>
                  <a:srgbClr val="0000CC"/>
                </a:solidFill>
              </a:rPr>
              <a:t>Isn’t this a lot like what you’re doing with your education?</a:t>
            </a:r>
          </a:p>
          <a:p>
            <a:pPr marL="0" indent="0">
              <a:buNone/>
            </a:pPr>
            <a:endParaRPr lang="en-US" sz="2600" i="1" dirty="0">
              <a:solidFill>
                <a:srgbClr val="0000CC"/>
              </a:solidFill>
            </a:endParaRPr>
          </a:p>
          <a:p>
            <a:pPr marL="0" indent="0">
              <a:buNone/>
            </a:pPr>
            <a:r>
              <a:rPr lang="en-US" sz="2600" i="1" dirty="0">
                <a:solidFill>
                  <a:srgbClr val="0000CC"/>
                </a:solidFill>
              </a:rPr>
              <a:t>You’re investing today – time, energy, money – in order </a:t>
            </a:r>
            <a:br>
              <a:rPr lang="en-US" sz="2600" i="1" dirty="0">
                <a:solidFill>
                  <a:srgbClr val="0000CC"/>
                </a:solidFill>
              </a:rPr>
            </a:br>
            <a:r>
              <a:rPr lang="en-US" sz="2600" i="1" dirty="0">
                <a:solidFill>
                  <a:srgbClr val="0000CC"/>
                </a:solidFill>
              </a:rPr>
              <a:t>to create bigger and better opportunities for your future. </a:t>
            </a:r>
          </a:p>
          <a:p>
            <a:r>
              <a:rPr lang="en-US" sz="2600" dirty="0">
                <a:solidFill>
                  <a:srgbClr val="0000CC"/>
                </a:solidFill>
              </a:rPr>
              <a:t>These opportunities may or may not be financial.</a:t>
            </a:r>
          </a:p>
          <a:p>
            <a:r>
              <a:rPr lang="en-US" sz="2600" dirty="0">
                <a:solidFill>
                  <a:srgbClr val="0000CC"/>
                </a:solidFill>
              </a:rPr>
              <a:t>These opportunities are what will help you live your values and achieve your goals &amp; dreams.</a:t>
            </a:r>
          </a:p>
          <a:p>
            <a:r>
              <a:rPr lang="en-US" sz="2600" dirty="0">
                <a:solidFill>
                  <a:srgbClr val="0000CC"/>
                </a:solidFill>
              </a:rPr>
              <a:t>Yes, you do have to repay the money you borrowed. But if you are borrowing the money to achieve your dreams – dreams that you would not otherwise be able to achieve – then it’s probably a wonderful investment for you.</a:t>
            </a:r>
          </a:p>
        </p:txBody>
      </p:sp>
      <p:pic>
        <p:nvPicPr>
          <p:cNvPr id="5" name="Picture 4">
            <a:extLst>
              <a:ext uri="{FF2B5EF4-FFF2-40B4-BE49-F238E27FC236}">
                <a16:creationId xmlns:a16="http://schemas.microsoft.com/office/drawing/2014/main" id="{A6E17C2E-923C-FF42-B998-2314C778EC7D}"/>
              </a:ext>
            </a:extLst>
          </p:cNvPr>
          <p:cNvPicPr>
            <a:picLocks noChangeAspect="1"/>
          </p:cNvPicPr>
          <p:nvPr/>
        </p:nvPicPr>
        <p:blipFill>
          <a:blip r:embed="rId2"/>
          <a:stretch>
            <a:fillRect/>
          </a:stretch>
        </p:blipFill>
        <p:spPr>
          <a:xfrm>
            <a:off x="8935191" y="1416307"/>
            <a:ext cx="3013479" cy="2012693"/>
          </a:xfrm>
          <a:prstGeom prst="rect">
            <a:avLst/>
          </a:prstGeom>
        </p:spPr>
      </p:pic>
    </p:spTree>
    <p:extLst>
      <p:ext uri="{BB962C8B-B14F-4D97-AF65-F5344CB8AC3E}">
        <p14:creationId xmlns:p14="http://schemas.microsoft.com/office/powerpoint/2010/main" val="2192744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pic>
        <p:nvPicPr>
          <p:cNvPr id="3076" name="Picture 4">
            <a:extLst>
              <a:ext uri="{FF2B5EF4-FFF2-40B4-BE49-F238E27FC236}">
                <a16:creationId xmlns:a16="http://schemas.microsoft.com/office/drawing/2014/main" id="{AEAC7500-7AB7-7249-BD64-8C67521A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015" y="3422452"/>
            <a:ext cx="1739171" cy="6268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University Cliparts, Download Free University Cliparts png images,  Free ClipArts on Clipart Library">
            <a:extLst>
              <a:ext uri="{FF2B5EF4-FFF2-40B4-BE49-F238E27FC236}">
                <a16:creationId xmlns:a16="http://schemas.microsoft.com/office/drawing/2014/main" id="{FD650ABF-D796-7A46-AFD6-D15D2582E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016" y="1660339"/>
            <a:ext cx="1739170" cy="15339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 House Clipart - ClipArt Best">
            <a:extLst>
              <a:ext uri="{FF2B5EF4-FFF2-40B4-BE49-F238E27FC236}">
                <a16:creationId xmlns:a16="http://schemas.microsoft.com/office/drawing/2014/main" id="{8059C50D-81DE-CB47-A9B5-3F8DC94A2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829" y="1660339"/>
            <a:ext cx="3277479" cy="218498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ason 4 episode 6 GIFs - Primo GIF - Latest Animated GIFs">
            <a:extLst>
              <a:ext uri="{FF2B5EF4-FFF2-40B4-BE49-F238E27FC236}">
                <a16:creationId xmlns:a16="http://schemas.microsoft.com/office/drawing/2014/main" id="{E0D7AFB6-3D32-6F45-A02F-B1D6CAC7F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546" y="1660340"/>
            <a:ext cx="2906702" cy="242225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838200" y="4173426"/>
            <a:ext cx="2879956" cy="2003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rgbClr val="006600"/>
                </a:solidFill>
              </a:rPr>
              <a:t>High cost, both in $$$ and opportunity</a:t>
            </a:r>
          </a:p>
          <a:p>
            <a:r>
              <a:rPr lang="en-US" sz="1600" i="1" dirty="0">
                <a:solidFill>
                  <a:srgbClr val="006600"/>
                </a:solidFill>
              </a:rPr>
              <a:t>Lots of uncertainty</a:t>
            </a:r>
          </a:p>
          <a:p>
            <a:r>
              <a:rPr lang="en-US" sz="1600" i="1" dirty="0">
                <a:solidFill>
                  <a:srgbClr val="006600"/>
                </a:solidFill>
              </a:rPr>
              <a:t>Potential for enormous return</a:t>
            </a:r>
          </a:p>
          <a:p>
            <a:r>
              <a:rPr lang="en-US" sz="1600" i="1" dirty="0">
                <a:solidFill>
                  <a:srgbClr val="006600"/>
                </a:solidFill>
              </a:rPr>
              <a:t>Perfectly aligned with values, goals &amp; dreams</a:t>
            </a:r>
            <a:endParaRPr lang="en-US" sz="1600" dirty="0">
              <a:solidFill>
                <a:srgbClr val="006600"/>
              </a:solidFill>
            </a:endParaRPr>
          </a:p>
        </p:txBody>
      </p:sp>
      <p:sp>
        <p:nvSpPr>
          <p:cNvPr id="12" name="Content Placeholder 2">
            <a:extLst>
              <a:ext uri="{FF2B5EF4-FFF2-40B4-BE49-F238E27FC236}">
                <a16:creationId xmlns:a16="http://schemas.microsoft.com/office/drawing/2014/main" id="{A08E8DB9-7E00-7E4B-B168-4BC13FF28D55}"/>
              </a:ext>
            </a:extLst>
          </p:cNvPr>
          <p:cNvSpPr txBox="1">
            <a:spLocks/>
          </p:cNvSpPr>
          <p:nvPr/>
        </p:nvSpPr>
        <p:spPr>
          <a:xfrm>
            <a:off x="4254584" y="4173425"/>
            <a:ext cx="2879956" cy="2003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rgbClr val="0000CC"/>
                </a:solidFill>
              </a:rPr>
              <a:t>High cost, both in $ and opportunity</a:t>
            </a:r>
          </a:p>
          <a:p>
            <a:r>
              <a:rPr lang="en-US" sz="1600" i="1" dirty="0">
                <a:solidFill>
                  <a:srgbClr val="0000CC"/>
                </a:solidFill>
              </a:rPr>
              <a:t>Lots of uncertainty</a:t>
            </a:r>
          </a:p>
          <a:p>
            <a:r>
              <a:rPr lang="en-US" sz="1600" i="1" dirty="0">
                <a:solidFill>
                  <a:srgbClr val="0000CC"/>
                </a:solidFill>
              </a:rPr>
              <a:t>Potential for some return</a:t>
            </a:r>
          </a:p>
          <a:p>
            <a:r>
              <a:rPr lang="en-US" sz="1600" i="1" dirty="0">
                <a:solidFill>
                  <a:srgbClr val="0000CC"/>
                </a:solidFill>
              </a:rPr>
              <a:t>Usually aligned with values, goals &amp; dreams</a:t>
            </a:r>
            <a:endParaRPr lang="en-US" sz="1600" dirty="0">
              <a:solidFill>
                <a:srgbClr val="0000CC"/>
              </a:solidFill>
            </a:endParaRPr>
          </a:p>
        </p:txBody>
      </p:sp>
      <p:sp>
        <p:nvSpPr>
          <p:cNvPr id="13" name="Content Placeholder 2">
            <a:extLst>
              <a:ext uri="{FF2B5EF4-FFF2-40B4-BE49-F238E27FC236}">
                <a16:creationId xmlns:a16="http://schemas.microsoft.com/office/drawing/2014/main" id="{9613E8EC-80EF-984B-9339-00F3A9319D47}"/>
              </a:ext>
            </a:extLst>
          </p:cNvPr>
          <p:cNvSpPr txBox="1">
            <a:spLocks/>
          </p:cNvSpPr>
          <p:nvPr/>
        </p:nvSpPr>
        <p:spPr>
          <a:xfrm>
            <a:off x="8359292" y="4173424"/>
            <a:ext cx="2879956" cy="20035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rgbClr val="C00000"/>
                </a:solidFill>
              </a:rPr>
              <a:t>Very high cost</a:t>
            </a:r>
          </a:p>
          <a:p>
            <a:r>
              <a:rPr lang="en-US" sz="1600" i="1" dirty="0">
                <a:solidFill>
                  <a:srgbClr val="C00000"/>
                </a:solidFill>
              </a:rPr>
              <a:t>Short-term fulfillment</a:t>
            </a:r>
          </a:p>
          <a:p>
            <a:r>
              <a:rPr lang="en-US" sz="1600" i="1" dirty="0">
                <a:solidFill>
                  <a:srgbClr val="C00000"/>
                </a:solidFill>
              </a:rPr>
              <a:t>No future return</a:t>
            </a:r>
          </a:p>
          <a:p>
            <a:r>
              <a:rPr lang="en-US" sz="1600" i="1" dirty="0">
                <a:solidFill>
                  <a:srgbClr val="C00000"/>
                </a:solidFill>
              </a:rPr>
              <a:t>Unrelated to values, goals &amp; dreams</a:t>
            </a:r>
            <a:endParaRPr lang="en-US" sz="1600" dirty="0">
              <a:solidFill>
                <a:srgbClr val="C00000"/>
              </a:solidFill>
            </a:endParaRPr>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ppt_w</p:attrName>
                                        </p:attrNameLst>
                                      </p:cBhvr>
                                      <p:tavLst>
                                        <p:tav tm="0">
                                          <p:val>
                                            <p:fltVal val="0"/>
                                          </p:val>
                                        </p:tav>
                                        <p:tav tm="100000">
                                          <p:val>
                                            <p:strVal val="#ppt_w"/>
                                          </p:val>
                                        </p:tav>
                                      </p:tavLst>
                                    </p:anim>
                                    <p:anim calcmode="lin" valueType="num">
                                      <p:cBhvr>
                                        <p:cTn id="8" dur="500" fill="hold"/>
                                        <p:tgtEl>
                                          <p:spTgt spid="3080"/>
                                        </p:tgtEl>
                                        <p:attrNameLst>
                                          <p:attrName>ppt_h</p:attrName>
                                        </p:attrNameLst>
                                      </p:cBhvr>
                                      <p:tavLst>
                                        <p:tav tm="0">
                                          <p:val>
                                            <p:fltVal val="0"/>
                                          </p:val>
                                        </p:tav>
                                        <p:tav tm="100000">
                                          <p:val>
                                            <p:strVal val="#ppt_h"/>
                                          </p:val>
                                        </p:tav>
                                      </p:tavLst>
                                    </p:anim>
                                    <p:animEffect transition="in" filter="fade">
                                      <p:cBhvr>
                                        <p:cTn id="9" dur="500"/>
                                        <p:tgtEl>
                                          <p:spTgt spid="308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084"/>
                                        </p:tgtEl>
                                        <p:attrNameLst>
                                          <p:attrName>style.visibility</p:attrName>
                                        </p:attrNameLst>
                                      </p:cBhvr>
                                      <p:to>
                                        <p:strVal val="visible"/>
                                      </p:to>
                                    </p:set>
                                    <p:anim calcmode="lin" valueType="num">
                                      <p:cBhvr>
                                        <p:cTn id="23" dur="500" fill="hold"/>
                                        <p:tgtEl>
                                          <p:spTgt spid="3084"/>
                                        </p:tgtEl>
                                        <p:attrNameLst>
                                          <p:attrName>ppt_w</p:attrName>
                                        </p:attrNameLst>
                                      </p:cBhvr>
                                      <p:tavLst>
                                        <p:tav tm="0">
                                          <p:val>
                                            <p:fltVal val="0"/>
                                          </p:val>
                                        </p:tav>
                                        <p:tav tm="100000">
                                          <p:val>
                                            <p:strVal val="#ppt_w"/>
                                          </p:val>
                                        </p:tav>
                                      </p:tavLst>
                                    </p:anim>
                                    <p:anim calcmode="lin" valueType="num">
                                      <p:cBhvr>
                                        <p:cTn id="24" dur="500" fill="hold"/>
                                        <p:tgtEl>
                                          <p:spTgt spid="30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Owning Your Financial Future: Spring 2022</a:t>
            </a:r>
          </a:p>
        </p:txBody>
      </p:sp>
      <p:sp>
        <p:nvSpPr>
          <p:cNvPr id="30" name="Rounded Rectangle 29">
            <a:extLst>
              <a:ext uri="{FF2B5EF4-FFF2-40B4-BE49-F238E27FC236}">
                <a16:creationId xmlns:a16="http://schemas.microsoft.com/office/drawing/2014/main" id="{06838B02-27E1-914E-8454-9C2A7B856710}"/>
              </a:ext>
            </a:extLst>
          </p:cNvPr>
          <p:cNvSpPr/>
          <p:nvPr/>
        </p:nvSpPr>
        <p:spPr>
          <a:xfrm>
            <a:off x="1430590" y="1078067"/>
            <a:ext cx="8674716"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FINANCIAL PLANNING FOR INTERNATIONAL STUDENTS</a:t>
            </a:r>
          </a:p>
          <a:p>
            <a:pPr algn="ctr"/>
            <a:r>
              <a:rPr lang="en-US" sz="2500" b="1" dirty="0"/>
              <a:t>Today, January 19</a:t>
            </a:r>
          </a:p>
        </p:txBody>
      </p:sp>
      <p:sp>
        <p:nvSpPr>
          <p:cNvPr id="13" name="Rounded Rectangle 12">
            <a:extLst>
              <a:ext uri="{FF2B5EF4-FFF2-40B4-BE49-F238E27FC236}">
                <a16:creationId xmlns:a16="http://schemas.microsoft.com/office/drawing/2014/main" id="{E86DA962-8986-B14E-BC7C-8150A6189E68}"/>
              </a:ext>
            </a:extLst>
          </p:cNvPr>
          <p:cNvSpPr/>
          <p:nvPr/>
        </p:nvSpPr>
        <p:spPr>
          <a:xfrm>
            <a:off x="1430589" y="2216409"/>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TAX PLANNING</a:t>
            </a:r>
          </a:p>
          <a:p>
            <a:pPr algn="ctr"/>
            <a:r>
              <a:rPr lang="en-US" sz="2500" b="1" dirty="0"/>
              <a:t>Wednesday, February 9</a:t>
            </a:r>
          </a:p>
        </p:txBody>
      </p:sp>
      <p:sp>
        <p:nvSpPr>
          <p:cNvPr id="16" name="Rounded Rectangle 15">
            <a:extLst>
              <a:ext uri="{FF2B5EF4-FFF2-40B4-BE49-F238E27FC236}">
                <a16:creationId xmlns:a16="http://schemas.microsoft.com/office/drawing/2014/main" id="{C529DE7D-8B91-524D-8D6B-F973C9013BDB}"/>
              </a:ext>
            </a:extLst>
          </p:cNvPr>
          <p:cNvSpPr/>
          <p:nvPr/>
        </p:nvSpPr>
        <p:spPr>
          <a:xfrm>
            <a:off x="1430588" y="3360609"/>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DEBT &amp; STUDENT LOAN MANAGEMENT</a:t>
            </a:r>
          </a:p>
          <a:p>
            <a:pPr algn="ctr"/>
            <a:r>
              <a:rPr lang="en-US" sz="2500" b="1" dirty="0"/>
              <a:t>Tuesday, March 15</a:t>
            </a:r>
          </a:p>
        </p:txBody>
      </p:sp>
      <p:sp>
        <p:nvSpPr>
          <p:cNvPr id="17" name="Rounded Rectangle 16">
            <a:extLst>
              <a:ext uri="{FF2B5EF4-FFF2-40B4-BE49-F238E27FC236}">
                <a16:creationId xmlns:a16="http://schemas.microsoft.com/office/drawing/2014/main" id="{134693FD-8C5E-DF45-861D-BE64A6957855}"/>
              </a:ext>
            </a:extLst>
          </p:cNvPr>
          <p:cNvSpPr/>
          <p:nvPr/>
        </p:nvSpPr>
        <p:spPr>
          <a:xfrm>
            <a:off x="1430588" y="5641505"/>
            <a:ext cx="8674715" cy="10972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CAREER PLANNING &amp; FINANCIAL PLANNING</a:t>
            </a:r>
          </a:p>
          <a:p>
            <a:pPr algn="ctr"/>
            <a:r>
              <a:rPr lang="en-US" sz="2500" b="1" dirty="0"/>
              <a:t>Wednesday, April 13</a:t>
            </a:r>
          </a:p>
        </p:txBody>
      </p:sp>
      <p:sp>
        <p:nvSpPr>
          <p:cNvPr id="7" name="Rounded Rectangle 6">
            <a:extLst>
              <a:ext uri="{FF2B5EF4-FFF2-40B4-BE49-F238E27FC236}">
                <a16:creationId xmlns:a16="http://schemas.microsoft.com/office/drawing/2014/main" id="{42FCF4BE-731C-FE4D-B83B-636A981CA860}"/>
              </a:ext>
            </a:extLst>
          </p:cNvPr>
          <p:cNvSpPr/>
          <p:nvPr/>
        </p:nvSpPr>
        <p:spPr>
          <a:xfrm>
            <a:off x="1430588" y="4501057"/>
            <a:ext cx="8674715" cy="10972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INVESTING</a:t>
            </a:r>
          </a:p>
          <a:p>
            <a:pPr algn="ctr"/>
            <a:r>
              <a:rPr lang="en-US" sz="2500" b="1" dirty="0"/>
              <a:t>Wednesday, March 30</a:t>
            </a:r>
          </a:p>
        </p:txBody>
      </p:sp>
    </p:spTree>
    <p:extLst>
      <p:ext uri="{BB962C8B-B14F-4D97-AF65-F5344CB8AC3E}">
        <p14:creationId xmlns:p14="http://schemas.microsoft.com/office/powerpoint/2010/main" val="2076353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pic>
        <p:nvPicPr>
          <p:cNvPr id="3076" name="Picture 4">
            <a:extLst>
              <a:ext uri="{FF2B5EF4-FFF2-40B4-BE49-F238E27FC236}">
                <a16:creationId xmlns:a16="http://schemas.microsoft.com/office/drawing/2014/main" id="{AEAC7500-7AB7-7249-BD64-8C67521A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015" y="3422452"/>
            <a:ext cx="1739171" cy="6268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University Cliparts, Download Free University Cliparts png images,  Free ClipArts on Clipart Library">
            <a:extLst>
              <a:ext uri="{FF2B5EF4-FFF2-40B4-BE49-F238E27FC236}">
                <a16:creationId xmlns:a16="http://schemas.microsoft.com/office/drawing/2014/main" id="{FD650ABF-D796-7A46-AFD6-D15D2582E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016" y="1660339"/>
            <a:ext cx="1739170" cy="153394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3752723" y="4919362"/>
            <a:ext cx="6093730" cy="175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$100,000 of principal</a:t>
            </a:r>
          </a:p>
          <a:p>
            <a:pPr marL="0" indent="0" algn="ctr">
              <a:buNone/>
            </a:pPr>
            <a:r>
              <a:rPr lang="en-US" b="1" i="1" dirty="0">
                <a:solidFill>
                  <a:srgbClr val="006600"/>
                </a:solidFill>
              </a:rPr>
              <a:t>$45,435 of interest</a:t>
            </a:r>
          </a:p>
          <a:p>
            <a:pPr marL="0" indent="0" algn="ctr">
              <a:buNone/>
            </a:pPr>
            <a:r>
              <a:rPr lang="en-US" i="1" dirty="0"/>
              <a:t>Repaid over 20 years @ 4% interest</a:t>
            </a:r>
            <a:endParaRPr lang="en-US" dirty="0"/>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2EAEFEF-9D48-1649-BC2A-7FAFB2347E1E}"/>
              </a:ext>
            </a:extLst>
          </p:cNvPr>
          <p:cNvPicPr>
            <a:picLocks noChangeAspect="1"/>
          </p:cNvPicPr>
          <p:nvPr/>
        </p:nvPicPr>
        <p:blipFill>
          <a:blip r:embed="rId4"/>
          <a:stretch>
            <a:fillRect/>
          </a:stretch>
        </p:blipFill>
        <p:spPr>
          <a:xfrm>
            <a:off x="3749040" y="1316736"/>
            <a:ext cx="5586984" cy="3364537"/>
          </a:xfrm>
          <a:prstGeom prst="rect">
            <a:avLst/>
          </a:prstGeom>
        </p:spPr>
      </p:pic>
    </p:spTree>
    <p:extLst>
      <p:ext uri="{BB962C8B-B14F-4D97-AF65-F5344CB8AC3E}">
        <p14:creationId xmlns:p14="http://schemas.microsoft.com/office/powerpoint/2010/main" val="2239078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3752723" y="4919362"/>
            <a:ext cx="6093730" cy="175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$100,000 of principal</a:t>
            </a:r>
          </a:p>
          <a:p>
            <a:pPr marL="0" indent="0" algn="ctr">
              <a:buNone/>
            </a:pPr>
            <a:r>
              <a:rPr lang="en-US" b="1" i="1" dirty="0">
                <a:solidFill>
                  <a:srgbClr val="0000CC"/>
                </a:solidFill>
              </a:rPr>
              <a:t>$58,389 of interest</a:t>
            </a:r>
          </a:p>
          <a:p>
            <a:pPr marL="0" indent="0" algn="ctr">
              <a:buNone/>
            </a:pPr>
            <a:r>
              <a:rPr lang="en-US" i="1" dirty="0"/>
              <a:t>Repaid over 20 years @ 5% interest</a:t>
            </a:r>
            <a:endParaRPr lang="en-US" dirty="0"/>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New House Clipart - ClipArt Best">
            <a:extLst>
              <a:ext uri="{FF2B5EF4-FFF2-40B4-BE49-F238E27FC236}">
                <a16:creationId xmlns:a16="http://schemas.microsoft.com/office/drawing/2014/main" id="{B36DC52B-6EDA-2F42-827F-4462CB141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67" y="1710454"/>
            <a:ext cx="2722958" cy="1815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920918-7955-A342-ADD6-0670DFA2CC95}"/>
              </a:ext>
            </a:extLst>
          </p:cNvPr>
          <p:cNvPicPr>
            <a:picLocks noChangeAspect="1"/>
          </p:cNvPicPr>
          <p:nvPr/>
        </p:nvPicPr>
        <p:blipFill>
          <a:blip r:embed="rId3"/>
          <a:stretch>
            <a:fillRect/>
          </a:stretch>
        </p:blipFill>
        <p:spPr>
          <a:xfrm>
            <a:off x="3749040" y="1316736"/>
            <a:ext cx="5586984" cy="3364537"/>
          </a:xfrm>
          <a:prstGeom prst="rect">
            <a:avLst/>
          </a:prstGeom>
        </p:spPr>
      </p:pic>
    </p:spTree>
    <p:extLst>
      <p:ext uri="{BB962C8B-B14F-4D97-AF65-F5344CB8AC3E}">
        <p14:creationId xmlns:p14="http://schemas.microsoft.com/office/powerpoint/2010/main" val="14979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3752723" y="4919362"/>
            <a:ext cx="6093730" cy="175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$100,000 of principal</a:t>
            </a:r>
          </a:p>
          <a:p>
            <a:pPr marL="0" indent="0" algn="ctr">
              <a:buNone/>
            </a:pPr>
            <a:r>
              <a:rPr lang="en-US" b="1" i="1" dirty="0">
                <a:solidFill>
                  <a:srgbClr val="0000CC"/>
                </a:solidFill>
              </a:rPr>
              <a:t>$216,030 of interest</a:t>
            </a:r>
          </a:p>
          <a:p>
            <a:pPr marL="0" indent="0" algn="ctr">
              <a:buNone/>
            </a:pPr>
            <a:r>
              <a:rPr lang="en-US" i="1" dirty="0"/>
              <a:t>Repaid over 20 years @ 15% interest</a:t>
            </a:r>
            <a:endParaRPr lang="en-US" dirty="0"/>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12" descr="season 4 episode 6 GIFs - Primo GIF - Latest Animated GIFs">
            <a:extLst>
              <a:ext uri="{FF2B5EF4-FFF2-40B4-BE49-F238E27FC236}">
                <a16:creationId xmlns:a16="http://schemas.microsoft.com/office/drawing/2014/main" id="{13517A70-6C68-B14B-8850-DC7929095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65" y="1449170"/>
            <a:ext cx="2679183" cy="223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11A504-B5E9-5047-9C88-6F927B67F96D}"/>
              </a:ext>
            </a:extLst>
          </p:cNvPr>
          <p:cNvPicPr>
            <a:picLocks noChangeAspect="1"/>
          </p:cNvPicPr>
          <p:nvPr/>
        </p:nvPicPr>
        <p:blipFill>
          <a:blip r:embed="rId3"/>
          <a:stretch>
            <a:fillRect/>
          </a:stretch>
        </p:blipFill>
        <p:spPr>
          <a:xfrm>
            <a:off x="3749040" y="1316736"/>
            <a:ext cx="5586984" cy="3364537"/>
          </a:xfrm>
          <a:prstGeom prst="rect">
            <a:avLst/>
          </a:prstGeom>
        </p:spPr>
      </p:pic>
    </p:spTree>
    <p:extLst>
      <p:ext uri="{BB962C8B-B14F-4D97-AF65-F5344CB8AC3E}">
        <p14:creationId xmlns:p14="http://schemas.microsoft.com/office/powerpoint/2010/main" val="41316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pic>
        <p:nvPicPr>
          <p:cNvPr id="3076" name="Picture 4">
            <a:extLst>
              <a:ext uri="{FF2B5EF4-FFF2-40B4-BE49-F238E27FC236}">
                <a16:creationId xmlns:a16="http://schemas.microsoft.com/office/drawing/2014/main" id="{AEAC7500-7AB7-7249-BD64-8C67521A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015" y="3422452"/>
            <a:ext cx="1739171" cy="6268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University Cliparts, Download Free University Cliparts png images,  Free ClipArts on Clipart Library">
            <a:extLst>
              <a:ext uri="{FF2B5EF4-FFF2-40B4-BE49-F238E27FC236}">
                <a16:creationId xmlns:a16="http://schemas.microsoft.com/office/drawing/2014/main" id="{FD650ABF-D796-7A46-AFD6-D15D2582E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016" y="1660339"/>
            <a:ext cx="1739170" cy="15339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 House Clipart - ClipArt Best">
            <a:extLst>
              <a:ext uri="{FF2B5EF4-FFF2-40B4-BE49-F238E27FC236}">
                <a16:creationId xmlns:a16="http://schemas.microsoft.com/office/drawing/2014/main" id="{8059C50D-81DE-CB47-A9B5-3F8DC94A2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829" y="1660339"/>
            <a:ext cx="3277479" cy="218498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ason 4 episode 6 GIFs - Primo GIF - Latest Animated GIFs">
            <a:extLst>
              <a:ext uri="{FF2B5EF4-FFF2-40B4-BE49-F238E27FC236}">
                <a16:creationId xmlns:a16="http://schemas.microsoft.com/office/drawing/2014/main" id="{E0D7AFB6-3D32-6F45-A02F-B1D6CAC7F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546" y="1660340"/>
            <a:ext cx="2906702" cy="242225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838200" y="4417842"/>
            <a:ext cx="10401048" cy="1759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700" i="1" dirty="0"/>
              <a:t>Is this debt aligned with my values, goals &amp; dreams?</a:t>
            </a:r>
            <a:br>
              <a:rPr lang="en-US" sz="3700" i="1" dirty="0"/>
            </a:br>
            <a:endParaRPr lang="en-US" sz="3700" i="1" dirty="0"/>
          </a:p>
          <a:p>
            <a:pPr marL="0" indent="0" algn="ctr">
              <a:buNone/>
            </a:pPr>
            <a:r>
              <a:rPr lang="en-US" sz="3700" i="1" dirty="0"/>
              <a:t>How am I going to repay this debt?</a:t>
            </a:r>
            <a:endParaRPr lang="en-US" sz="3700" dirty="0"/>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33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ppt_w</p:attrName>
                                        </p:attrNameLst>
                                      </p:cBhvr>
                                      <p:tavLst>
                                        <p:tav tm="0">
                                          <p:val>
                                            <p:fltVal val="0"/>
                                          </p:val>
                                        </p:tav>
                                        <p:tav tm="100000">
                                          <p:val>
                                            <p:strVal val="#ppt_w"/>
                                          </p:val>
                                        </p:tav>
                                      </p:tavLst>
                                    </p:anim>
                                    <p:anim calcmode="lin" valueType="num">
                                      <p:cBhvr>
                                        <p:cTn id="8" dur="500" fill="hold"/>
                                        <p:tgtEl>
                                          <p:spTgt spid="3080"/>
                                        </p:tgtEl>
                                        <p:attrNameLst>
                                          <p:attrName>ppt_h</p:attrName>
                                        </p:attrNameLst>
                                      </p:cBhvr>
                                      <p:tavLst>
                                        <p:tav tm="0">
                                          <p:val>
                                            <p:fltVal val="0"/>
                                          </p:val>
                                        </p:tav>
                                        <p:tav tm="100000">
                                          <p:val>
                                            <p:strVal val="#ppt_h"/>
                                          </p:val>
                                        </p:tav>
                                      </p:tavLst>
                                    </p:anim>
                                    <p:animEffect transition="in" filter="fade">
                                      <p:cBhvr>
                                        <p:cTn id="9" dur="500"/>
                                        <p:tgtEl>
                                          <p:spTgt spid="3080"/>
                                        </p:tgtEl>
                                      </p:cBhvr>
                                    </p:animEffect>
                                  </p:childTnLst>
                                </p:cTn>
                              </p:par>
                              <p:par>
                                <p:cTn id="10" presetID="23" presetClass="entr" presetSubtype="16" fill="hold" nodeType="withEffect">
                                  <p:stCondLst>
                                    <p:cond delay="0"/>
                                  </p:stCondLst>
                                  <p:childTnLst>
                                    <p:set>
                                      <p:cBhvr>
                                        <p:cTn id="11" dur="1" fill="hold">
                                          <p:stCondLst>
                                            <p:cond delay="0"/>
                                          </p:stCondLst>
                                        </p:cTn>
                                        <p:tgtEl>
                                          <p:spTgt spid="3084"/>
                                        </p:tgtEl>
                                        <p:attrNameLst>
                                          <p:attrName>style.visibility</p:attrName>
                                        </p:attrNameLst>
                                      </p:cBhvr>
                                      <p:to>
                                        <p:strVal val="visible"/>
                                      </p:to>
                                    </p:set>
                                    <p:anim calcmode="lin" valueType="num">
                                      <p:cBhvr>
                                        <p:cTn id="12" dur="500" fill="hold"/>
                                        <p:tgtEl>
                                          <p:spTgt spid="3084"/>
                                        </p:tgtEl>
                                        <p:attrNameLst>
                                          <p:attrName>ppt_w</p:attrName>
                                        </p:attrNameLst>
                                      </p:cBhvr>
                                      <p:tavLst>
                                        <p:tav tm="0">
                                          <p:val>
                                            <p:fltVal val="0"/>
                                          </p:val>
                                        </p:tav>
                                        <p:tav tm="100000">
                                          <p:val>
                                            <p:strVal val="#ppt_w"/>
                                          </p:val>
                                        </p:tav>
                                      </p:tavLst>
                                    </p:anim>
                                    <p:anim calcmode="lin" valueType="num">
                                      <p:cBhvr>
                                        <p:cTn id="13" dur="500" fill="hold"/>
                                        <p:tgtEl>
                                          <p:spTgt spid="30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5556306-E991-A64D-B1F7-429302B74942}"/>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Free Money…for you or for your bank.</a:t>
            </a:r>
          </a:p>
        </p:txBody>
      </p:sp>
      <p:pic>
        <p:nvPicPr>
          <p:cNvPr id="6" name="Picture 5">
            <a:extLst>
              <a:ext uri="{FF2B5EF4-FFF2-40B4-BE49-F238E27FC236}">
                <a16:creationId xmlns:a16="http://schemas.microsoft.com/office/drawing/2014/main" id="{CF648A04-B22A-2C48-8CC9-0DE8DB7E5745}"/>
              </a:ext>
            </a:extLst>
          </p:cNvPr>
          <p:cNvPicPr>
            <a:picLocks noChangeAspect="1"/>
          </p:cNvPicPr>
          <p:nvPr/>
        </p:nvPicPr>
        <p:blipFill>
          <a:blip r:embed="rId2"/>
          <a:stretch>
            <a:fillRect/>
          </a:stretch>
        </p:blipFill>
        <p:spPr>
          <a:xfrm>
            <a:off x="3054799" y="1201679"/>
            <a:ext cx="6237429" cy="3756241"/>
          </a:xfrm>
          <a:prstGeom prst="rect">
            <a:avLst/>
          </a:prstGeom>
        </p:spPr>
      </p:pic>
      <p:sp>
        <p:nvSpPr>
          <p:cNvPr id="7" name="TextBox 6">
            <a:extLst>
              <a:ext uri="{FF2B5EF4-FFF2-40B4-BE49-F238E27FC236}">
                <a16:creationId xmlns:a16="http://schemas.microsoft.com/office/drawing/2014/main" id="{5AC2814B-CEE9-7542-9722-97BCFE365350}"/>
              </a:ext>
            </a:extLst>
          </p:cNvPr>
          <p:cNvSpPr txBox="1"/>
          <p:nvPr/>
        </p:nvSpPr>
        <p:spPr>
          <a:xfrm>
            <a:off x="3377326" y="5071777"/>
            <a:ext cx="5592374" cy="1754326"/>
          </a:xfrm>
          <a:prstGeom prst="rect">
            <a:avLst/>
          </a:prstGeom>
          <a:noFill/>
        </p:spPr>
        <p:txBody>
          <a:bodyPr wrap="square">
            <a:spAutoFit/>
          </a:bodyPr>
          <a:lstStyle/>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Borrowing $100,000</a:t>
            </a: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15% Interest</a:t>
            </a: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Repaying over 20 years.</a:t>
            </a:r>
          </a:p>
          <a:p>
            <a:pPr marL="914400" indent="-457200" algn="ctr"/>
            <a:endParaRPr lang="en-US"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You Borrow $100,000</a:t>
            </a:r>
          </a:p>
          <a:p>
            <a:pPr marL="914400" indent="-457200" algn="ctr"/>
            <a:r>
              <a:rPr lang="en-US"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You Repay $316,030</a:t>
            </a:r>
          </a:p>
        </p:txBody>
      </p:sp>
    </p:spTree>
    <p:extLst>
      <p:ext uri="{BB962C8B-B14F-4D97-AF65-F5344CB8AC3E}">
        <p14:creationId xmlns:p14="http://schemas.microsoft.com/office/powerpoint/2010/main" val="3543072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648A04-B22A-2C48-8CC9-0DE8DB7E5745}"/>
              </a:ext>
            </a:extLst>
          </p:cNvPr>
          <p:cNvPicPr>
            <a:picLocks noChangeAspect="1"/>
          </p:cNvPicPr>
          <p:nvPr/>
        </p:nvPicPr>
        <p:blipFill>
          <a:blip r:embed="rId2"/>
          <a:stretch>
            <a:fillRect/>
          </a:stretch>
        </p:blipFill>
        <p:spPr>
          <a:xfrm>
            <a:off x="209230" y="1267433"/>
            <a:ext cx="3215094" cy="1936161"/>
          </a:xfrm>
          <a:prstGeom prst="rect">
            <a:avLst/>
          </a:prstGeom>
        </p:spPr>
      </p:pic>
      <p:sp>
        <p:nvSpPr>
          <p:cNvPr id="7" name="TextBox 6">
            <a:extLst>
              <a:ext uri="{FF2B5EF4-FFF2-40B4-BE49-F238E27FC236}">
                <a16:creationId xmlns:a16="http://schemas.microsoft.com/office/drawing/2014/main" id="{5AC2814B-CEE9-7542-9722-97BCFE365350}"/>
              </a:ext>
            </a:extLst>
          </p:cNvPr>
          <p:cNvSpPr txBox="1"/>
          <p:nvPr/>
        </p:nvSpPr>
        <p:spPr>
          <a:xfrm>
            <a:off x="209230" y="3279310"/>
            <a:ext cx="2873700" cy="1754326"/>
          </a:xfrm>
          <a:prstGeom prst="rect">
            <a:avLst/>
          </a:prstGeom>
          <a:noFill/>
        </p:spPr>
        <p:txBody>
          <a:bodyPr wrap="square">
            <a:spAutoFit/>
          </a:bodyPr>
          <a:lstStyle/>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Borrowing $100,000</a:t>
            </a: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15% Interest</a:t>
            </a: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Repaying over 20 years.</a:t>
            </a:r>
          </a:p>
          <a:p>
            <a:pPr marL="914400" indent="-457200" algn="ctr"/>
            <a:endParaRPr lang="en-US"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pPr marL="914400" indent="-457200" algn="ctr"/>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You Borrow $100,000</a:t>
            </a:r>
          </a:p>
          <a:p>
            <a:pPr marL="914400" indent="-457200" algn="ctr"/>
            <a:r>
              <a:rPr lang="en-US"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You Repay $316,030</a:t>
            </a:r>
          </a:p>
        </p:txBody>
      </p:sp>
      <p:sp>
        <p:nvSpPr>
          <p:cNvPr id="8" name="TextBox 7">
            <a:extLst>
              <a:ext uri="{FF2B5EF4-FFF2-40B4-BE49-F238E27FC236}">
                <a16:creationId xmlns:a16="http://schemas.microsoft.com/office/drawing/2014/main" id="{D23CA2EB-9D0E-C542-BC3D-020FA0E5925C}"/>
              </a:ext>
            </a:extLst>
          </p:cNvPr>
          <p:cNvSpPr txBox="1"/>
          <p:nvPr/>
        </p:nvSpPr>
        <p:spPr>
          <a:xfrm>
            <a:off x="5781418" y="4915339"/>
            <a:ext cx="2873700" cy="1754326"/>
          </a:xfrm>
          <a:prstGeom prst="rect">
            <a:avLst/>
          </a:prstGeom>
          <a:noFill/>
        </p:spPr>
        <p:txBody>
          <a:bodyPr wrap="square">
            <a:spAutoFit/>
          </a:bodyPr>
          <a:lstStyle/>
          <a:p>
            <a:pPr marL="914400" indent="-457200" algn="ctr"/>
            <a:r>
              <a:rPr lang="en-US" b="1" dirty="0">
                <a:solidFill>
                  <a:srgbClr val="006600"/>
                </a:solidFill>
                <a:latin typeface="Calibri" panose="020F0502020204030204" pitchFamily="34" charset="0"/>
                <a:ea typeface="Times New Roman" panose="02020603050405020304" pitchFamily="18" charset="0"/>
                <a:cs typeface="Calibri" panose="020F0502020204030204" pitchFamily="34" charset="0"/>
              </a:rPr>
              <a:t>Investing $50 a month</a:t>
            </a:r>
          </a:p>
          <a:p>
            <a:pPr marL="914400" indent="-457200" algn="ctr"/>
            <a:r>
              <a:rPr lang="en-US" b="1" dirty="0">
                <a:solidFill>
                  <a:srgbClr val="006600"/>
                </a:solidFill>
                <a:latin typeface="Calibri" panose="020F0502020204030204" pitchFamily="34" charset="0"/>
                <a:ea typeface="Times New Roman" panose="02020603050405020304" pitchFamily="18" charset="0"/>
                <a:cs typeface="Calibri" panose="020F0502020204030204" pitchFamily="34" charset="0"/>
              </a:rPr>
              <a:t>At 10% interest</a:t>
            </a:r>
          </a:p>
          <a:p>
            <a:pPr marL="914400" indent="-457200" algn="ctr"/>
            <a:r>
              <a:rPr lang="en-US" b="1" dirty="0">
                <a:solidFill>
                  <a:srgbClr val="006600"/>
                </a:solidFill>
                <a:latin typeface="Calibri" panose="020F0502020204030204" pitchFamily="34" charset="0"/>
                <a:ea typeface="Times New Roman" panose="02020603050405020304" pitchFamily="18" charset="0"/>
                <a:cs typeface="Calibri" panose="020F0502020204030204" pitchFamily="34" charset="0"/>
              </a:rPr>
              <a:t>For 20 years</a:t>
            </a:r>
          </a:p>
          <a:p>
            <a:pPr marL="914400" indent="-457200" algn="ctr"/>
            <a:endParaRPr lang="en-US" b="1" dirty="0">
              <a:solidFill>
                <a:srgbClr val="006600"/>
              </a:solidFill>
              <a:effectLst/>
              <a:latin typeface="Calibri" panose="020F0502020204030204" pitchFamily="34" charset="0"/>
              <a:ea typeface="Times New Roman" panose="02020603050405020304" pitchFamily="18" charset="0"/>
              <a:cs typeface="Calibri" panose="020F0502020204030204" pitchFamily="34" charset="0"/>
            </a:endParaRPr>
          </a:p>
          <a:p>
            <a:pPr marL="914400" indent="-457200" algn="ctr"/>
            <a:r>
              <a:rPr lang="en-US" b="1" dirty="0">
                <a:solidFill>
                  <a:srgbClr val="006600"/>
                </a:solidFill>
                <a:latin typeface="Calibri" panose="020F0502020204030204" pitchFamily="34" charset="0"/>
                <a:ea typeface="Times New Roman" panose="02020603050405020304" pitchFamily="18" charset="0"/>
                <a:cs typeface="Calibri" panose="020F0502020204030204" pitchFamily="34" charset="0"/>
              </a:rPr>
              <a:t>You Invest $12,000</a:t>
            </a:r>
          </a:p>
          <a:p>
            <a:pPr marL="914400" indent="-457200" algn="ctr"/>
            <a:r>
              <a:rPr lang="en-US" b="1" dirty="0">
                <a:solidFill>
                  <a:srgbClr val="006600"/>
                </a:solidFill>
                <a:effectLst/>
                <a:latin typeface="Calibri" panose="020F0502020204030204" pitchFamily="34" charset="0"/>
                <a:ea typeface="Times New Roman" panose="02020603050405020304" pitchFamily="18" charset="0"/>
                <a:cs typeface="Calibri" panose="020F0502020204030204" pitchFamily="34" charset="0"/>
              </a:rPr>
              <a:t>You Have $38,285</a:t>
            </a:r>
          </a:p>
        </p:txBody>
      </p:sp>
      <p:pic>
        <p:nvPicPr>
          <p:cNvPr id="2" name="Picture 1">
            <a:extLst>
              <a:ext uri="{FF2B5EF4-FFF2-40B4-BE49-F238E27FC236}">
                <a16:creationId xmlns:a16="http://schemas.microsoft.com/office/drawing/2014/main" id="{0D0C521D-934C-F745-984F-7190A61DCF98}"/>
              </a:ext>
            </a:extLst>
          </p:cNvPr>
          <p:cNvPicPr>
            <a:picLocks noChangeAspect="1"/>
          </p:cNvPicPr>
          <p:nvPr/>
        </p:nvPicPr>
        <p:blipFill>
          <a:blip r:embed="rId3"/>
          <a:stretch>
            <a:fillRect/>
          </a:stretch>
        </p:blipFill>
        <p:spPr>
          <a:xfrm>
            <a:off x="3956260" y="1221133"/>
            <a:ext cx="6744466" cy="3694205"/>
          </a:xfrm>
          <a:prstGeom prst="rect">
            <a:avLst/>
          </a:prstGeom>
        </p:spPr>
      </p:pic>
      <p:sp>
        <p:nvSpPr>
          <p:cNvPr id="9" name="Rectangle 2">
            <a:extLst>
              <a:ext uri="{FF2B5EF4-FFF2-40B4-BE49-F238E27FC236}">
                <a16:creationId xmlns:a16="http://schemas.microsoft.com/office/drawing/2014/main" id="{B4941F8A-D381-644A-AE40-B558B7331138}"/>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Free Money…for you or for your bank.</a:t>
            </a:r>
          </a:p>
        </p:txBody>
      </p:sp>
    </p:spTree>
    <p:extLst>
      <p:ext uri="{BB962C8B-B14F-4D97-AF65-F5344CB8AC3E}">
        <p14:creationId xmlns:p14="http://schemas.microsoft.com/office/powerpoint/2010/main" val="1446542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Good Debt vs. Bad Debt</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838200" y="1244702"/>
            <a:ext cx="10670628" cy="3951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700" i="1" dirty="0"/>
              <a:t>NOTE:</a:t>
            </a:r>
          </a:p>
          <a:p>
            <a:pPr marL="0" indent="0" algn="ctr">
              <a:buNone/>
            </a:pPr>
            <a:r>
              <a:rPr lang="en-US" sz="3700" i="1" dirty="0"/>
              <a:t>Using a credit card is not necessarily a bad idea.</a:t>
            </a:r>
          </a:p>
          <a:p>
            <a:pPr marL="0" indent="0" algn="ctr">
              <a:buNone/>
            </a:pPr>
            <a:r>
              <a:rPr lang="en-US" sz="3700" i="1" dirty="0"/>
              <a:t>Only racking up loads of credit card debt is a bad idea.</a:t>
            </a:r>
          </a:p>
          <a:p>
            <a:pPr marL="0" indent="0" algn="ctr">
              <a:buNone/>
            </a:pPr>
            <a:endParaRPr lang="en-US" sz="3700" i="1" dirty="0"/>
          </a:p>
          <a:p>
            <a:pPr marL="0" indent="0" algn="ctr">
              <a:buNone/>
            </a:pPr>
            <a:r>
              <a:rPr lang="en-US" sz="3700" i="1" dirty="0"/>
              <a:t>I regularly use 3 credit cards.</a:t>
            </a:r>
          </a:p>
          <a:p>
            <a:pPr marL="0" indent="0" algn="ctr">
              <a:buNone/>
            </a:pPr>
            <a:r>
              <a:rPr lang="en-US" sz="3700" i="1" dirty="0"/>
              <a:t>Here’s how and here’s why…</a:t>
            </a:r>
            <a:endParaRPr lang="en-US" sz="3700" dirty="0"/>
          </a:p>
        </p:txBody>
      </p:sp>
      <p:cxnSp>
        <p:nvCxnSpPr>
          <p:cNvPr id="4" name="Straight Arrow Connector 3">
            <a:extLst>
              <a:ext uri="{FF2B5EF4-FFF2-40B4-BE49-F238E27FC236}">
                <a16:creationId xmlns:a16="http://schemas.microsoft.com/office/drawing/2014/main" id="{B44B197B-E842-BD40-B85C-5D9DDCA2D05A}"/>
              </a:ext>
            </a:extLst>
          </p:cNvPr>
          <p:cNvCxnSpPr/>
          <p:nvPr/>
        </p:nvCxnSpPr>
        <p:spPr>
          <a:xfrm flipH="1">
            <a:off x="1192959" y="726474"/>
            <a:ext cx="1937801"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172553-09D3-D246-BA39-E387DEFBD03C}"/>
              </a:ext>
            </a:extLst>
          </p:cNvPr>
          <p:cNvCxnSpPr>
            <a:cxnSpLocks/>
          </p:cNvCxnSpPr>
          <p:nvPr/>
        </p:nvCxnSpPr>
        <p:spPr>
          <a:xfrm>
            <a:off x="9132899" y="732328"/>
            <a:ext cx="195495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237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1786410" y="1362517"/>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700" i="1" dirty="0">
                <a:solidFill>
                  <a:schemeClr val="accent5">
                    <a:lumMod val="50000"/>
                  </a:schemeClr>
                </a:solidFill>
              </a:rPr>
              <a:t>Card #1: </a:t>
            </a:r>
            <a:r>
              <a:rPr lang="en-US" sz="3200" i="1" dirty="0">
                <a:solidFill>
                  <a:schemeClr val="accent5">
                    <a:lumMod val="50000"/>
                  </a:schemeClr>
                </a:solidFill>
              </a:rPr>
              <a:t>Automatic bill payment of recurring monthly 	expenses (phone, insurance, cable, utilities)</a:t>
            </a:r>
          </a:p>
        </p:txBody>
      </p:sp>
      <p:pic>
        <p:nvPicPr>
          <p:cNvPr id="5124" name="Picture 4" descr="Free clip art &quot;Credit Card (Front)&quot; by Jmlevick">
            <a:extLst>
              <a:ext uri="{FF2B5EF4-FFF2-40B4-BE49-F238E27FC236}">
                <a16:creationId xmlns:a16="http://schemas.microsoft.com/office/drawing/2014/main" id="{67964D25-4F1A-C241-A0EC-43C8785C7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57" y="1405061"/>
            <a:ext cx="1407765" cy="8872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redit Card Clip Art - Royalty Free - GoGraph">
            <a:extLst>
              <a:ext uri="{FF2B5EF4-FFF2-40B4-BE49-F238E27FC236}">
                <a16:creationId xmlns:a16="http://schemas.microsoft.com/office/drawing/2014/main" id="{CBAF53D8-BD9D-1C43-946D-EB85C08AA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56" y="4386132"/>
            <a:ext cx="1519965" cy="98607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redit Card clipart - Visa, Bank, Text, transparent clip art">
            <a:extLst>
              <a:ext uri="{FF2B5EF4-FFF2-40B4-BE49-F238E27FC236}">
                <a16:creationId xmlns:a16="http://schemas.microsoft.com/office/drawing/2014/main" id="{785BA5A1-65A3-0C41-9692-B9B0F43FB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56" y="2837950"/>
            <a:ext cx="1407765" cy="893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377AB9-EA25-D545-89C8-E2A443762C7D}"/>
              </a:ext>
            </a:extLst>
          </p:cNvPr>
          <p:cNvSpPr/>
          <p:nvPr/>
        </p:nvSpPr>
        <p:spPr>
          <a:xfrm>
            <a:off x="272504" y="5311889"/>
            <a:ext cx="1247459" cy="33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700" i="1" dirty="0">
                <a:solidFill>
                  <a:srgbClr val="C00000"/>
                </a:solidFill>
              </a:rPr>
              <a:t>Card #2: </a:t>
            </a:r>
            <a:r>
              <a:rPr lang="en-US" sz="3200" i="1" dirty="0">
                <a:solidFill>
                  <a:srgbClr val="C00000"/>
                </a:solidFill>
              </a:rPr>
              <a:t>Living and discretionary expenses (gas, 	groceries, coffee, pizza, new shoes)</a:t>
            </a: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700" i="1" dirty="0"/>
              <a:t>Card #3: </a:t>
            </a:r>
            <a:r>
              <a:rPr lang="en-US" sz="3200" i="1" dirty="0"/>
              <a:t>Non-recurring big expenses (vacation, holidays, 	charity, new refrigerator)</a:t>
            </a:r>
            <a:br>
              <a:rPr lang="en-US" sz="3200" i="1" dirty="0"/>
            </a:br>
            <a:br>
              <a:rPr lang="en-US" sz="3200" i="1" dirty="0"/>
            </a:br>
            <a:r>
              <a:rPr lang="en-US" sz="3200" i="1" dirty="0"/>
              <a:t>Card #3 frequently has a $0.00 balance</a:t>
            </a:r>
          </a:p>
        </p:txBody>
      </p:sp>
    </p:spTree>
    <p:extLst>
      <p:ext uri="{BB962C8B-B14F-4D97-AF65-F5344CB8AC3E}">
        <p14:creationId xmlns:p14="http://schemas.microsoft.com/office/powerpoint/2010/main" val="203814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1219703" y="5311889"/>
            <a:ext cx="9389759"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1" dirty="0">
                <a:solidFill>
                  <a:schemeClr val="accent5">
                    <a:lumMod val="50000"/>
                  </a:schemeClr>
                </a:solidFill>
              </a:rPr>
              <a:t>Card #1: Automatic bill payment of recurring monthly expenses (phone, insurance, cable, utilities)</a:t>
            </a:r>
          </a:p>
          <a:p>
            <a:pPr marL="0" indent="0" algn="ctr">
              <a:buNone/>
            </a:pPr>
            <a:r>
              <a:rPr lang="en-US" sz="1800" i="1" dirty="0">
                <a:solidFill>
                  <a:srgbClr val="C00000"/>
                </a:solidFill>
              </a:rPr>
              <a:t>Card #2: Living and discretionary expenses (gas, groceries, coffee, pizza, new shoes)</a:t>
            </a:r>
          </a:p>
          <a:p>
            <a:pPr marL="0" indent="0" algn="ctr">
              <a:buNone/>
            </a:pPr>
            <a:r>
              <a:rPr lang="en-US" sz="1800" i="1" dirty="0"/>
              <a:t>Card #3: Non-recurring big expenses (vacation, holidays, charity, new refrigerator)</a:t>
            </a:r>
          </a:p>
          <a:p>
            <a:pPr marL="0" indent="0" algn="ctr">
              <a:buNone/>
            </a:pPr>
            <a:endParaRPr lang="en-US" sz="1800" i="1" dirty="0">
              <a:solidFill>
                <a:schemeClr val="accent5">
                  <a:lumMod val="50000"/>
                </a:schemeClr>
              </a:solidFill>
            </a:endParaRP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sp>
        <p:nvSpPr>
          <p:cNvPr id="10" name="Content Placeholder 2">
            <a:extLst>
              <a:ext uri="{FF2B5EF4-FFF2-40B4-BE49-F238E27FC236}">
                <a16:creationId xmlns:a16="http://schemas.microsoft.com/office/drawing/2014/main" id="{B3252C28-567D-5941-A85E-D94C9DEDFC57}"/>
              </a:ext>
            </a:extLst>
          </p:cNvPr>
          <p:cNvSpPr txBox="1">
            <a:spLocks/>
          </p:cNvSpPr>
          <p:nvPr/>
        </p:nvSpPr>
        <p:spPr>
          <a:xfrm>
            <a:off x="838200" y="1244702"/>
            <a:ext cx="10670628" cy="3951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700" i="1" dirty="0"/>
              <a:t>WHY DO I DO THIS?</a:t>
            </a:r>
          </a:p>
          <a:p>
            <a:pPr marL="0" indent="0">
              <a:buNone/>
            </a:pPr>
            <a:r>
              <a:rPr lang="en-US" i="1" dirty="0">
                <a:solidFill>
                  <a:srgbClr val="C00000"/>
                </a:solidFill>
              </a:rPr>
              <a:t>#1	Mental Budgeting: This helps me mentally be aware of what I’m spending and why I’m spending.</a:t>
            </a:r>
          </a:p>
          <a:p>
            <a:pPr lvl="1"/>
            <a:r>
              <a:rPr lang="en-US" sz="2800" i="1" dirty="0">
                <a:solidFill>
                  <a:srgbClr val="C00000"/>
                </a:solidFill>
              </a:rPr>
              <a:t>Instead of just knowing that I’m putting $1,000 on my credit cards in a month, separating the expenses across cards forces me to be aware of what I’m spending money on. </a:t>
            </a:r>
          </a:p>
          <a:p>
            <a:pPr lvl="1"/>
            <a:r>
              <a:rPr lang="en-US" sz="2800" i="1" dirty="0">
                <a:solidFill>
                  <a:srgbClr val="C00000"/>
                </a:solidFill>
              </a:rPr>
              <a:t>When I review my statements and budgets at the end of each month, this gives me an easy opportunity to judge myself and to analyze my own behavior.</a:t>
            </a:r>
            <a:endParaRPr lang="en-US" sz="2800" dirty="0">
              <a:solidFill>
                <a:srgbClr val="C00000"/>
              </a:solidFill>
            </a:endParaRPr>
          </a:p>
        </p:txBody>
      </p:sp>
    </p:spTree>
    <p:extLst>
      <p:ext uri="{BB962C8B-B14F-4D97-AF65-F5344CB8AC3E}">
        <p14:creationId xmlns:p14="http://schemas.microsoft.com/office/powerpoint/2010/main" val="2617923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1" name="Content Placeholder 2">
            <a:extLst>
              <a:ext uri="{FF2B5EF4-FFF2-40B4-BE49-F238E27FC236}">
                <a16:creationId xmlns:a16="http://schemas.microsoft.com/office/drawing/2014/main" id="{3A86EC73-A238-3249-8044-4FCADA0DA942}"/>
              </a:ext>
            </a:extLst>
          </p:cNvPr>
          <p:cNvSpPr txBox="1">
            <a:spLocks/>
          </p:cNvSpPr>
          <p:nvPr/>
        </p:nvSpPr>
        <p:spPr>
          <a:xfrm>
            <a:off x="1219703" y="5311889"/>
            <a:ext cx="9389759"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1" dirty="0">
                <a:solidFill>
                  <a:schemeClr val="accent5">
                    <a:lumMod val="50000"/>
                  </a:schemeClr>
                </a:solidFill>
              </a:rPr>
              <a:t>Card #1: Automatic bill payment of recurring monthly expenses (phone, insurance, cable, utilities)</a:t>
            </a:r>
          </a:p>
          <a:p>
            <a:pPr marL="0" indent="0" algn="ctr">
              <a:buNone/>
            </a:pPr>
            <a:r>
              <a:rPr lang="en-US" sz="1800" i="1" dirty="0">
                <a:solidFill>
                  <a:srgbClr val="C00000"/>
                </a:solidFill>
              </a:rPr>
              <a:t>Card #2: Living and discretionary expenses (gas, groceries, coffee, pizza, new shoes)</a:t>
            </a:r>
          </a:p>
          <a:p>
            <a:pPr marL="0" indent="0" algn="ctr">
              <a:buNone/>
            </a:pPr>
            <a:r>
              <a:rPr lang="en-US" sz="1800" i="1" dirty="0"/>
              <a:t>Card #3: Non-recurring big expenses (vacation, holidays, charity, new refrigerator)</a:t>
            </a:r>
          </a:p>
          <a:p>
            <a:pPr marL="0" indent="0" algn="ctr">
              <a:buNone/>
            </a:pPr>
            <a:endParaRPr lang="en-US" sz="1800" i="1" dirty="0">
              <a:solidFill>
                <a:schemeClr val="accent5">
                  <a:lumMod val="50000"/>
                </a:schemeClr>
              </a:solidFill>
            </a:endParaRP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sp>
        <p:nvSpPr>
          <p:cNvPr id="10" name="Content Placeholder 2">
            <a:extLst>
              <a:ext uri="{FF2B5EF4-FFF2-40B4-BE49-F238E27FC236}">
                <a16:creationId xmlns:a16="http://schemas.microsoft.com/office/drawing/2014/main" id="{B3252C28-567D-5941-A85E-D94C9DEDFC57}"/>
              </a:ext>
            </a:extLst>
          </p:cNvPr>
          <p:cNvSpPr txBox="1">
            <a:spLocks/>
          </p:cNvSpPr>
          <p:nvPr/>
        </p:nvSpPr>
        <p:spPr>
          <a:xfrm>
            <a:off x="838200" y="1244702"/>
            <a:ext cx="10670628" cy="3951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700" i="1" dirty="0"/>
              <a:t>WHY DO I DO THIS?</a:t>
            </a:r>
          </a:p>
          <a:p>
            <a:pPr marL="0" indent="0">
              <a:buNone/>
            </a:pPr>
            <a:r>
              <a:rPr lang="en-US" i="1" dirty="0">
                <a:solidFill>
                  <a:srgbClr val="0000CC"/>
                </a:solidFill>
              </a:rPr>
              <a:t>#2	FREE MONEY! </a:t>
            </a:r>
          </a:p>
          <a:p>
            <a:pPr lvl="1"/>
            <a:r>
              <a:rPr lang="en-US" sz="2600" i="1" dirty="0">
                <a:solidFill>
                  <a:srgbClr val="0000CC"/>
                </a:solidFill>
              </a:rPr>
              <a:t>I pay off the full balance of each card each month. If I make a purchase on October 5, the cash does not leave my bank account until December 1. </a:t>
            </a:r>
          </a:p>
          <a:p>
            <a:pPr lvl="2"/>
            <a:r>
              <a:rPr lang="en-US" sz="2600" i="1" dirty="0">
                <a:solidFill>
                  <a:srgbClr val="0000CC"/>
                </a:solidFill>
              </a:rPr>
              <a:t>It might only be a penny or two, but earning interest during those 57 days feels kind of nice.</a:t>
            </a:r>
          </a:p>
          <a:p>
            <a:pPr lvl="1"/>
            <a:r>
              <a:rPr lang="en-US" sz="2600" i="1" dirty="0">
                <a:solidFill>
                  <a:srgbClr val="0000CC"/>
                </a:solidFill>
              </a:rPr>
              <a:t>Miles, cash-back and other rewards.</a:t>
            </a:r>
          </a:p>
          <a:p>
            <a:pPr lvl="2"/>
            <a:r>
              <a:rPr lang="en-US" sz="2600" i="1" dirty="0">
                <a:solidFill>
                  <a:srgbClr val="0000CC"/>
                </a:solidFill>
              </a:rPr>
              <a:t>Choose a card with benefits that you would be paying for anyway. And then cash in the rewards instead of paying cash in the future.</a:t>
            </a:r>
            <a:endParaRPr lang="en-US" sz="2600" dirty="0">
              <a:solidFill>
                <a:srgbClr val="0000CC"/>
              </a:solidFill>
            </a:endParaRPr>
          </a:p>
        </p:txBody>
      </p:sp>
    </p:spTree>
    <p:extLst>
      <p:ext uri="{BB962C8B-B14F-4D97-AF65-F5344CB8AC3E}">
        <p14:creationId xmlns:p14="http://schemas.microsoft.com/office/powerpoint/2010/main" val="1228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Owning Your Financial Future</a:t>
            </a:r>
          </a:p>
        </p:txBody>
      </p:sp>
      <p:sp>
        <p:nvSpPr>
          <p:cNvPr id="3" name="Rounded Rectangle 2">
            <a:extLst>
              <a:ext uri="{FF2B5EF4-FFF2-40B4-BE49-F238E27FC236}">
                <a16:creationId xmlns:a16="http://schemas.microsoft.com/office/drawing/2014/main" id="{D53C31E6-C6D8-064C-A958-74D32146B58C}"/>
              </a:ext>
            </a:extLst>
          </p:cNvPr>
          <p:cNvSpPr/>
          <p:nvPr/>
        </p:nvSpPr>
        <p:spPr>
          <a:xfrm>
            <a:off x="4493780" y="1213001"/>
            <a:ext cx="3204437" cy="722696"/>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YOUR VALUES</a:t>
            </a:r>
          </a:p>
        </p:txBody>
      </p:sp>
      <p:sp>
        <p:nvSpPr>
          <p:cNvPr id="25" name="Rounded Rectangle 24">
            <a:extLst>
              <a:ext uri="{FF2B5EF4-FFF2-40B4-BE49-F238E27FC236}">
                <a16:creationId xmlns:a16="http://schemas.microsoft.com/office/drawing/2014/main" id="{F0CFA2F0-D932-AC48-B018-ED8275B2BF0A}"/>
              </a:ext>
            </a:extLst>
          </p:cNvPr>
          <p:cNvSpPr/>
          <p:nvPr/>
        </p:nvSpPr>
        <p:spPr>
          <a:xfrm>
            <a:off x="4267199" y="2248667"/>
            <a:ext cx="3657600"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YOUR GOALS</a:t>
            </a:r>
          </a:p>
        </p:txBody>
      </p:sp>
      <p:sp>
        <p:nvSpPr>
          <p:cNvPr id="26" name="Rounded Rectangle 25">
            <a:extLst>
              <a:ext uri="{FF2B5EF4-FFF2-40B4-BE49-F238E27FC236}">
                <a16:creationId xmlns:a16="http://schemas.microsoft.com/office/drawing/2014/main" id="{5FBBCEA9-EBDF-CD4C-9379-6E086AE9ED96}"/>
              </a:ext>
            </a:extLst>
          </p:cNvPr>
          <p:cNvSpPr/>
          <p:nvPr/>
        </p:nvSpPr>
        <p:spPr>
          <a:xfrm>
            <a:off x="4796562"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Career</a:t>
            </a:r>
          </a:p>
        </p:txBody>
      </p:sp>
      <p:sp>
        <p:nvSpPr>
          <p:cNvPr id="28" name="Rounded Rectangle 27">
            <a:extLst>
              <a:ext uri="{FF2B5EF4-FFF2-40B4-BE49-F238E27FC236}">
                <a16:creationId xmlns:a16="http://schemas.microsoft.com/office/drawing/2014/main" id="{D643C296-9584-8449-B0C6-9BD11C30C601}"/>
              </a:ext>
            </a:extLst>
          </p:cNvPr>
          <p:cNvSpPr/>
          <p:nvPr/>
        </p:nvSpPr>
        <p:spPr>
          <a:xfrm>
            <a:off x="7471637"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Family</a:t>
            </a:r>
          </a:p>
        </p:txBody>
      </p:sp>
      <p:sp>
        <p:nvSpPr>
          <p:cNvPr id="29" name="Rounded Rectangle 28">
            <a:extLst>
              <a:ext uri="{FF2B5EF4-FFF2-40B4-BE49-F238E27FC236}">
                <a16:creationId xmlns:a16="http://schemas.microsoft.com/office/drawing/2014/main" id="{F4CC8E6D-533D-8143-986F-25B75942206E}"/>
              </a:ext>
            </a:extLst>
          </p:cNvPr>
          <p:cNvSpPr/>
          <p:nvPr/>
        </p:nvSpPr>
        <p:spPr>
          <a:xfrm>
            <a:off x="2121487" y="2994577"/>
            <a:ext cx="2598875" cy="4599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Education</a:t>
            </a:r>
          </a:p>
        </p:txBody>
      </p:sp>
      <p:sp>
        <p:nvSpPr>
          <p:cNvPr id="30" name="Rounded Rectangle 29">
            <a:extLst>
              <a:ext uri="{FF2B5EF4-FFF2-40B4-BE49-F238E27FC236}">
                <a16:creationId xmlns:a16="http://schemas.microsoft.com/office/drawing/2014/main" id="{06838B02-27E1-914E-8454-9C2A7B856710}"/>
              </a:ext>
            </a:extLst>
          </p:cNvPr>
          <p:cNvSpPr/>
          <p:nvPr/>
        </p:nvSpPr>
        <p:spPr>
          <a:xfrm>
            <a:off x="3847243" y="3780584"/>
            <a:ext cx="4652542"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FINANCIAL STRATEGIES</a:t>
            </a:r>
          </a:p>
        </p:txBody>
      </p:sp>
      <p:sp>
        <p:nvSpPr>
          <p:cNvPr id="31" name="Rounded Rectangle 30">
            <a:extLst>
              <a:ext uri="{FF2B5EF4-FFF2-40B4-BE49-F238E27FC236}">
                <a16:creationId xmlns:a16="http://schemas.microsoft.com/office/drawing/2014/main" id="{FA4F7E42-6B02-D749-BCDC-981324BD1602}"/>
              </a:ext>
            </a:extLst>
          </p:cNvPr>
          <p:cNvSpPr/>
          <p:nvPr/>
        </p:nvSpPr>
        <p:spPr>
          <a:xfrm>
            <a:off x="758965" y="4606390"/>
            <a:ext cx="2598875" cy="1013250"/>
          </a:xfrm>
          <a:prstGeom prst="roundRect">
            <a:avLst/>
          </a:prstGeom>
          <a:solidFill>
            <a:schemeClr val="accent1">
              <a:lumMod val="20000"/>
              <a:lumOff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Investing</a:t>
            </a:r>
          </a:p>
        </p:txBody>
      </p:sp>
      <p:sp>
        <p:nvSpPr>
          <p:cNvPr id="32" name="Rounded Rectangle 31">
            <a:extLst>
              <a:ext uri="{FF2B5EF4-FFF2-40B4-BE49-F238E27FC236}">
                <a16:creationId xmlns:a16="http://schemas.microsoft.com/office/drawing/2014/main" id="{18318BA2-A959-D941-9A32-851411F4C47A}"/>
              </a:ext>
            </a:extLst>
          </p:cNvPr>
          <p:cNvSpPr/>
          <p:nvPr/>
        </p:nvSpPr>
        <p:spPr>
          <a:xfrm>
            <a:off x="6127541" y="4606390"/>
            <a:ext cx="2598875" cy="1013250"/>
          </a:xfrm>
          <a:prstGeom prst="roundRect">
            <a:avLst/>
          </a:prstGeom>
          <a:solidFill>
            <a:schemeClr val="accent1">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rPr>
              <a:t>Debt Management</a:t>
            </a:r>
          </a:p>
        </p:txBody>
      </p:sp>
      <p:sp>
        <p:nvSpPr>
          <p:cNvPr id="33" name="Rounded Rectangle 32">
            <a:extLst>
              <a:ext uri="{FF2B5EF4-FFF2-40B4-BE49-F238E27FC236}">
                <a16:creationId xmlns:a16="http://schemas.microsoft.com/office/drawing/2014/main" id="{9E2E315C-0D49-2440-A3F2-682CE227D778}"/>
              </a:ext>
            </a:extLst>
          </p:cNvPr>
          <p:cNvSpPr/>
          <p:nvPr/>
        </p:nvSpPr>
        <p:spPr>
          <a:xfrm>
            <a:off x="3420924" y="4617097"/>
            <a:ext cx="2598875" cy="10284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Income &amp; Expense Management</a:t>
            </a:r>
          </a:p>
        </p:txBody>
      </p:sp>
      <p:sp>
        <p:nvSpPr>
          <p:cNvPr id="34" name="Rounded Rectangle 33">
            <a:extLst>
              <a:ext uri="{FF2B5EF4-FFF2-40B4-BE49-F238E27FC236}">
                <a16:creationId xmlns:a16="http://schemas.microsoft.com/office/drawing/2014/main" id="{D3E10B83-F223-2941-AFE3-12DF5222609F}"/>
              </a:ext>
            </a:extLst>
          </p:cNvPr>
          <p:cNvSpPr/>
          <p:nvPr/>
        </p:nvSpPr>
        <p:spPr>
          <a:xfrm>
            <a:off x="8834158" y="4586066"/>
            <a:ext cx="2598875" cy="10284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Taxes, Insurance &amp; Other</a:t>
            </a:r>
          </a:p>
        </p:txBody>
      </p:sp>
    </p:spTree>
    <p:extLst>
      <p:ext uri="{BB962C8B-B14F-4D97-AF65-F5344CB8AC3E}">
        <p14:creationId xmlns:p14="http://schemas.microsoft.com/office/powerpoint/2010/main" val="37486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1000" tmFilter="0, 0; .2, .5; .8, .5; 1, 0"/>
                                        <p:tgtEl>
                                          <p:spTgt spid="32"/>
                                        </p:tgtEl>
                                      </p:cBhvr>
                                    </p:animEffect>
                                    <p:animScale>
                                      <p:cBhvr>
                                        <p:cTn id="7" dur="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pic>
        <p:nvPicPr>
          <p:cNvPr id="7172" name="Picture 4" descr="Credit Card Bank Account Statement Template Stock Vector Regarding Credit  Card Statement Template Excel … | Credit card statement, Statement  template, Bill template">
            <a:extLst>
              <a:ext uri="{FF2B5EF4-FFF2-40B4-BE49-F238E27FC236}">
                <a16:creationId xmlns:a16="http://schemas.microsoft.com/office/drawing/2014/main" id="{E25730CB-AFFB-2A48-9526-10A5D83E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7" y="1137473"/>
            <a:ext cx="4783947" cy="5669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F4860A-9763-774F-BB5A-659C9A8DC50B}"/>
              </a:ext>
            </a:extLst>
          </p:cNvPr>
          <p:cNvSpPr/>
          <p:nvPr/>
        </p:nvSpPr>
        <p:spPr>
          <a:xfrm>
            <a:off x="4341886" y="1118102"/>
            <a:ext cx="563174" cy="571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1564EB8-F37E-854E-9AE4-8EEC1F7B688A}"/>
              </a:ext>
            </a:extLst>
          </p:cNvPr>
          <p:cNvSpPr txBox="1">
            <a:spLocks/>
          </p:cNvSpPr>
          <p:nvPr/>
        </p:nvSpPr>
        <p:spPr>
          <a:xfrm>
            <a:off x="4487220" y="1356460"/>
            <a:ext cx="7021607" cy="54508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a:solidFill>
                  <a:srgbClr val="0000CC"/>
                </a:solidFill>
              </a:rPr>
              <a:t>Statement Period:</a:t>
            </a:r>
            <a:r>
              <a:rPr lang="en-US" sz="2400" i="1" dirty="0">
                <a:solidFill>
                  <a:srgbClr val="0000CC"/>
                </a:solidFill>
              </a:rPr>
              <a:t> The window of days/purchases that are covered by the statement. We do not begin paying interest on our purchases until after this period.</a:t>
            </a:r>
          </a:p>
          <a:p>
            <a:pPr marL="0" indent="0">
              <a:buNone/>
            </a:pPr>
            <a:endParaRPr lang="en-US" sz="1800" i="1" dirty="0">
              <a:solidFill>
                <a:srgbClr val="0000CC"/>
              </a:solidFill>
            </a:endParaRPr>
          </a:p>
          <a:p>
            <a:pPr marL="0" indent="0">
              <a:buNone/>
            </a:pPr>
            <a:r>
              <a:rPr lang="en-US" sz="2400" b="1" i="1" u="sng" dirty="0">
                <a:solidFill>
                  <a:srgbClr val="7030A0"/>
                </a:solidFill>
              </a:rPr>
              <a:t>New Balance:</a:t>
            </a:r>
            <a:r>
              <a:rPr lang="en-US" sz="2400" i="1" dirty="0">
                <a:solidFill>
                  <a:srgbClr val="7030A0"/>
                </a:solidFill>
              </a:rPr>
              <a:t> Total amount owed, may include new purchases and previous balance</a:t>
            </a:r>
            <a:r>
              <a:rPr lang="en-US" sz="1800" i="1" dirty="0">
                <a:solidFill>
                  <a:srgbClr val="7030A0"/>
                </a:solidFill>
              </a:rPr>
              <a:t> (it is just new purchases here</a:t>
            </a:r>
            <a:r>
              <a:rPr lang="en-US" sz="2400" i="1" dirty="0">
                <a:solidFill>
                  <a:srgbClr val="7030A0"/>
                </a:solidFill>
              </a:rPr>
              <a:t>)</a:t>
            </a:r>
          </a:p>
          <a:p>
            <a:pPr marL="0" indent="0">
              <a:buNone/>
            </a:pPr>
            <a:endParaRPr lang="en-US" sz="1800" i="1" dirty="0">
              <a:solidFill>
                <a:srgbClr val="0000CC"/>
              </a:solidFill>
            </a:endParaRPr>
          </a:p>
          <a:p>
            <a:pPr marL="0" indent="0">
              <a:buNone/>
            </a:pPr>
            <a:r>
              <a:rPr lang="en-US" sz="2400" b="1" i="1" u="sng" dirty="0">
                <a:solidFill>
                  <a:srgbClr val="006600"/>
                </a:solidFill>
              </a:rPr>
              <a:t>Minimum Payment:</a:t>
            </a:r>
            <a:r>
              <a:rPr lang="en-US" sz="2400" i="1" dirty="0">
                <a:solidFill>
                  <a:srgbClr val="006600"/>
                </a:solidFill>
              </a:rPr>
              <a:t> Pay this or face a hit to your credit score for a late or missed payment.</a:t>
            </a:r>
            <a:r>
              <a:rPr lang="en-US" sz="2400" i="1" dirty="0">
                <a:solidFill>
                  <a:srgbClr val="0000CC"/>
                </a:solidFill>
              </a:rPr>
              <a:t> </a:t>
            </a:r>
          </a:p>
          <a:p>
            <a:pPr marL="0" indent="0">
              <a:buNone/>
            </a:pPr>
            <a:endParaRPr lang="en-US" sz="1800" i="1" dirty="0">
              <a:solidFill>
                <a:srgbClr val="0000CC"/>
              </a:solidFill>
            </a:endParaRPr>
          </a:p>
          <a:p>
            <a:pPr marL="0" indent="0">
              <a:buNone/>
            </a:pPr>
            <a:r>
              <a:rPr lang="en-US" sz="2400" b="1" i="1" u="sng" dirty="0"/>
              <a:t>Payment Due Date:</a:t>
            </a:r>
            <a:r>
              <a:rPr lang="en-US" sz="2400" i="1" dirty="0"/>
              <a:t> Set your recurring payment to transfer money from your bank account on this date. Take advantage of time and the credit card cycles.</a:t>
            </a:r>
            <a:br>
              <a:rPr lang="en-US" sz="2400" i="1" dirty="0"/>
            </a:br>
            <a:r>
              <a:rPr lang="en-US" sz="1800" i="1" dirty="0"/>
              <a:t>(Note May 24 is 54 days later than the period began)</a:t>
            </a:r>
            <a:endParaRPr lang="en-US" sz="1800" dirty="0"/>
          </a:p>
        </p:txBody>
      </p:sp>
      <p:cxnSp>
        <p:nvCxnSpPr>
          <p:cNvPr id="4" name="Straight Arrow Connector 3">
            <a:extLst>
              <a:ext uri="{FF2B5EF4-FFF2-40B4-BE49-F238E27FC236}">
                <a16:creationId xmlns:a16="http://schemas.microsoft.com/office/drawing/2014/main" id="{2E4D53A1-9410-524D-9592-8E338BF136EE}"/>
              </a:ext>
            </a:extLst>
          </p:cNvPr>
          <p:cNvCxnSpPr>
            <a:cxnSpLocks/>
          </p:cNvCxnSpPr>
          <p:nvPr/>
        </p:nvCxnSpPr>
        <p:spPr>
          <a:xfrm flipH="1">
            <a:off x="3942216" y="1441240"/>
            <a:ext cx="605561" cy="666118"/>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5A77AC-19EE-8A47-9534-995B8F94DA10}"/>
              </a:ext>
            </a:extLst>
          </p:cNvPr>
          <p:cNvCxnSpPr>
            <a:cxnSpLocks/>
          </p:cNvCxnSpPr>
          <p:nvPr/>
        </p:nvCxnSpPr>
        <p:spPr>
          <a:xfrm flipH="1" flipV="1">
            <a:off x="2959185" y="2386725"/>
            <a:ext cx="1528035" cy="84698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862CA-0286-AD47-A67C-4E31F7C649B3}"/>
              </a:ext>
            </a:extLst>
          </p:cNvPr>
          <p:cNvCxnSpPr>
            <a:cxnSpLocks/>
          </p:cNvCxnSpPr>
          <p:nvPr/>
        </p:nvCxnSpPr>
        <p:spPr>
          <a:xfrm flipH="1" flipV="1">
            <a:off x="2959185" y="2626015"/>
            <a:ext cx="1528035" cy="1552369"/>
          </a:xfrm>
          <a:prstGeom prst="straightConnector1">
            <a:avLst/>
          </a:prstGeom>
          <a:ln w="762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7957C0-26B3-814B-B731-4AE9B41B0C34}"/>
              </a:ext>
            </a:extLst>
          </p:cNvPr>
          <p:cNvCxnSpPr>
            <a:cxnSpLocks/>
          </p:cNvCxnSpPr>
          <p:nvPr/>
        </p:nvCxnSpPr>
        <p:spPr>
          <a:xfrm flipH="1" flipV="1">
            <a:off x="2750265" y="2785589"/>
            <a:ext cx="1797512" cy="23080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75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pic>
        <p:nvPicPr>
          <p:cNvPr id="7172" name="Picture 4" descr="Credit Card Bank Account Statement Template Stock Vector Regarding Credit  Card Statement Template Excel … | Credit card statement, Statement  template, Bill template">
            <a:extLst>
              <a:ext uri="{FF2B5EF4-FFF2-40B4-BE49-F238E27FC236}">
                <a16:creationId xmlns:a16="http://schemas.microsoft.com/office/drawing/2014/main" id="{E25730CB-AFFB-2A48-9526-10A5D83E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7" y="1137473"/>
            <a:ext cx="4783947" cy="5669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F4860A-9763-774F-BB5A-659C9A8DC50B}"/>
              </a:ext>
            </a:extLst>
          </p:cNvPr>
          <p:cNvSpPr/>
          <p:nvPr/>
        </p:nvSpPr>
        <p:spPr>
          <a:xfrm>
            <a:off x="4341886" y="1118102"/>
            <a:ext cx="563174" cy="571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1564EB8-F37E-854E-9AE4-8EEC1F7B688A}"/>
              </a:ext>
            </a:extLst>
          </p:cNvPr>
          <p:cNvSpPr txBox="1">
            <a:spLocks/>
          </p:cNvSpPr>
          <p:nvPr/>
        </p:nvSpPr>
        <p:spPr>
          <a:xfrm>
            <a:off x="4487220" y="1356460"/>
            <a:ext cx="7021607" cy="3839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a:solidFill>
                  <a:srgbClr val="0000CC"/>
                </a:solidFill>
              </a:rPr>
              <a:t>Previous Statement Balance:</a:t>
            </a:r>
            <a:r>
              <a:rPr lang="en-US" sz="2400" i="1" dirty="0">
                <a:solidFill>
                  <a:srgbClr val="0000CC"/>
                </a:solidFill>
              </a:rPr>
              <a:t> The outstanding balance at the beginning of the statement period. We </a:t>
            </a:r>
            <a:r>
              <a:rPr lang="en-US" sz="2400" i="1" dirty="0" err="1">
                <a:solidFill>
                  <a:srgbClr val="0000CC"/>
                </a:solidFill>
              </a:rPr>
              <a:t>gotta</a:t>
            </a:r>
            <a:r>
              <a:rPr lang="en-US" sz="2400" i="1" dirty="0">
                <a:solidFill>
                  <a:srgbClr val="0000CC"/>
                </a:solidFill>
              </a:rPr>
              <a:t> pay this…eventually.</a:t>
            </a:r>
          </a:p>
          <a:p>
            <a:pPr marL="0" indent="0">
              <a:buNone/>
            </a:pPr>
            <a:endParaRPr lang="en-US" sz="2400" i="1" dirty="0">
              <a:solidFill>
                <a:srgbClr val="0000CC"/>
              </a:solidFill>
            </a:endParaRPr>
          </a:p>
          <a:p>
            <a:pPr marL="0" indent="0">
              <a:buNone/>
            </a:pPr>
            <a:r>
              <a:rPr lang="en-US" sz="2400" b="1" i="1" u="sng" dirty="0">
                <a:solidFill>
                  <a:srgbClr val="7030A0"/>
                </a:solidFill>
              </a:rPr>
              <a:t>New Purchases:</a:t>
            </a:r>
            <a:r>
              <a:rPr lang="en-US" sz="2400" i="1" dirty="0">
                <a:solidFill>
                  <a:srgbClr val="7030A0"/>
                </a:solidFill>
              </a:rPr>
              <a:t> Charges to the card between April 1 and April 30 </a:t>
            </a:r>
            <a:r>
              <a:rPr lang="en-US" sz="1800" i="1" dirty="0">
                <a:solidFill>
                  <a:srgbClr val="7030A0"/>
                </a:solidFill>
              </a:rPr>
              <a:t>(depending on when the merchant posted the charge)</a:t>
            </a:r>
          </a:p>
          <a:p>
            <a:pPr marL="0" indent="0">
              <a:buNone/>
            </a:pPr>
            <a:endParaRPr lang="en-US" sz="2400" i="1" dirty="0">
              <a:solidFill>
                <a:srgbClr val="0000CC"/>
              </a:solidFill>
            </a:endParaRPr>
          </a:p>
          <a:p>
            <a:pPr marL="0" indent="0">
              <a:buNone/>
            </a:pPr>
            <a:r>
              <a:rPr lang="en-US" sz="2400" b="1" i="1" u="sng" dirty="0">
                <a:solidFill>
                  <a:srgbClr val="006600"/>
                </a:solidFill>
              </a:rPr>
              <a:t>Balance Transfer:</a:t>
            </a:r>
            <a:r>
              <a:rPr lang="en-US" sz="2400" i="1" dirty="0">
                <a:solidFill>
                  <a:srgbClr val="006600"/>
                </a:solidFill>
              </a:rPr>
              <a:t> We moved $1,200 from another card to this card…perhaps to take advantage of a lower interest rate or more flexible repayment options.</a:t>
            </a:r>
            <a:r>
              <a:rPr lang="en-US" sz="2400" i="1" dirty="0">
                <a:solidFill>
                  <a:srgbClr val="0000CC"/>
                </a:solidFill>
              </a:rPr>
              <a:t> </a:t>
            </a:r>
          </a:p>
          <a:p>
            <a:pPr marL="0" indent="0">
              <a:buNone/>
            </a:pPr>
            <a:endParaRPr lang="en-US" sz="2400" i="1" dirty="0">
              <a:solidFill>
                <a:srgbClr val="0000CC"/>
              </a:solidFill>
            </a:endParaRPr>
          </a:p>
          <a:p>
            <a:pPr marL="0" indent="0">
              <a:buNone/>
            </a:pPr>
            <a:r>
              <a:rPr lang="en-US" sz="2400" b="1" i="1" u="sng" dirty="0"/>
              <a:t>Annual Interest on Balance Transfer:</a:t>
            </a:r>
            <a:r>
              <a:rPr lang="en-US" sz="2400" i="1" dirty="0"/>
              <a:t> It’s only 2.50%. This is probably an introductory offer </a:t>
            </a:r>
            <a:br>
              <a:rPr lang="en-US" sz="2400" i="1" dirty="0"/>
            </a:br>
            <a:r>
              <a:rPr lang="en-US" sz="2400" i="1" dirty="0"/>
              <a:t>to get us to move money to this account.</a:t>
            </a:r>
            <a:endParaRPr lang="en-US" sz="2400" dirty="0"/>
          </a:p>
        </p:txBody>
      </p:sp>
      <p:cxnSp>
        <p:nvCxnSpPr>
          <p:cNvPr id="15" name="Straight Arrow Connector 14">
            <a:extLst>
              <a:ext uri="{FF2B5EF4-FFF2-40B4-BE49-F238E27FC236}">
                <a16:creationId xmlns:a16="http://schemas.microsoft.com/office/drawing/2014/main" id="{F75A77AC-19EE-8A47-9534-995B8F94DA10}"/>
              </a:ext>
            </a:extLst>
          </p:cNvPr>
          <p:cNvCxnSpPr>
            <a:cxnSpLocks/>
          </p:cNvCxnSpPr>
          <p:nvPr/>
        </p:nvCxnSpPr>
        <p:spPr>
          <a:xfrm flipH="1">
            <a:off x="3009649" y="3306374"/>
            <a:ext cx="1477571" cy="23616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862CA-0286-AD47-A67C-4E31F7C649B3}"/>
              </a:ext>
            </a:extLst>
          </p:cNvPr>
          <p:cNvCxnSpPr>
            <a:cxnSpLocks/>
          </p:cNvCxnSpPr>
          <p:nvPr/>
        </p:nvCxnSpPr>
        <p:spPr>
          <a:xfrm flipH="1" flipV="1">
            <a:off x="2959185" y="3669712"/>
            <a:ext cx="1528035" cy="756953"/>
          </a:xfrm>
          <a:prstGeom prst="straightConnector1">
            <a:avLst/>
          </a:prstGeom>
          <a:ln w="762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7957C0-26B3-814B-B731-4AE9B41B0C34}"/>
              </a:ext>
            </a:extLst>
          </p:cNvPr>
          <p:cNvCxnSpPr>
            <a:cxnSpLocks/>
          </p:cNvCxnSpPr>
          <p:nvPr/>
        </p:nvCxnSpPr>
        <p:spPr>
          <a:xfrm flipH="1" flipV="1">
            <a:off x="2959185" y="5020117"/>
            <a:ext cx="1528035" cy="8538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6B94A-2E4A-6147-A777-A193FF3F7517}"/>
              </a:ext>
            </a:extLst>
          </p:cNvPr>
          <p:cNvCxnSpPr>
            <a:cxnSpLocks/>
          </p:cNvCxnSpPr>
          <p:nvPr/>
        </p:nvCxnSpPr>
        <p:spPr>
          <a:xfrm flipH="1">
            <a:off x="2959185" y="2391974"/>
            <a:ext cx="1528035" cy="865954"/>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348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pic>
        <p:nvPicPr>
          <p:cNvPr id="7172" name="Picture 4" descr="Credit Card Bank Account Statement Template Stock Vector Regarding Credit  Card Statement Template Excel … | Credit card statement, Statement  template, Bill template">
            <a:extLst>
              <a:ext uri="{FF2B5EF4-FFF2-40B4-BE49-F238E27FC236}">
                <a16:creationId xmlns:a16="http://schemas.microsoft.com/office/drawing/2014/main" id="{E25730CB-AFFB-2A48-9526-10A5D83E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7" y="1137473"/>
            <a:ext cx="4783947" cy="5669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F4860A-9763-774F-BB5A-659C9A8DC50B}"/>
              </a:ext>
            </a:extLst>
          </p:cNvPr>
          <p:cNvSpPr/>
          <p:nvPr/>
        </p:nvSpPr>
        <p:spPr>
          <a:xfrm>
            <a:off x="4341886" y="1118102"/>
            <a:ext cx="563174" cy="571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1564EB8-F37E-854E-9AE4-8EEC1F7B688A}"/>
              </a:ext>
            </a:extLst>
          </p:cNvPr>
          <p:cNvSpPr txBox="1">
            <a:spLocks/>
          </p:cNvSpPr>
          <p:nvPr/>
        </p:nvSpPr>
        <p:spPr>
          <a:xfrm>
            <a:off x="4487220" y="1356460"/>
            <a:ext cx="7021607" cy="3839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a:solidFill>
                  <a:srgbClr val="0000CC"/>
                </a:solidFill>
              </a:rPr>
              <a:t>Previous Statement Balance:</a:t>
            </a:r>
            <a:r>
              <a:rPr lang="en-US" sz="2400" i="1" dirty="0">
                <a:solidFill>
                  <a:srgbClr val="0000CC"/>
                </a:solidFill>
              </a:rPr>
              <a:t> The outstanding balance at the beginning of the statement period. We </a:t>
            </a:r>
            <a:r>
              <a:rPr lang="en-US" sz="2400" i="1" dirty="0" err="1">
                <a:solidFill>
                  <a:srgbClr val="0000CC"/>
                </a:solidFill>
              </a:rPr>
              <a:t>gotta</a:t>
            </a:r>
            <a:r>
              <a:rPr lang="en-US" sz="2400" i="1" dirty="0">
                <a:solidFill>
                  <a:srgbClr val="0000CC"/>
                </a:solidFill>
              </a:rPr>
              <a:t> pay this…eventually.</a:t>
            </a:r>
          </a:p>
          <a:p>
            <a:pPr marL="0" indent="0">
              <a:buNone/>
            </a:pPr>
            <a:endParaRPr lang="en-US" sz="2400" i="1" dirty="0">
              <a:solidFill>
                <a:srgbClr val="0000CC"/>
              </a:solidFill>
            </a:endParaRPr>
          </a:p>
          <a:p>
            <a:pPr marL="0" indent="0">
              <a:buNone/>
            </a:pPr>
            <a:r>
              <a:rPr lang="en-US" sz="2400" b="1" i="1" u="sng" dirty="0">
                <a:solidFill>
                  <a:srgbClr val="7030A0"/>
                </a:solidFill>
              </a:rPr>
              <a:t>New Purchases:</a:t>
            </a:r>
            <a:r>
              <a:rPr lang="en-US" sz="2400" i="1" dirty="0">
                <a:solidFill>
                  <a:srgbClr val="7030A0"/>
                </a:solidFill>
              </a:rPr>
              <a:t> Charges to the card between April 1 and April 30 </a:t>
            </a:r>
            <a:r>
              <a:rPr lang="en-US" sz="1800" i="1" dirty="0">
                <a:solidFill>
                  <a:srgbClr val="7030A0"/>
                </a:solidFill>
              </a:rPr>
              <a:t>(depending on when the merchant posted the charge)</a:t>
            </a:r>
          </a:p>
          <a:p>
            <a:pPr marL="0" indent="0">
              <a:buNone/>
            </a:pPr>
            <a:endParaRPr lang="en-US" sz="2400" i="1" dirty="0">
              <a:solidFill>
                <a:srgbClr val="0000CC"/>
              </a:solidFill>
            </a:endParaRPr>
          </a:p>
          <a:p>
            <a:pPr marL="0" indent="0">
              <a:buNone/>
            </a:pPr>
            <a:r>
              <a:rPr lang="en-US" sz="2400" b="1" i="1" u="sng" dirty="0">
                <a:solidFill>
                  <a:srgbClr val="006600"/>
                </a:solidFill>
              </a:rPr>
              <a:t>Balance Transfer:</a:t>
            </a:r>
            <a:r>
              <a:rPr lang="en-US" sz="2400" i="1" dirty="0">
                <a:solidFill>
                  <a:srgbClr val="006600"/>
                </a:solidFill>
              </a:rPr>
              <a:t> We moved $1,200 from another card to this card…perhaps to take advantage of a lower interest rate or more flexible repayment options.</a:t>
            </a:r>
            <a:r>
              <a:rPr lang="en-US" sz="2400" i="1" dirty="0">
                <a:solidFill>
                  <a:srgbClr val="0000CC"/>
                </a:solidFill>
              </a:rPr>
              <a:t> </a:t>
            </a:r>
          </a:p>
          <a:p>
            <a:pPr marL="0" indent="0">
              <a:buNone/>
            </a:pPr>
            <a:endParaRPr lang="en-US" sz="2400" i="1" dirty="0">
              <a:solidFill>
                <a:srgbClr val="0000CC"/>
              </a:solidFill>
            </a:endParaRPr>
          </a:p>
          <a:p>
            <a:pPr marL="0" indent="0">
              <a:buNone/>
            </a:pPr>
            <a:r>
              <a:rPr lang="en-US" sz="2400" b="1" i="1" u="sng" dirty="0">
                <a:highlight>
                  <a:srgbClr val="FFFF00"/>
                </a:highlight>
              </a:rPr>
              <a:t>Annual Interest on Balance Transfer:</a:t>
            </a:r>
            <a:r>
              <a:rPr lang="en-US" sz="2400" i="1" dirty="0">
                <a:highlight>
                  <a:srgbClr val="FFFF00"/>
                </a:highlight>
              </a:rPr>
              <a:t> Read the fine print. This 2.50% rate will expire and will</a:t>
            </a:r>
            <a:br>
              <a:rPr lang="en-US" sz="2400" i="1" dirty="0">
                <a:highlight>
                  <a:srgbClr val="FFFF00"/>
                </a:highlight>
              </a:rPr>
            </a:br>
            <a:r>
              <a:rPr lang="en-US" sz="2400" i="1" dirty="0">
                <a:highlight>
                  <a:srgbClr val="FFFF00"/>
                </a:highlight>
              </a:rPr>
              <a:t>probably go up to 19.99% very soon.</a:t>
            </a:r>
            <a:endParaRPr lang="en-US" sz="2400" dirty="0">
              <a:highlight>
                <a:srgbClr val="FFFF00"/>
              </a:highlight>
            </a:endParaRPr>
          </a:p>
        </p:txBody>
      </p:sp>
      <p:cxnSp>
        <p:nvCxnSpPr>
          <p:cNvPr id="4" name="Straight Arrow Connector 3">
            <a:extLst>
              <a:ext uri="{FF2B5EF4-FFF2-40B4-BE49-F238E27FC236}">
                <a16:creationId xmlns:a16="http://schemas.microsoft.com/office/drawing/2014/main" id="{2E4D53A1-9410-524D-9592-8E338BF136EE}"/>
              </a:ext>
            </a:extLst>
          </p:cNvPr>
          <p:cNvCxnSpPr>
            <a:cxnSpLocks/>
          </p:cNvCxnSpPr>
          <p:nvPr/>
        </p:nvCxnSpPr>
        <p:spPr>
          <a:xfrm flipH="1">
            <a:off x="2959185" y="2391974"/>
            <a:ext cx="1528035" cy="865954"/>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5A77AC-19EE-8A47-9534-995B8F94DA10}"/>
              </a:ext>
            </a:extLst>
          </p:cNvPr>
          <p:cNvCxnSpPr>
            <a:cxnSpLocks/>
          </p:cNvCxnSpPr>
          <p:nvPr/>
        </p:nvCxnSpPr>
        <p:spPr>
          <a:xfrm flipH="1">
            <a:off x="3009649" y="3306374"/>
            <a:ext cx="1477571" cy="23616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862CA-0286-AD47-A67C-4E31F7C649B3}"/>
              </a:ext>
            </a:extLst>
          </p:cNvPr>
          <p:cNvCxnSpPr>
            <a:cxnSpLocks/>
          </p:cNvCxnSpPr>
          <p:nvPr/>
        </p:nvCxnSpPr>
        <p:spPr>
          <a:xfrm flipH="1" flipV="1">
            <a:off x="2959185" y="3669712"/>
            <a:ext cx="1528035" cy="756953"/>
          </a:xfrm>
          <a:prstGeom prst="straightConnector1">
            <a:avLst/>
          </a:prstGeom>
          <a:ln w="762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7957C0-26B3-814B-B731-4AE9B41B0C34}"/>
              </a:ext>
            </a:extLst>
          </p:cNvPr>
          <p:cNvCxnSpPr>
            <a:cxnSpLocks/>
          </p:cNvCxnSpPr>
          <p:nvPr/>
        </p:nvCxnSpPr>
        <p:spPr>
          <a:xfrm flipH="1" flipV="1">
            <a:off x="2959185" y="5020117"/>
            <a:ext cx="1528035" cy="8538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669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Credits Cards as Tools for Financial Planning</a:t>
            </a:r>
          </a:p>
        </p:txBody>
      </p:sp>
      <p:sp>
        <p:nvSpPr>
          <p:cNvPr id="13" name="Content Placeholder 2">
            <a:extLst>
              <a:ext uri="{FF2B5EF4-FFF2-40B4-BE49-F238E27FC236}">
                <a16:creationId xmlns:a16="http://schemas.microsoft.com/office/drawing/2014/main" id="{E6983B50-F3DF-3346-93AA-34304E10B565}"/>
              </a:ext>
            </a:extLst>
          </p:cNvPr>
          <p:cNvSpPr txBox="1">
            <a:spLocks/>
          </p:cNvSpPr>
          <p:nvPr/>
        </p:nvSpPr>
        <p:spPr>
          <a:xfrm>
            <a:off x="1786410" y="2835808"/>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solidFill>
                <a:srgbClr val="C00000"/>
              </a:solidFill>
            </a:endParaRPr>
          </a:p>
        </p:txBody>
      </p:sp>
      <p:sp>
        <p:nvSpPr>
          <p:cNvPr id="14" name="Content Placeholder 2">
            <a:extLst>
              <a:ext uri="{FF2B5EF4-FFF2-40B4-BE49-F238E27FC236}">
                <a16:creationId xmlns:a16="http://schemas.microsoft.com/office/drawing/2014/main" id="{802D9247-124F-A04A-878C-4B5AA37C1737}"/>
              </a:ext>
            </a:extLst>
          </p:cNvPr>
          <p:cNvSpPr txBox="1">
            <a:spLocks/>
          </p:cNvSpPr>
          <p:nvPr/>
        </p:nvSpPr>
        <p:spPr>
          <a:xfrm>
            <a:off x="1744021" y="4315993"/>
            <a:ext cx="9722417" cy="1126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i="1" dirty="0"/>
          </a:p>
        </p:txBody>
      </p:sp>
      <p:pic>
        <p:nvPicPr>
          <p:cNvPr id="7172" name="Picture 4" descr="Credit Card Bank Account Statement Template Stock Vector Regarding Credit  Card Statement Template Excel … | Credit card statement, Statement  template, Bill template">
            <a:extLst>
              <a:ext uri="{FF2B5EF4-FFF2-40B4-BE49-F238E27FC236}">
                <a16:creationId xmlns:a16="http://schemas.microsoft.com/office/drawing/2014/main" id="{E25730CB-AFFB-2A48-9526-10A5D83E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7" y="1137473"/>
            <a:ext cx="4783947" cy="5669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F4860A-9763-774F-BB5A-659C9A8DC50B}"/>
              </a:ext>
            </a:extLst>
          </p:cNvPr>
          <p:cNvSpPr/>
          <p:nvPr/>
        </p:nvSpPr>
        <p:spPr>
          <a:xfrm>
            <a:off x="4341886" y="1118102"/>
            <a:ext cx="563174" cy="571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1564EB8-F37E-854E-9AE4-8EEC1F7B688A}"/>
              </a:ext>
            </a:extLst>
          </p:cNvPr>
          <p:cNvSpPr txBox="1">
            <a:spLocks/>
          </p:cNvSpPr>
          <p:nvPr/>
        </p:nvSpPr>
        <p:spPr>
          <a:xfrm>
            <a:off x="4487220" y="1356460"/>
            <a:ext cx="7021607" cy="3839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a:solidFill>
                  <a:srgbClr val="0000CC"/>
                </a:solidFill>
              </a:rPr>
              <a:t>Cash Advance:</a:t>
            </a:r>
            <a:r>
              <a:rPr lang="en-US" sz="2400" i="1" dirty="0">
                <a:solidFill>
                  <a:srgbClr val="0000CC"/>
                </a:solidFill>
              </a:rPr>
              <a:t> Using a credit card as a debt card. One of the dumbest things we can every do. We pay fees and we owe interest from the second we take the advance (we do not get the grace period with cash).</a:t>
            </a:r>
          </a:p>
          <a:p>
            <a:pPr marL="0" indent="0">
              <a:buNone/>
            </a:pPr>
            <a:endParaRPr lang="en-US" sz="2400" i="1" dirty="0">
              <a:solidFill>
                <a:srgbClr val="0000CC"/>
              </a:solidFill>
            </a:endParaRPr>
          </a:p>
          <a:p>
            <a:pPr marL="0" indent="0">
              <a:buNone/>
            </a:pPr>
            <a:r>
              <a:rPr lang="en-US" sz="2400" b="1" i="1" u="sng" dirty="0">
                <a:solidFill>
                  <a:srgbClr val="7030A0"/>
                </a:solidFill>
              </a:rPr>
              <a:t>Interest Rate on Cash Advances:</a:t>
            </a:r>
            <a:r>
              <a:rPr lang="en-US" sz="2400" i="1" dirty="0">
                <a:solidFill>
                  <a:srgbClr val="7030A0"/>
                </a:solidFill>
              </a:rPr>
              <a:t> 19.99%. From the second we withdraw the cash. Be very careful.</a:t>
            </a:r>
            <a:endParaRPr lang="en-US" sz="1800" i="1" dirty="0">
              <a:solidFill>
                <a:srgbClr val="7030A0"/>
              </a:solidFill>
            </a:endParaRPr>
          </a:p>
          <a:p>
            <a:pPr marL="0" indent="0">
              <a:buNone/>
            </a:pPr>
            <a:endParaRPr lang="en-US" sz="2400" i="1" dirty="0">
              <a:solidFill>
                <a:srgbClr val="0000CC"/>
              </a:solidFill>
            </a:endParaRPr>
          </a:p>
          <a:p>
            <a:pPr marL="0" indent="0">
              <a:buNone/>
            </a:pPr>
            <a:r>
              <a:rPr lang="en-US" sz="2400" b="1" i="1" u="sng" dirty="0">
                <a:solidFill>
                  <a:srgbClr val="006600"/>
                </a:solidFill>
              </a:rPr>
              <a:t>Credit Limit: </a:t>
            </a:r>
            <a:r>
              <a:rPr lang="en-US" sz="2400" i="1" dirty="0">
                <a:solidFill>
                  <a:srgbClr val="006600"/>
                </a:solidFill>
              </a:rPr>
              <a:t>We have a limit of $9,000. This is not per period, but total. If our balance was $8,000 last month, we can only spend $1,000 this month. This is a very important number for calculating your credit score.</a:t>
            </a:r>
            <a:endParaRPr lang="en-US" sz="2400" dirty="0"/>
          </a:p>
        </p:txBody>
      </p:sp>
      <p:cxnSp>
        <p:nvCxnSpPr>
          <p:cNvPr id="4" name="Straight Arrow Connector 3">
            <a:extLst>
              <a:ext uri="{FF2B5EF4-FFF2-40B4-BE49-F238E27FC236}">
                <a16:creationId xmlns:a16="http://schemas.microsoft.com/office/drawing/2014/main" id="{2E4D53A1-9410-524D-9592-8E338BF136EE}"/>
              </a:ext>
            </a:extLst>
          </p:cNvPr>
          <p:cNvCxnSpPr>
            <a:cxnSpLocks/>
          </p:cNvCxnSpPr>
          <p:nvPr/>
        </p:nvCxnSpPr>
        <p:spPr>
          <a:xfrm flipH="1">
            <a:off x="2959185" y="2107358"/>
            <a:ext cx="2036710" cy="1150570"/>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5A77AC-19EE-8A47-9534-995B8F94DA10}"/>
              </a:ext>
            </a:extLst>
          </p:cNvPr>
          <p:cNvCxnSpPr>
            <a:cxnSpLocks/>
          </p:cNvCxnSpPr>
          <p:nvPr/>
        </p:nvCxnSpPr>
        <p:spPr>
          <a:xfrm flipH="1">
            <a:off x="2959185" y="3962155"/>
            <a:ext cx="1588593" cy="105190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862CA-0286-AD47-A67C-4E31F7C649B3}"/>
              </a:ext>
            </a:extLst>
          </p:cNvPr>
          <p:cNvCxnSpPr>
            <a:cxnSpLocks/>
          </p:cNvCxnSpPr>
          <p:nvPr/>
        </p:nvCxnSpPr>
        <p:spPr>
          <a:xfrm flipH="1" flipV="1">
            <a:off x="2959185" y="4315993"/>
            <a:ext cx="1528036" cy="110673"/>
          </a:xfrm>
          <a:prstGeom prst="straightConnector1">
            <a:avLst/>
          </a:prstGeom>
          <a:ln w="762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279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Daily Inspiration</a:t>
            </a:r>
          </a:p>
        </p:txBody>
      </p:sp>
      <p:pic>
        <p:nvPicPr>
          <p:cNvPr id="2" name="Picture 1">
            <a:extLst>
              <a:ext uri="{FF2B5EF4-FFF2-40B4-BE49-F238E27FC236}">
                <a16:creationId xmlns:a16="http://schemas.microsoft.com/office/drawing/2014/main" id="{6068CD53-9E36-4035-8A15-3163FAB334D1}"/>
              </a:ext>
            </a:extLst>
          </p:cNvPr>
          <p:cNvPicPr>
            <a:picLocks noChangeAspect="1"/>
          </p:cNvPicPr>
          <p:nvPr/>
        </p:nvPicPr>
        <p:blipFill>
          <a:blip r:embed="rId2"/>
          <a:stretch>
            <a:fillRect/>
          </a:stretch>
        </p:blipFill>
        <p:spPr>
          <a:xfrm>
            <a:off x="1083734" y="1295399"/>
            <a:ext cx="5037667" cy="5037667"/>
          </a:xfrm>
          <a:prstGeom prst="rect">
            <a:avLst/>
          </a:prstGeom>
        </p:spPr>
      </p:pic>
      <p:pic>
        <p:nvPicPr>
          <p:cNvPr id="3" name="Picture 2">
            <a:extLst>
              <a:ext uri="{FF2B5EF4-FFF2-40B4-BE49-F238E27FC236}">
                <a16:creationId xmlns:a16="http://schemas.microsoft.com/office/drawing/2014/main" id="{890627B5-C900-49FE-87F2-98898E3F9C3E}"/>
              </a:ext>
            </a:extLst>
          </p:cNvPr>
          <p:cNvPicPr>
            <a:picLocks noChangeAspect="1"/>
          </p:cNvPicPr>
          <p:nvPr/>
        </p:nvPicPr>
        <p:blipFill>
          <a:blip r:embed="rId3"/>
          <a:stretch>
            <a:fillRect/>
          </a:stretch>
        </p:blipFill>
        <p:spPr>
          <a:xfrm>
            <a:off x="6387572" y="1295399"/>
            <a:ext cx="4864630" cy="4864630"/>
          </a:xfrm>
          <a:prstGeom prst="rect">
            <a:avLst/>
          </a:prstGeom>
        </p:spPr>
      </p:pic>
    </p:spTree>
    <p:extLst>
      <p:ext uri="{BB962C8B-B14F-4D97-AF65-F5344CB8AC3E}">
        <p14:creationId xmlns:p14="http://schemas.microsoft.com/office/powerpoint/2010/main" val="37409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pic>
        <p:nvPicPr>
          <p:cNvPr id="4" name="Picture 3">
            <a:extLst>
              <a:ext uri="{FF2B5EF4-FFF2-40B4-BE49-F238E27FC236}">
                <a16:creationId xmlns:a16="http://schemas.microsoft.com/office/drawing/2014/main" id="{9BE58661-BBC9-2E4B-80AA-099FA46925C9}"/>
              </a:ext>
            </a:extLst>
          </p:cNvPr>
          <p:cNvPicPr>
            <a:picLocks noChangeAspect="1"/>
          </p:cNvPicPr>
          <p:nvPr/>
        </p:nvPicPr>
        <p:blipFill>
          <a:blip r:embed="rId2"/>
          <a:stretch>
            <a:fillRect/>
          </a:stretch>
        </p:blipFill>
        <p:spPr>
          <a:xfrm>
            <a:off x="2537687" y="1960206"/>
            <a:ext cx="7116626" cy="4668507"/>
          </a:xfrm>
          <a:prstGeom prst="rect">
            <a:avLst/>
          </a:prstGeom>
          <a:ln w="28575">
            <a:solidFill>
              <a:schemeClr val="tx1"/>
            </a:solidFill>
          </a:ln>
        </p:spPr>
      </p:pic>
    </p:spTree>
    <p:extLst>
      <p:ext uri="{BB962C8B-B14F-4D97-AF65-F5344CB8AC3E}">
        <p14:creationId xmlns:p14="http://schemas.microsoft.com/office/powerpoint/2010/main" val="1453587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pic>
        <p:nvPicPr>
          <p:cNvPr id="4" name="Picture 3">
            <a:extLst>
              <a:ext uri="{FF2B5EF4-FFF2-40B4-BE49-F238E27FC236}">
                <a16:creationId xmlns:a16="http://schemas.microsoft.com/office/drawing/2014/main" id="{9BE58661-BBC9-2E4B-80AA-099FA46925C9}"/>
              </a:ext>
            </a:extLst>
          </p:cNvPr>
          <p:cNvPicPr>
            <a:picLocks noChangeAspect="1"/>
          </p:cNvPicPr>
          <p:nvPr/>
        </p:nvPicPr>
        <p:blipFill>
          <a:blip r:embed="rId2"/>
          <a:stretch>
            <a:fillRect/>
          </a:stretch>
        </p:blipFill>
        <p:spPr>
          <a:xfrm>
            <a:off x="6096000" y="2081327"/>
            <a:ext cx="5504189" cy="3610748"/>
          </a:xfrm>
          <a:prstGeom prst="rect">
            <a:avLst/>
          </a:prstGeom>
          <a:ln w="28575">
            <a:solidFill>
              <a:schemeClr val="tx1"/>
            </a:solidFill>
          </a:ln>
        </p:spPr>
      </p:pic>
      <p:sp>
        <p:nvSpPr>
          <p:cNvPr id="7" name="TextBox 6">
            <a:extLst>
              <a:ext uri="{FF2B5EF4-FFF2-40B4-BE49-F238E27FC236}">
                <a16:creationId xmlns:a16="http://schemas.microsoft.com/office/drawing/2014/main" id="{855574BF-851B-424F-B1C8-6662C77D7679}"/>
              </a:ext>
            </a:extLst>
          </p:cNvPr>
          <p:cNvSpPr txBox="1"/>
          <p:nvPr/>
        </p:nvSpPr>
        <p:spPr>
          <a:xfrm>
            <a:off x="114678" y="3152858"/>
            <a:ext cx="5592374" cy="2031325"/>
          </a:xfrm>
          <a:prstGeom prst="rect">
            <a:avLst/>
          </a:prstGeom>
          <a:noFill/>
        </p:spPr>
        <p:txBody>
          <a:bodyPr wrap="square">
            <a:spAutoFit/>
          </a:bodyPr>
          <a:lstStyle/>
          <a:p>
            <a:pPr marL="914400" indent="-457200"/>
            <a:r>
              <a:rPr lang="en-US"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35%	Payment History – This is perhaps this simplest category, as it looks at how well you repay all borrowed amounts on credit cards, retail accounts, auto loans, utilities and phone bills, other installment loans and other debts. The better you are at repaying, the better your Payment History. Pay your bills on time.</a:t>
            </a:r>
          </a:p>
        </p:txBody>
      </p:sp>
    </p:spTree>
    <p:extLst>
      <p:ext uri="{BB962C8B-B14F-4D97-AF65-F5344CB8AC3E}">
        <p14:creationId xmlns:p14="http://schemas.microsoft.com/office/powerpoint/2010/main" val="110438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sp>
        <p:nvSpPr>
          <p:cNvPr id="7" name="TextBox 6">
            <a:extLst>
              <a:ext uri="{FF2B5EF4-FFF2-40B4-BE49-F238E27FC236}">
                <a16:creationId xmlns:a16="http://schemas.microsoft.com/office/drawing/2014/main" id="{855574BF-851B-424F-B1C8-6662C77D7679}"/>
              </a:ext>
            </a:extLst>
          </p:cNvPr>
          <p:cNvSpPr txBox="1"/>
          <p:nvPr/>
        </p:nvSpPr>
        <p:spPr>
          <a:xfrm>
            <a:off x="6388310" y="2081327"/>
            <a:ext cx="5592374" cy="3693319"/>
          </a:xfrm>
          <a:prstGeom prst="rect">
            <a:avLst/>
          </a:prstGeom>
          <a:noFill/>
        </p:spPr>
        <p:txBody>
          <a:bodyPr wrap="square">
            <a:spAutoFit/>
          </a:bodyPr>
          <a:lstStyle/>
          <a:p>
            <a:pPr marL="914400" indent="-457200"/>
            <a:r>
              <a:rPr lang="en-US" dirty="0">
                <a:solidFill>
                  <a:srgbClr val="0000CC"/>
                </a:solidFill>
                <a:latin typeface="Calibri" panose="020F0502020204030204" pitchFamily="34" charset="0"/>
                <a:ea typeface="Times New Roman" panose="02020603050405020304" pitchFamily="18" charset="0"/>
                <a:cs typeface="Calibri" panose="020F0502020204030204" pitchFamily="34" charset="0"/>
              </a:rPr>
              <a:t>30%	Amounts Owed –The amount you owe is not simply about how much money you owe, but it’s also about how much of your available credit you use. If you have a credit card limit of $5,000 and your balance is $4,000, that’s worse than having a limit of $20,000 and a balance of $10,000. There are many trade-offs within this category and it can be confusing. </a:t>
            </a:r>
          </a:p>
          <a:p>
            <a:pPr marL="914400" indent="-457200"/>
            <a:endParaRPr lang="en-US" dirty="0">
              <a:solidFill>
                <a:srgbClr val="0000CC"/>
              </a:solidFill>
              <a:latin typeface="Calibri" panose="020F0502020204030204" pitchFamily="34" charset="0"/>
              <a:ea typeface="Times New Roman" panose="02020603050405020304" pitchFamily="18" charset="0"/>
              <a:cs typeface="Calibri" panose="020F0502020204030204" pitchFamily="34" charset="0"/>
            </a:endParaRPr>
          </a:p>
          <a:p>
            <a:pPr marL="914400" indent="-457200"/>
            <a:r>
              <a:rPr lang="en-US" dirty="0">
                <a:solidFill>
                  <a:srgbClr val="0000CC"/>
                </a:solidFill>
                <a:latin typeface="Calibri" panose="020F0502020204030204" pitchFamily="34" charset="0"/>
                <a:ea typeface="Times New Roman" panose="02020603050405020304" pitchFamily="18" charset="0"/>
                <a:cs typeface="Calibri" panose="020F0502020204030204" pitchFamily="34" charset="0"/>
              </a:rPr>
              <a:t>	Pro-tip if you are using more than 30% of your available balance: Pay it off or down before the end of your reporting cycle and the credit agencies will never know it existed.</a:t>
            </a:r>
            <a:endParaRPr lang="en-US"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36FDDFB-CE24-9241-8112-7AA8C2031912}"/>
              </a:ext>
            </a:extLst>
          </p:cNvPr>
          <p:cNvPicPr>
            <a:picLocks noChangeAspect="1"/>
          </p:cNvPicPr>
          <p:nvPr/>
        </p:nvPicPr>
        <p:blipFill>
          <a:blip r:embed="rId2"/>
          <a:stretch>
            <a:fillRect/>
          </a:stretch>
        </p:blipFill>
        <p:spPr>
          <a:xfrm>
            <a:off x="1075749" y="2081327"/>
            <a:ext cx="5504189" cy="3610748"/>
          </a:xfrm>
          <a:prstGeom prst="rect">
            <a:avLst/>
          </a:prstGeom>
          <a:ln w="28575">
            <a:solidFill>
              <a:schemeClr val="tx1"/>
            </a:solidFill>
          </a:ln>
        </p:spPr>
      </p:pic>
    </p:spTree>
    <p:extLst>
      <p:ext uri="{BB962C8B-B14F-4D97-AF65-F5344CB8AC3E}">
        <p14:creationId xmlns:p14="http://schemas.microsoft.com/office/powerpoint/2010/main" val="1628817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sp>
        <p:nvSpPr>
          <p:cNvPr id="7" name="TextBox 6">
            <a:extLst>
              <a:ext uri="{FF2B5EF4-FFF2-40B4-BE49-F238E27FC236}">
                <a16:creationId xmlns:a16="http://schemas.microsoft.com/office/drawing/2014/main" id="{855574BF-851B-424F-B1C8-6662C77D7679}"/>
              </a:ext>
            </a:extLst>
          </p:cNvPr>
          <p:cNvSpPr txBox="1"/>
          <p:nvPr/>
        </p:nvSpPr>
        <p:spPr>
          <a:xfrm>
            <a:off x="308458" y="2135828"/>
            <a:ext cx="5592374" cy="2031325"/>
          </a:xfrm>
          <a:prstGeom prst="rect">
            <a:avLst/>
          </a:prstGeom>
          <a:noFill/>
        </p:spPr>
        <p:txBody>
          <a:bodyPr wrap="square">
            <a:spAutoFit/>
          </a:bodyPr>
          <a:lstStyle/>
          <a:p>
            <a:pPr marL="914400" indent="-457200"/>
            <a:r>
              <a:rPr lang="en-US" dirty="0">
                <a:solidFill>
                  <a:srgbClr val="C00000"/>
                </a:solidFill>
                <a:latin typeface="Calibri" panose="020F0502020204030204" pitchFamily="34" charset="0"/>
                <a:ea typeface="Times New Roman" panose="02020603050405020304" pitchFamily="18" charset="0"/>
                <a:cs typeface="Calibri" panose="020F0502020204030204" pitchFamily="34" charset="0"/>
              </a:rPr>
              <a:t>15%	Length of Credit History – This is also pretty simple – the longer your history of paying bills and loans, the better off you’ll be. Yes, this does bias against younger borrowers – but if your behavior in the other categories is strong, you should be okay. Be patient – you’ll build your history.</a:t>
            </a:r>
            <a:endParaRPr lang="en-US"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232F1C0-CB36-5C4B-95D2-9D5E936EE565}"/>
              </a:ext>
            </a:extLst>
          </p:cNvPr>
          <p:cNvPicPr>
            <a:picLocks noChangeAspect="1"/>
          </p:cNvPicPr>
          <p:nvPr/>
        </p:nvPicPr>
        <p:blipFill>
          <a:blip r:embed="rId2"/>
          <a:stretch>
            <a:fillRect/>
          </a:stretch>
        </p:blipFill>
        <p:spPr>
          <a:xfrm>
            <a:off x="6096000" y="2081327"/>
            <a:ext cx="5504189" cy="3610748"/>
          </a:xfrm>
          <a:prstGeom prst="rect">
            <a:avLst/>
          </a:prstGeom>
          <a:ln w="28575">
            <a:solidFill>
              <a:schemeClr val="tx1"/>
            </a:solidFill>
          </a:ln>
        </p:spPr>
      </p:pic>
    </p:spTree>
    <p:extLst>
      <p:ext uri="{BB962C8B-B14F-4D97-AF65-F5344CB8AC3E}">
        <p14:creationId xmlns:p14="http://schemas.microsoft.com/office/powerpoint/2010/main" val="959460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sp>
        <p:nvSpPr>
          <p:cNvPr id="7" name="TextBox 6">
            <a:extLst>
              <a:ext uri="{FF2B5EF4-FFF2-40B4-BE49-F238E27FC236}">
                <a16:creationId xmlns:a16="http://schemas.microsoft.com/office/drawing/2014/main" id="{855574BF-851B-424F-B1C8-6662C77D7679}"/>
              </a:ext>
            </a:extLst>
          </p:cNvPr>
          <p:cNvSpPr txBox="1"/>
          <p:nvPr/>
        </p:nvSpPr>
        <p:spPr>
          <a:xfrm>
            <a:off x="6388310" y="2081327"/>
            <a:ext cx="5592374" cy="2862322"/>
          </a:xfrm>
          <a:prstGeom prst="rect">
            <a:avLst/>
          </a:prstGeom>
          <a:noFill/>
        </p:spPr>
        <p:txBody>
          <a:bodyPr wrap="square">
            <a:spAutoFit/>
          </a:bodyPr>
          <a:lstStyle/>
          <a:p>
            <a:pPr marL="914400" indent="-457200"/>
            <a:r>
              <a:rPr lang="en-US" dirty="0">
                <a:solidFill>
                  <a:srgbClr val="006600"/>
                </a:solidFill>
                <a:latin typeface="Calibri" panose="020F0502020204030204" pitchFamily="34" charset="0"/>
                <a:ea typeface="Times New Roman" panose="02020603050405020304" pitchFamily="18" charset="0"/>
                <a:cs typeface="Calibri" panose="020F0502020204030204" pitchFamily="34" charset="0"/>
              </a:rPr>
              <a:t>10%	Credit Mix – Perhaps ironically, it can be better to have 5 different accounts that you repay regularly than it is to have just 2 different accounts. The greater the variety of accounts you have, the more opportunity you have to indicate that you are a low credit risk. Of course, if you have 5 accounts and you miss your payments, that will be doubly bad. Pay your bills on time and the Credit Mix will take care of itself.</a:t>
            </a:r>
            <a:endParaRPr lang="en-US" dirty="0">
              <a:solidFill>
                <a:srgbClr val="0066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36FDDFB-CE24-9241-8112-7AA8C2031912}"/>
              </a:ext>
            </a:extLst>
          </p:cNvPr>
          <p:cNvPicPr>
            <a:picLocks noChangeAspect="1"/>
          </p:cNvPicPr>
          <p:nvPr/>
        </p:nvPicPr>
        <p:blipFill>
          <a:blip r:embed="rId2"/>
          <a:stretch>
            <a:fillRect/>
          </a:stretch>
        </p:blipFill>
        <p:spPr>
          <a:xfrm>
            <a:off x="1075749" y="2081327"/>
            <a:ext cx="5504189" cy="3610748"/>
          </a:xfrm>
          <a:prstGeom prst="rect">
            <a:avLst/>
          </a:prstGeom>
          <a:ln w="28575">
            <a:solidFill>
              <a:schemeClr val="tx1"/>
            </a:solidFill>
          </a:ln>
        </p:spPr>
      </p:pic>
    </p:spTree>
    <p:extLst>
      <p:ext uri="{BB962C8B-B14F-4D97-AF65-F5344CB8AC3E}">
        <p14:creationId xmlns:p14="http://schemas.microsoft.com/office/powerpoint/2010/main" val="194341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pic>
        <p:nvPicPr>
          <p:cNvPr id="2" name="Picture 1">
            <a:extLst>
              <a:ext uri="{FF2B5EF4-FFF2-40B4-BE49-F238E27FC236}">
                <a16:creationId xmlns:a16="http://schemas.microsoft.com/office/drawing/2014/main" id="{F6B576C6-2522-F34D-AB1B-875998FEAB39}"/>
              </a:ext>
            </a:extLst>
          </p:cNvPr>
          <p:cNvPicPr>
            <a:picLocks noChangeAspect="1"/>
          </p:cNvPicPr>
          <p:nvPr/>
        </p:nvPicPr>
        <p:blipFill>
          <a:blip r:embed="rId2"/>
          <a:stretch>
            <a:fillRect/>
          </a:stretch>
        </p:blipFill>
        <p:spPr>
          <a:xfrm>
            <a:off x="1381738" y="1108177"/>
            <a:ext cx="8529307" cy="5640819"/>
          </a:xfrm>
          <a:prstGeom prst="rect">
            <a:avLst/>
          </a:prstGeom>
        </p:spPr>
      </p:pic>
    </p:spTree>
    <p:extLst>
      <p:ext uri="{BB962C8B-B14F-4D97-AF65-F5344CB8AC3E}">
        <p14:creationId xmlns:p14="http://schemas.microsoft.com/office/powerpoint/2010/main" val="4285878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pic>
        <p:nvPicPr>
          <p:cNvPr id="4" name="Picture 3">
            <a:extLst>
              <a:ext uri="{FF2B5EF4-FFF2-40B4-BE49-F238E27FC236}">
                <a16:creationId xmlns:a16="http://schemas.microsoft.com/office/drawing/2014/main" id="{9BE58661-BBC9-2E4B-80AA-099FA46925C9}"/>
              </a:ext>
            </a:extLst>
          </p:cNvPr>
          <p:cNvPicPr>
            <a:picLocks noChangeAspect="1"/>
          </p:cNvPicPr>
          <p:nvPr/>
        </p:nvPicPr>
        <p:blipFill>
          <a:blip r:embed="rId2"/>
          <a:stretch>
            <a:fillRect/>
          </a:stretch>
        </p:blipFill>
        <p:spPr>
          <a:xfrm>
            <a:off x="6096000" y="2081327"/>
            <a:ext cx="5504189" cy="3610748"/>
          </a:xfrm>
          <a:prstGeom prst="rect">
            <a:avLst/>
          </a:prstGeom>
          <a:ln w="28575">
            <a:solidFill>
              <a:schemeClr val="tx1"/>
            </a:solidFill>
          </a:ln>
        </p:spPr>
      </p:pic>
      <p:sp>
        <p:nvSpPr>
          <p:cNvPr id="7" name="TextBox 6">
            <a:extLst>
              <a:ext uri="{FF2B5EF4-FFF2-40B4-BE49-F238E27FC236}">
                <a16:creationId xmlns:a16="http://schemas.microsoft.com/office/drawing/2014/main" id="{855574BF-851B-424F-B1C8-6662C77D7679}"/>
              </a:ext>
            </a:extLst>
          </p:cNvPr>
          <p:cNvSpPr txBox="1"/>
          <p:nvPr/>
        </p:nvSpPr>
        <p:spPr>
          <a:xfrm>
            <a:off x="169179" y="2946737"/>
            <a:ext cx="5592374" cy="2585323"/>
          </a:xfrm>
          <a:prstGeom prst="rect">
            <a:avLst/>
          </a:prstGeom>
          <a:noFill/>
        </p:spPr>
        <p:txBody>
          <a:bodyPr wrap="square">
            <a:spAutoFit/>
          </a:bodyPr>
          <a:lstStyle/>
          <a:p>
            <a:pPr marL="914400" indent="-457200"/>
            <a:r>
              <a:rPr lang="en-US" dirty="0">
                <a:solidFill>
                  <a:srgbClr val="002060"/>
                </a:solidFill>
                <a:latin typeface="Calibri" panose="020F0502020204030204" pitchFamily="34" charset="0"/>
                <a:ea typeface="Times New Roman" panose="02020603050405020304" pitchFamily="18" charset="0"/>
                <a:cs typeface="Calibri" panose="020F0502020204030204" pitchFamily="34" charset="0"/>
              </a:rPr>
              <a:t>10%	New Credit – Opening a large number of new accounts in a short period of time may indicate that you are a higher risk. So, is the moral to never open new accounts? No – because then you can never indicate that you are a low risk. Be mindful of opening too many accounts in a short period of time, pay all your bills on time, and the New Credit category will not be a big issue. </a:t>
            </a:r>
            <a:endParaRPr lang="en-US"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99512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600" b="1" dirty="0">
                <a:latin typeface="Arial" panose="020B0604020202020204" pitchFamily="34" charset="0"/>
              </a:rPr>
              <a:t>WHAT IMPACTS YOUR CREDIT RATING AS A CONSUMER?</a:t>
            </a:r>
            <a:endParaRPr lang="en-US" sz="2600" dirty="0">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sp>
        <p:nvSpPr>
          <p:cNvPr id="7" name="TextBox 6">
            <a:extLst>
              <a:ext uri="{FF2B5EF4-FFF2-40B4-BE49-F238E27FC236}">
                <a16:creationId xmlns:a16="http://schemas.microsoft.com/office/drawing/2014/main" id="{855574BF-851B-424F-B1C8-6662C77D7679}"/>
              </a:ext>
            </a:extLst>
          </p:cNvPr>
          <p:cNvSpPr txBox="1"/>
          <p:nvPr/>
        </p:nvSpPr>
        <p:spPr>
          <a:xfrm>
            <a:off x="6388310" y="2081327"/>
            <a:ext cx="5592374" cy="3970318"/>
          </a:xfrm>
          <a:prstGeom prst="rect">
            <a:avLst/>
          </a:prstGeom>
          <a:noFill/>
        </p:spPr>
        <p:txBody>
          <a:bodyPr wrap="square">
            <a:spAutoFit/>
          </a:bodyPr>
          <a:lstStyle/>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Your FICO Score will become an actual number: between 250 and 900. </a:t>
            </a: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The higher your Score, the lower interest rates you will pay on most loans.</a:t>
            </a: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The average FICO Score for Americans is just over 700. </a:t>
            </a:r>
            <a:br>
              <a:rPr lang="en-US" dirty="0">
                <a:latin typeface="Calibri" panose="020F0502020204030204" pitchFamily="34" charset="0"/>
                <a:ea typeface="Times New Roman" panose="02020603050405020304" pitchFamily="18" charset="0"/>
                <a:cs typeface="Calibri" panose="020F0502020204030204" pitchFamily="34" charset="0"/>
              </a:rPr>
            </a:br>
            <a:br>
              <a:rPr lang="en-US" dirty="0">
                <a:latin typeface="Calibri" panose="020F0502020204030204" pitchFamily="34" charset="0"/>
                <a:ea typeface="Times New Roman" panose="02020603050405020304" pitchFamily="18" charset="0"/>
                <a:cs typeface="Calibri" panose="020F0502020204030204" pitchFamily="34" charset="0"/>
              </a:rPr>
            </a:br>
            <a:br>
              <a:rPr lang="en-US" dirty="0">
                <a:latin typeface="Calibri" panose="020F0502020204030204" pitchFamily="34" charset="0"/>
                <a:ea typeface="Times New Roman" panose="02020603050405020304" pitchFamily="18" charset="0"/>
                <a:cs typeface="Calibri" panose="020F0502020204030204" pitchFamily="34" charset="0"/>
              </a:rPr>
            </a:br>
            <a:br>
              <a:rPr lang="en-US" dirty="0">
                <a:latin typeface="Calibri" panose="020F0502020204030204" pitchFamily="34" charset="0"/>
                <a:ea typeface="Times New Roman" panose="02020603050405020304" pitchFamily="18" charset="0"/>
                <a:cs typeface="Calibri" panose="020F0502020204030204" pitchFamily="34" charset="0"/>
              </a:rPr>
            </a:br>
            <a:br>
              <a:rPr lang="en-US" dirty="0">
                <a:latin typeface="Calibri" panose="020F0502020204030204" pitchFamily="34" charset="0"/>
                <a:ea typeface="Times New Roman" panose="02020603050405020304" pitchFamily="18" charset="0"/>
                <a:cs typeface="Calibri" panose="020F0502020204030204" pitchFamily="34" charset="0"/>
              </a:rPr>
            </a:br>
            <a:endParaRPr lang="en-US" dirty="0">
              <a:latin typeface="Calibri" panose="020F0502020204030204" pitchFamily="34" charset="0"/>
              <a:ea typeface="Times New Roman" panose="02020603050405020304" pitchFamily="18" charset="0"/>
              <a:cs typeface="Calibri" panose="020F0502020204030204" pitchFamily="34" charset="0"/>
            </a:endParaRP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The average in Louisiana is 677, the second lowest in the 50 U.S. states; only Mississippi has a lower average FICO Score. </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36FDDFB-CE24-9241-8112-7AA8C2031912}"/>
              </a:ext>
            </a:extLst>
          </p:cNvPr>
          <p:cNvPicPr>
            <a:picLocks noChangeAspect="1"/>
          </p:cNvPicPr>
          <p:nvPr/>
        </p:nvPicPr>
        <p:blipFill>
          <a:blip r:embed="rId2"/>
          <a:stretch>
            <a:fillRect/>
          </a:stretch>
        </p:blipFill>
        <p:spPr>
          <a:xfrm>
            <a:off x="1075749" y="2081327"/>
            <a:ext cx="5504189" cy="3610748"/>
          </a:xfrm>
          <a:prstGeom prst="rect">
            <a:avLst/>
          </a:prstGeom>
          <a:ln w="28575">
            <a:solidFill>
              <a:schemeClr val="tx1"/>
            </a:solidFill>
          </a:ln>
        </p:spPr>
      </p:pic>
      <p:pic>
        <p:nvPicPr>
          <p:cNvPr id="2" name="Picture 1">
            <a:extLst>
              <a:ext uri="{FF2B5EF4-FFF2-40B4-BE49-F238E27FC236}">
                <a16:creationId xmlns:a16="http://schemas.microsoft.com/office/drawing/2014/main" id="{0B14C25B-633F-D946-BB25-374B3DE2912E}"/>
              </a:ext>
            </a:extLst>
          </p:cNvPr>
          <p:cNvPicPr>
            <a:picLocks noChangeAspect="1"/>
          </p:cNvPicPr>
          <p:nvPr/>
        </p:nvPicPr>
        <p:blipFill>
          <a:blip r:embed="rId3"/>
          <a:stretch>
            <a:fillRect/>
          </a:stretch>
        </p:blipFill>
        <p:spPr>
          <a:xfrm>
            <a:off x="8023704" y="3573828"/>
            <a:ext cx="3360371" cy="1560172"/>
          </a:xfrm>
          <a:prstGeom prst="rect">
            <a:avLst/>
          </a:prstGeom>
        </p:spPr>
      </p:pic>
    </p:spTree>
    <p:extLst>
      <p:ext uri="{BB962C8B-B14F-4D97-AF65-F5344CB8AC3E}">
        <p14:creationId xmlns:p14="http://schemas.microsoft.com/office/powerpoint/2010/main" val="608028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838199" y="1447800"/>
            <a:ext cx="10670627" cy="5029200"/>
          </a:xfrm>
        </p:spPr>
        <p:txBody>
          <a:bodyPr>
            <a:normAutofit/>
          </a:bodyPr>
          <a:lstStyle/>
          <a:p>
            <a:pPr marL="0" indent="0">
              <a:buNone/>
            </a:pPr>
            <a:r>
              <a:rPr lang="en-US" sz="2000" b="1" dirty="0">
                <a:solidFill>
                  <a:srgbClr val="C00000"/>
                </a:solidFill>
                <a:latin typeface="Arial" panose="020B0604020202020204" pitchFamily="34" charset="0"/>
              </a:rPr>
              <a:t>WHAT SHOULD YOU BE FOCUSED ON WITH RESPECT TO YOUR CREDIT SCORE?</a:t>
            </a:r>
            <a:endParaRPr lang="en-US" sz="2000" dirty="0">
              <a:solidFill>
                <a:srgbClr val="C00000"/>
              </a:solidFill>
              <a:latin typeface="Calibri" panose="020F0502020204030204" pitchFamily="34" charset="0"/>
            </a:endParaRPr>
          </a:p>
        </p:txBody>
      </p:sp>
      <p:sp>
        <p:nvSpPr>
          <p:cNvPr id="6" name="Rectangle 2">
            <a:extLst>
              <a:ext uri="{FF2B5EF4-FFF2-40B4-BE49-F238E27FC236}">
                <a16:creationId xmlns:a16="http://schemas.microsoft.com/office/drawing/2014/main" id="{22E47939-2C55-1F4F-A8C6-7DFBD6CC606F}"/>
              </a:ext>
            </a:extLst>
          </p:cNvPr>
          <p:cNvSpPr txBox="1">
            <a:spLocks noChangeArrowheads="1"/>
          </p:cNvSpPr>
          <p:nvPr/>
        </p:nvSpPr>
        <p:spPr bwMode="auto">
          <a:xfrm>
            <a:off x="838200" y="365126"/>
            <a:ext cx="10670628" cy="722696"/>
          </a:xfrm>
          <a:prstGeom prst="rect">
            <a:avLst/>
          </a:prstGeom>
          <a:solidFill>
            <a:schemeClr val="bg1">
              <a:lumMod val="85000"/>
            </a:schemeClr>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Calibri" panose="020F0502020204030204" pitchFamily="34" charset="0"/>
                <a:cs typeface="Calibri" panose="020F0502020204030204" pitchFamily="34" charset="0"/>
              </a:rPr>
              <a:t>LET’S MAKE THIS PERSONAL…</a:t>
            </a:r>
          </a:p>
        </p:txBody>
      </p:sp>
      <p:sp>
        <p:nvSpPr>
          <p:cNvPr id="7" name="TextBox 6">
            <a:extLst>
              <a:ext uri="{FF2B5EF4-FFF2-40B4-BE49-F238E27FC236}">
                <a16:creationId xmlns:a16="http://schemas.microsoft.com/office/drawing/2014/main" id="{855574BF-851B-424F-B1C8-6662C77D7679}"/>
              </a:ext>
            </a:extLst>
          </p:cNvPr>
          <p:cNvSpPr txBox="1"/>
          <p:nvPr/>
        </p:nvSpPr>
        <p:spPr>
          <a:xfrm>
            <a:off x="6388310" y="2081327"/>
            <a:ext cx="5592374" cy="4247317"/>
          </a:xfrm>
          <a:prstGeom prst="rect">
            <a:avLst/>
          </a:prstGeom>
          <a:noFill/>
        </p:spPr>
        <p:txBody>
          <a:bodyPr wrap="square">
            <a:spAutoFit/>
          </a:bodyPr>
          <a:lstStyle/>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If your FICO Score is below 600, there are probably 1 or 2 areas where you have significant weaknesses in your history.</a:t>
            </a: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Commit to correcting these weaknesses and not creating any new weaknesses.</a:t>
            </a:r>
            <a:br>
              <a:rPr lang="en-US" dirty="0">
                <a:latin typeface="Calibri" panose="020F0502020204030204" pitchFamily="34" charset="0"/>
                <a:ea typeface="Times New Roman" panose="02020603050405020304" pitchFamily="18" charset="0"/>
                <a:cs typeface="Calibri" panose="020F0502020204030204" pitchFamily="34" charset="0"/>
              </a:rPr>
            </a:br>
            <a:endParaRPr lang="en-US" dirty="0">
              <a:latin typeface="Calibri" panose="020F0502020204030204" pitchFamily="34" charset="0"/>
              <a:ea typeface="Times New Roman" panose="02020603050405020304" pitchFamily="18" charset="0"/>
              <a:cs typeface="Calibri" panose="020F0502020204030204" pitchFamily="34" charset="0"/>
            </a:endParaRP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If your FICO Score is between 600-700, there are probably 1 or 2 areas that can be improved – or where you used to have significant weaknesses.</a:t>
            </a: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Keep doing what you’re doing – and commit to not creating any new concerns.</a:t>
            </a:r>
          </a:p>
          <a:p>
            <a:pPr marL="914400" indent="-457200"/>
            <a:endParaRPr lang="en-US" dirty="0">
              <a:latin typeface="Calibri" panose="020F0502020204030204" pitchFamily="34" charset="0"/>
              <a:ea typeface="Times New Roman" panose="02020603050405020304" pitchFamily="18" charset="0"/>
              <a:cs typeface="Calibri" panose="020F0502020204030204" pitchFamily="34" charset="0"/>
            </a:endParaRPr>
          </a:p>
          <a:p>
            <a:pPr marL="914400" indent="-457200"/>
            <a:r>
              <a:rPr lang="en-US" dirty="0">
                <a:latin typeface="Calibri" panose="020F0502020204030204" pitchFamily="34" charset="0"/>
                <a:ea typeface="Times New Roman" panose="02020603050405020304" pitchFamily="18" charset="0"/>
                <a:cs typeface="Calibri" panose="020F0502020204030204" pitchFamily="34" charset="0"/>
              </a:rPr>
              <a:t>If your FICO Score is over 700, keep doing what you’re doing and time will eventually get you the best score possible.</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36FDDFB-CE24-9241-8112-7AA8C2031912}"/>
              </a:ext>
            </a:extLst>
          </p:cNvPr>
          <p:cNvPicPr>
            <a:picLocks noChangeAspect="1"/>
          </p:cNvPicPr>
          <p:nvPr/>
        </p:nvPicPr>
        <p:blipFill>
          <a:blip r:embed="rId2"/>
          <a:stretch>
            <a:fillRect/>
          </a:stretch>
        </p:blipFill>
        <p:spPr>
          <a:xfrm>
            <a:off x="1075749" y="2081327"/>
            <a:ext cx="5504189" cy="3610748"/>
          </a:xfrm>
          <a:prstGeom prst="rect">
            <a:avLst/>
          </a:prstGeom>
          <a:ln w="28575">
            <a:solidFill>
              <a:schemeClr val="tx1"/>
            </a:solidFill>
          </a:ln>
        </p:spPr>
      </p:pic>
    </p:spTree>
    <p:extLst>
      <p:ext uri="{BB962C8B-B14F-4D97-AF65-F5344CB8AC3E}">
        <p14:creationId xmlns:p14="http://schemas.microsoft.com/office/powerpoint/2010/main" val="33365577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A507C9-E2C6-E043-82FB-E1908124782E}"/>
              </a:ext>
            </a:extLst>
          </p:cNvPr>
          <p:cNvSpPr txBox="1"/>
          <p:nvPr/>
        </p:nvSpPr>
        <p:spPr>
          <a:xfrm>
            <a:off x="1428627" y="2944548"/>
            <a:ext cx="2101171" cy="3139321"/>
          </a:xfrm>
          <a:prstGeom prst="rect">
            <a:avLst/>
          </a:prstGeom>
          <a:noFill/>
        </p:spPr>
        <p:txBody>
          <a:bodyPr wrap="square" rtlCol="0">
            <a:spAutoFit/>
          </a:bodyPr>
          <a:lstStyle/>
          <a:p>
            <a:pPr algn="ctr"/>
            <a:r>
              <a:rPr lang="en-US" b="1" dirty="0">
                <a:solidFill>
                  <a:srgbClr val="006600"/>
                </a:solidFill>
              </a:rPr>
              <a:t>Checking &amp; Transaction Account</a:t>
            </a:r>
          </a:p>
          <a:p>
            <a:pPr algn="ctr"/>
            <a:endParaRPr lang="en-US" b="1" dirty="0">
              <a:solidFill>
                <a:srgbClr val="006600"/>
              </a:solidFill>
            </a:endParaRPr>
          </a:p>
          <a:p>
            <a:pPr algn="ctr"/>
            <a:endParaRPr lang="en-US" b="1" dirty="0">
              <a:solidFill>
                <a:srgbClr val="006600"/>
              </a:solidFill>
            </a:endParaRPr>
          </a:p>
          <a:p>
            <a:pPr algn="ctr"/>
            <a:endParaRPr lang="en-US" b="1" dirty="0">
              <a:solidFill>
                <a:srgbClr val="006600"/>
              </a:solidFill>
            </a:endParaRPr>
          </a:p>
          <a:p>
            <a:pPr algn="ctr"/>
            <a:endParaRPr lang="en-US" b="1" dirty="0">
              <a:solidFill>
                <a:srgbClr val="006600"/>
              </a:solidFill>
            </a:endParaRPr>
          </a:p>
          <a:p>
            <a:pPr algn="ctr"/>
            <a:endParaRPr lang="en-US" b="1" dirty="0">
              <a:solidFill>
                <a:srgbClr val="006600"/>
              </a:solidFill>
            </a:endParaRPr>
          </a:p>
          <a:p>
            <a:pPr algn="ctr"/>
            <a:endParaRPr lang="en-US" b="1" dirty="0">
              <a:solidFill>
                <a:srgbClr val="006600"/>
              </a:solidFill>
            </a:endParaRPr>
          </a:p>
          <a:p>
            <a:pPr algn="ctr"/>
            <a:r>
              <a:rPr lang="en-US" b="1" dirty="0">
                <a:solidFill>
                  <a:srgbClr val="006600"/>
                </a:solidFill>
              </a:rPr>
              <a:t>No risk, </a:t>
            </a:r>
            <a:br>
              <a:rPr lang="en-US" b="1" dirty="0">
                <a:solidFill>
                  <a:srgbClr val="006600"/>
                </a:solidFill>
              </a:rPr>
            </a:br>
            <a:r>
              <a:rPr lang="en-US" b="1" dirty="0">
                <a:solidFill>
                  <a:srgbClr val="006600"/>
                </a:solidFill>
              </a:rPr>
              <a:t>0.0% return, </a:t>
            </a:r>
            <a:br>
              <a:rPr lang="en-US" b="1" dirty="0">
                <a:solidFill>
                  <a:srgbClr val="006600"/>
                </a:solidFill>
              </a:rPr>
            </a:br>
            <a:r>
              <a:rPr lang="en-US" b="1" dirty="0">
                <a:solidFill>
                  <a:srgbClr val="006600"/>
                </a:solidFill>
              </a:rPr>
              <a:t>all cash</a:t>
            </a:r>
          </a:p>
        </p:txBody>
      </p:sp>
      <p:sp>
        <p:nvSpPr>
          <p:cNvPr id="28" name="TextBox 27">
            <a:extLst>
              <a:ext uri="{FF2B5EF4-FFF2-40B4-BE49-F238E27FC236}">
                <a16:creationId xmlns:a16="http://schemas.microsoft.com/office/drawing/2014/main" id="{82FCF14A-BFEF-CE46-888D-F865E575D6A5}"/>
              </a:ext>
            </a:extLst>
          </p:cNvPr>
          <p:cNvSpPr txBox="1"/>
          <p:nvPr/>
        </p:nvSpPr>
        <p:spPr>
          <a:xfrm>
            <a:off x="3885398" y="2899017"/>
            <a:ext cx="2101171" cy="3216265"/>
          </a:xfrm>
          <a:prstGeom prst="rect">
            <a:avLst/>
          </a:prstGeom>
          <a:noFill/>
        </p:spPr>
        <p:txBody>
          <a:bodyPr wrap="square" rtlCol="0">
            <a:spAutoFit/>
          </a:bodyPr>
          <a:lstStyle/>
          <a:p>
            <a:pPr algn="ctr"/>
            <a:r>
              <a:rPr lang="en-US" b="1" dirty="0">
                <a:solidFill>
                  <a:srgbClr val="0000CC"/>
                </a:solidFill>
              </a:rPr>
              <a:t>Short-to-Medium Term Goals</a:t>
            </a:r>
          </a:p>
          <a:p>
            <a:pPr algn="ctr"/>
            <a:endParaRPr lang="en-US" b="1" dirty="0">
              <a:solidFill>
                <a:srgbClr val="0000CC"/>
              </a:solidFill>
            </a:endParaRPr>
          </a:p>
          <a:p>
            <a:pPr algn="ctr"/>
            <a:endParaRPr lang="en-US" b="1" dirty="0">
              <a:solidFill>
                <a:srgbClr val="0000CC"/>
              </a:solidFill>
            </a:endParaRPr>
          </a:p>
          <a:p>
            <a:pPr algn="ctr"/>
            <a:endParaRPr lang="en-US" b="1" dirty="0">
              <a:solidFill>
                <a:srgbClr val="0000CC"/>
              </a:solidFill>
            </a:endParaRPr>
          </a:p>
          <a:p>
            <a:pPr algn="ctr"/>
            <a:endParaRPr lang="en-US" b="1" dirty="0">
              <a:solidFill>
                <a:srgbClr val="0000CC"/>
              </a:solidFill>
            </a:endParaRPr>
          </a:p>
          <a:p>
            <a:pPr algn="ctr"/>
            <a:endParaRPr lang="en-US" b="1" dirty="0">
              <a:solidFill>
                <a:srgbClr val="0000CC"/>
              </a:solidFill>
            </a:endParaRPr>
          </a:p>
          <a:p>
            <a:pPr algn="ctr"/>
            <a:endParaRPr lang="en-US" b="1" dirty="0">
              <a:solidFill>
                <a:srgbClr val="0000CC"/>
              </a:solidFill>
            </a:endParaRPr>
          </a:p>
          <a:p>
            <a:pPr algn="ctr"/>
            <a:endParaRPr lang="en-US" sz="500" b="1" dirty="0">
              <a:solidFill>
                <a:srgbClr val="0000CC"/>
              </a:solidFill>
            </a:endParaRPr>
          </a:p>
          <a:p>
            <a:pPr algn="ctr"/>
            <a:r>
              <a:rPr lang="en-US" b="1" dirty="0">
                <a:solidFill>
                  <a:srgbClr val="0000CC"/>
                </a:solidFill>
              </a:rPr>
              <a:t>Some risk, </a:t>
            </a:r>
          </a:p>
          <a:p>
            <a:pPr algn="ctr"/>
            <a:r>
              <a:rPr lang="en-US" b="1" dirty="0">
                <a:solidFill>
                  <a:srgbClr val="0000CC"/>
                </a:solidFill>
              </a:rPr>
              <a:t>0-3% return goals, </a:t>
            </a:r>
            <a:br>
              <a:rPr lang="en-US" b="1" dirty="0">
                <a:solidFill>
                  <a:srgbClr val="0000CC"/>
                </a:solidFill>
              </a:rPr>
            </a:br>
            <a:r>
              <a:rPr lang="en-US" b="1" dirty="0">
                <a:solidFill>
                  <a:srgbClr val="0000CC"/>
                </a:solidFill>
              </a:rPr>
              <a:t>cash + savings</a:t>
            </a:r>
          </a:p>
        </p:txBody>
      </p:sp>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525051"/>
          </a:xfrm>
          <a:prstGeom prst="rect">
            <a:avLst/>
          </a:prstGeom>
          <a:solidFill>
            <a:srgbClr val="0000CC"/>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Review from Sessions on Investing and Budgeting</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199" y="1326183"/>
            <a:ext cx="10804301"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i="1" dirty="0">
              <a:solidFill>
                <a:srgbClr val="C00000"/>
              </a:solidFill>
            </a:endParaRPr>
          </a:p>
          <a:p>
            <a:pPr marL="0" indent="0">
              <a:buNone/>
            </a:pPr>
            <a:endParaRPr lang="en-US" b="1" i="1" dirty="0">
              <a:solidFill>
                <a:srgbClr val="C00000"/>
              </a:solidFill>
            </a:endParaRPr>
          </a:p>
          <a:p>
            <a:pPr marL="0" indent="0">
              <a:buNone/>
            </a:pPr>
            <a:endParaRPr lang="en-US" dirty="0"/>
          </a:p>
        </p:txBody>
      </p:sp>
      <p:pic>
        <p:nvPicPr>
          <p:cNvPr id="1030" name="Picture 6" descr="Free Bucket Clipart Png, Download Free Bucket Clipart Png png images, Free  ClipArts on Clipart Library">
            <a:extLst>
              <a:ext uri="{FF2B5EF4-FFF2-40B4-BE49-F238E27FC236}">
                <a16:creationId xmlns:a16="http://schemas.microsoft.com/office/drawing/2014/main" id="{2BF7475A-57F3-4449-A841-4C541239A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679" y="3584256"/>
            <a:ext cx="1504043" cy="1630890"/>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A8D148D0-F20D-CF44-ACEC-F226A9998768}"/>
              </a:ext>
            </a:extLst>
          </p:cNvPr>
          <p:cNvSpPr txBox="1">
            <a:spLocks/>
          </p:cNvSpPr>
          <p:nvPr/>
        </p:nvSpPr>
        <p:spPr>
          <a:xfrm>
            <a:off x="704527" y="1268127"/>
            <a:ext cx="10804301" cy="1630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a:solidFill>
                  <a:srgbClr val="C00000"/>
                </a:solidFill>
              </a:rPr>
              <a:t>I utilize 4-5 different accounts on a regular basis, as defined below. This allows me to mentally align my finances with my goals, kind of like how I use 3 credit cards with 3 different purposes each.</a:t>
            </a:r>
            <a:endParaRPr lang="en-US" dirty="0"/>
          </a:p>
        </p:txBody>
      </p:sp>
      <p:pic>
        <p:nvPicPr>
          <p:cNvPr id="27" name="Picture 6" descr="Free Bucket Clipart Png, Download Free Bucket Clipart Png png images, Free  ClipArts on Clipart Library">
            <a:extLst>
              <a:ext uri="{FF2B5EF4-FFF2-40B4-BE49-F238E27FC236}">
                <a16:creationId xmlns:a16="http://schemas.microsoft.com/office/drawing/2014/main" id="{BEB482FF-3BF6-F541-AEA4-1DD01AD7E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961" y="3584256"/>
            <a:ext cx="1504043" cy="16308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458F007-C179-BC4F-8CC8-306DD65D1B55}"/>
              </a:ext>
            </a:extLst>
          </p:cNvPr>
          <p:cNvSpPr txBox="1"/>
          <p:nvPr/>
        </p:nvSpPr>
        <p:spPr>
          <a:xfrm>
            <a:off x="6405743" y="2897165"/>
            <a:ext cx="2101171" cy="3493264"/>
          </a:xfrm>
          <a:prstGeom prst="rect">
            <a:avLst/>
          </a:prstGeom>
          <a:noFill/>
        </p:spPr>
        <p:txBody>
          <a:bodyPr wrap="square" rtlCol="0">
            <a:spAutoFit/>
          </a:bodyPr>
          <a:lstStyle/>
          <a:p>
            <a:pPr algn="ctr"/>
            <a:r>
              <a:rPr lang="en-US" b="1" dirty="0">
                <a:solidFill>
                  <a:srgbClr val="7030A0"/>
                </a:solidFill>
              </a:rPr>
              <a:t>Long-Term</a:t>
            </a:r>
            <a:br>
              <a:rPr lang="en-US" b="1" dirty="0">
                <a:solidFill>
                  <a:srgbClr val="7030A0"/>
                </a:solidFill>
              </a:rPr>
            </a:br>
            <a:r>
              <a:rPr lang="en-US" b="1" dirty="0">
                <a:solidFill>
                  <a:srgbClr val="7030A0"/>
                </a:solidFill>
              </a:rPr>
              <a:t> Goals</a:t>
            </a:r>
          </a:p>
          <a:p>
            <a:pPr algn="ctr"/>
            <a:endParaRPr lang="en-US" b="1" dirty="0">
              <a:solidFill>
                <a:srgbClr val="7030A0"/>
              </a:solidFill>
            </a:endParaRPr>
          </a:p>
          <a:p>
            <a:pPr algn="ctr"/>
            <a:endParaRPr lang="en-US" b="1" dirty="0">
              <a:solidFill>
                <a:srgbClr val="7030A0"/>
              </a:solidFill>
            </a:endParaRPr>
          </a:p>
          <a:p>
            <a:pPr algn="ctr"/>
            <a:endParaRPr lang="en-US" b="1" dirty="0">
              <a:solidFill>
                <a:srgbClr val="7030A0"/>
              </a:solidFill>
            </a:endParaRPr>
          </a:p>
          <a:p>
            <a:pPr algn="ctr"/>
            <a:endParaRPr lang="en-US" b="1" dirty="0">
              <a:solidFill>
                <a:srgbClr val="7030A0"/>
              </a:solidFill>
            </a:endParaRPr>
          </a:p>
          <a:p>
            <a:pPr algn="ctr"/>
            <a:endParaRPr lang="en-US" b="1" dirty="0">
              <a:solidFill>
                <a:srgbClr val="7030A0"/>
              </a:solidFill>
            </a:endParaRPr>
          </a:p>
          <a:p>
            <a:pPr algn="ctr"/>
            <a:endParaRPr lang="en-US" b="1" dirty="0">
              <a:solidFill>
                <a:srgbClr val="7030A0"/>
              </a:solidFill>
            </a:endParaRPr>
          </a:p>
          <a:p>
            <a:pPr algn="ctr"/>
            <a:endParaRPr lang="en-US" sz="500" b="1" dirty="0">
              <a:solidFill>
                <a:srgbClr val="7030A0"/>
              </a:solidFill>
            </a:endParaRPr>
          </a:p>
          <a:p>
            <a:pPr algn="ctr"/>
            <a:r>
              <a:rPr lang="en-US" b="1" dirty="0">
                <a:solidFill>
                  <a:srgbClr val="7030A0"/>
                </a:solidFill>
              </a:rPr>
              <a:t>Some Risk,</a:t>
            </a:r>
          </a:p>
          <a:p>
            <a:pPr algn="ctr"/>
            <a:r>
              <a:rPr lang="en-US" b="1" dirty="0">
                <a:solidFill>
                  <a:srgbClr val="7030A0"/>
                </a:solidFill>
              </a:rPr>
              <a:t>3-7% return goals, </a:t>
            </a:r>
          </a:p>
          <a:p>
            <a:pPr algn="ctr"/>
            <a:r>
              <a:rPr lang="en-US" b="1" dirty="0">
                <a:solidFill>
                  <a:srgbClr val="7030A0"/>
                </a:solidFill>
              </a:rPr>
              <a:t>savings + investments</a:t>
            </a:r>
          </a:p>
        </p:txBody>
      </p:sp>
      <p:sp>
        <p:nvSpPr>
          <p:cNvPr id="36" name="TextBox 35">
            <a:extLst>
              <a:ext uri="{FF2B5EF4-FFF2-40B4-BE49-F238E27FC236}">
                <a16:creationId xmlns:a16="http://schemas.microsoft.com/office/drawing/2014/main" id="{FC2C7CBE-2E3E-254E-849A-3B3A6F32AFEB}"/>
              </a:ext>
            </a:extLst>
          </p:cNvPr>
          <p:cNvSpPr txBox="1"/>
          <p:nvPr/>
        </p:nvSpPr>
        <p:spPr>
          <a:xfrm>
            <a:off x="8720259" y="2891473"/>
            <a:ext cx="2101171" cy="3231654"/>
          </a:xfrm>
          <a:prstGeom prst="rect">
            <a:avLst/>
          </a:prstGeom>
          <a:noFill/>
        </p:spPr>
        <p:txBody>
          <a:bodyPr wrap="square" rtlCol="0">
            <a:spAutoFit/>
          </a:bodyPr>
          <a:lstStyle/>
          <a:p>
            <a:pPr algn="ctr"/>
            <a:r>
              <a:rPr lang="en-US" b="1" dirty="0">
                <a:solidFill>
                  <a:srgbClr val="C00000"/>
                </a:solidFill>
              </a:rPr>
              <a:t>Retirement </a:t>
            </a:r>
          </a:p>
          <a:p>
            <a:pPr algn="ctr"/>
            <a:r>
              <a:rPr lang="en-US" b="1" dirty="0">
                <a:solidFill>
                  <a:srgbClr val="C00000"/>
                </a:solidFill>
              </a:rPr>
              <a:t>Accounts</a:t>
            </a: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sz="600" b="1" dirty="0">
              <a:solidFill>
                <a:srgbClr val="C00000"/>
              </a:solidFill>
            </a:endParaRPr>
          </a:p>
          <a:p>
            <a:pPr algn="ctr"/>
            <a:r>
              <a:rPr lang="en-US" b="1" dirty="0">
                <a:solidFill>
                  <a:srgbClr val="C00000"/>
                </a:solidFill>
              </a:rPr>
              <a:t>Lots of risk,</a:t>
            </a:r>
          </a:p>
          <a:p>
            <a:pPr algn="ctr"/>
            <a:r>
              <a:rPr lang="en-US" b="1" dirty="0">
                <a:solidFill>
                  <a:srgbClr val="C00000"/>
                </a:solidFill>
              </a:rPr>
              <a:t>8-12% return goals,</a:t>
            </a:r>
          </a:p>
          <a:p>
            <a:pPr algn="ctr"/>
            <a:r>
              <a:rPr lang="en-US" b="1" dirty="0">
                <a:solidFill>
                  <a:srgbClr val="C00000"/>
                </a:solidFill>
              </a:rPr>
              <a:t>all investments</a:t>
            </a:r>
          </a:p>
        </p:txBody>
      </p:sp>
      <p:pic>
        <p:nvPicPr>
          <p:cNvPr id="39" name="Picture 6" descr="Free Bucket Clipart Png, Download Free Bucket Clipart Png png images, Free  ClipArts on Clipart Library">
            <a:extLst>
              <a:ext uri="{FF2B5EF4-FFF2-40B4-BE49-F238E27FC236}">
                <a16:creationId xmlns:a16="http://schemas.microsoft.com/office/drawing/2014/main" id="{40B87571-5D74-AC45-B108-1A949BC82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047" y="3596781"/>
            <a:ext cx="1504043" cy="16308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Free Bucket Clipart Png, Download Free Bucket Clipart Png png images, Free  ClipArts on Clipart Library">
            <a:extLst>
              <a:ext uri="{FF2B5EF4-FFF2-40B4-BE49-F238E27FC236}">
                <a16:creationId xmlns:a16="http://schemas.microsoft.com/office/drawing/2014/main" id="{52112D57-26EA-9348-90ED-7C1F44F0F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930" y="3584256"/>
            <a:ext cx="1504043" cy="163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65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Review: A Few Rules About INVESTING</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Investing lets COMPOUND INTEREST be your friend.</a:t>
            </a:r>
            <a:br>
              <a:rPr lang="en-US" dirty="0"/>
            </a:br>
            <a:endParaRPr lang="en-US" dirty="0"/>
          </a:p>
          <a:p>
            <a:pPr lvl="1"/>
            <a:r>
              <a:rPr lang="en-US" dirty="0">
                <a:solidFill>
                  <a:srgbClr val="0000CC"/>
                </a:solidFill>
              </a:rPr>
              <a:t>With compound interest, your interest earns interest.</a:t>
            </a:r>
          </a:p>
          <a:p>
            <a:pPr lvl="1"/>
            <a:r>
              <a:rPr lang="en-US" dirty="0">
                <a:solidFill>
                  <a:srgbClr val="0000CC"/>
                </a:solidFill>
              </a:rPr>
              <a:t>Without actively making decisions, your money can grow exponentially.</a:t>
            </a:r>
            <a:br>
              <a:rPr lang="en-US" dirty="0"/>
            </a:br>
            <a:endParaRPr lang="en-US" dirty="0"/>
          </a:p>
          <a:p>
            <a:pPr lvl="1"/>
            <a:r>
              <a:rPr lang="en-US" dirty="0"/>
              <a:t>Yes, there is risk – the exponential growth rate could be negative.</a:t>
            </a:r>
          </a:p>
          <a:p>
            <a:pPr lvl="1"/>
            <a:r>
              <a:rPr lang="en-US" dirty="0"/>
              <a:t>Such risk is greatest if you ‘invest’ over very short periods of time.</a:t>
            </a:r>
          </a:p>
          <a:p>
            <a:pPr lvl="1"/>
            <a:r>
              <a:rPr lang="en-US" dirty="0"/>
              <a:t>Historically, over the past 100+ years, if you invest for 5+ years, you have benefited from positive exponential growth.</a:t>
            </a:r>
          </a:p>
          <a:p>
            <a:pPr lvl="1"/>
            <a:r>
              <a:rPr lang="en-US" dirty="0"/>
              <a:t>The average return of a common stock over the past 100 years is 10%.</a:t>
            </a:r>
          </a:p>
          <a:p>
            <a:pPr lvl="2"/>
            <a:r>
              <a:rPr lang="en-US" dirty="0"/>
              <a:t>The word ’average’ is very important here. But, the good news, we can all achieve ‘average’ returns relatively easily (though they may not be 10% in the future)</a:t>
            </a:r>
          </a:p>
        </p:txBody>
      </p:sp>
    </p:spTree>
    <p:extLst>
      <p:ext uri="{BB962C8B-B14F-4D97-AF65-F5344CB8AC3E}">
        <p14:creationId xmlns:p14="http://schemas.microsoft.com/office/powerpoint/2010/main" val="2904425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Review: A Few Rules About INVESTING</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Investing lets COMPOUND INTEREST be your friend.</a:t>
            </a:r>
            <a:br>
              <a:rPr lang="en-US" dirty="0"/>
            </a:br>
            <a:endParaRPr lang="en-US" dirty="0"/>
          </a:p>
          <a:p>
            <a:pPr lvl="1"/>
            <a:r>
              <a:rPr lang="en-US" dirty="0">
                <a:solidFill>
                  <a:srgbClr val="0000CC"/>
                </a:solidFill>
              </a:rPr>
              <a:t>With compound interest, your interest earns interest.</a:t>
            </a:r>
          </a:p>
          <a:p>
            <a:pPr lvl="1"/>
            <a:r>
              <a:rPr lang="en-US" dirty="0">
                <a:solidFill>
                  <a:srgbClr val="0000CC"/>
                </a:solidFill>
              </a:rPr>
              <a:t>Without actively making decisions, your money can grow exponentially.</a:t>
            </a:r>
            <a:br>
              <a:rPr lang="en-US" dirty="0"/>
            </a:br>
            <a:endParaRPr lang="en-US" dirty="0"/>
          </a:p>
          <a:p>
            <a:pPr lvl="1"/>
            <a:r>
              <a:rPr lang="en-US" dirty="0"/>
              <a:t>Yes, there is risk – the exponential growth rate could be negative.</a:t>
            </a:r>
          </a:p>
          <a:p>
            <a:pPr lvl="1"/>
            <a:r>
              <a:rPr lang="en-US" dirty="0"/>
              <a:t>Such risk is greatest if you ‘invest’ over very short periods of time.</a:t>
            </a:r>
          </a:p>
          <a:p>
            <a:pPr lvl="1"/>
            <a:r>
              <a:rPr lang="en-US" dirty="0"/>
              <a:t>Historically, over the past 100+ years, if you invest for 5+ years, you have benefited from positive exponential growth.</a:t>
            </a:r>
          </a:p>
          <a:p>
            <a:pPr lvl="1"/>
            <a:r>
              <a:rPr lang="en-US" dirty="0"/>
              <a:t>The average return of a common stock over the past 100 years is 10%.</a:t>
            </a:r>
          </a:p>
          <a:p>
            <a:pPr lvl="2"/>
            <a:r>
              <a:rPr lang="en-US" dirty="0"/>
              <a:t>The word ’average’ is very important here. But, the good news, we can all achieve ‘average’ returns relatively easily (though they may not be 10% in the future)</a:t>
            </a:r>
          </a:p>
        </p:txBody>
      </p:sp>
      <p:sp>
        <p:nvSpPr>
          <p:cNvPr id="4" name="Rounded Rectangle 3">
            <a:extLst>
              <a:ext uri="{FF2B5EF4-FFF2-40B4-BE49-F238E27FC236}">
                <a16:creationId xmlns:a16="http://schemas.microsoft.com/office/drawing/2014/main" id="{3DE0A60A-852A-D64C-B98D-F298186E394B}"/>
              </a:ext>
            </a:extLst>
          </p:cNvPr>
          <p:cNvSpPr/>
          <p:nvPr/>
        </p:nvSpPr>
        <p:spPr>
          <a:xfrm>
            <a:off x="1814285" y="1596571"/>
            <a:ext cx="9216572" cy="4238172"/>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Not to be too esoteric or philosophical…</a:t>
            </a:r>
          </a:p>
          <a:p>
            <a:pPr algn="ctr"/>
            <a:r>
              <a:rPr lang="en-US" sz="2500" b="1" dirty="0"/>
              <a:t>But compound interest doesn’t just apply to investing.</a:t>
            </a:r>
          </a:p>
          <a:p>
            <a:endParaRPr lang="en-US" sz="2500" b="1" dirty="0"/>
          </a:p>
          <a:p>
            <a:r>
              <a:rPr lang="en-US" sz="2500" b="1" dirty="0"/>
              <a:t>Compound interest applies to all aspects of grad school life:</a:t>
            </a:r>
          </a:p>
          <a:p>
            <a:r>
              <a:rPr lang="en-US" sz="2500" b="1" dirty="0"/>
              <a:t>	Time Management</a:t>
            </a:r>
          </a:p>
          <a:p>
            <a:r>
              <a:rPr lang="en-US" sz="2500" b="1" dirty="0"/>
              <a:t>	Mental Health</a:t>
            </a:r>
          </a:p>
          <a:p>
            <a:r>
              <a:rPr lang="en-US" sz="2500" b="1" dirty="0"/>
              <a:t>	Health Management</a:t>
            </a:r>
          </a:p>
          <a:p>
            <a:r>
              <a:rPr lang="en-US" sz="2500" b="1" dirty="0"/>
              <a:t>	Writing Skills</a:t>
            </a:r>
          </a:p>
          <a:p>
            <a:r>
              <a:rPr lang="en-US" sz="2500" b="1" dirty="0"/>
              <a:t>	Relationships</a:t>
            </a:r>
          </a:p>
          <a:p>
            <a:r>
              <a:rPr lang="en-US" sz="2500" b="1" dirty="0"/>
              <a:t>	And…Of course, Money Management</a:t>
            </a:r>
          </a:p>
        </p:txBody>
      </p:sp>
    </p:spTree>
    <p:extLst>
      <p:ext uri="{BB962C8B-B14F-4D97-AF65-F5344CB8AC3E}">
        <p14:creationId xmlns:p14="http://schemas.microsoft.com/office/powerpoint/2010/main" val="58319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Review: A Few Rules About INVESTING</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Investing lets COMPOUND INTEREST be your friend.</a:t>
            </a:r>
            <a:br>
              <a:rPr lang="en-US" dirty="0"/>
            </a:br>
            <a:endParaRPr lang="en-US" dirty="0"/>
          </a:p>
          <a:p>
            <a:pPr lvl="1"/>
            <a:r>
              <a:rPr lang="en-US" dirty="0">
                <a:solidFill>
                  <a:srgbClr val="0000CC"/>
                </a:solidFill>
              </a:rPr>
              <a:t>With compound interest, your interest earns interest.</a:t>
            </a:r>
          </a:p>
          <a:p>
            <a:pPr lvl="1"/>
            <a:r>
              <a:rPr lang="en-US" dirty="0">
                <a:solidFill>
                  <a:srgbClr val="0000CC"/>
                </a:solidFill>
              </a:rPr>
              <a:t>Without actively making decisions, your money can grow exponentially.</a:t>
            </a:r>
            <a:br>
              <a:rPr lang="en-US" dirty="0"/>
            </a:br>
            <a:endParaRPr lang="en-US" dirty="0"/>
          </a:p>
          <a:p>
            <a:pPr lvl="1"/>
            <a:r>
              <a:rPr lang="en-US" dirty="0"/>
              <a:t>Yes, there is risk – the exponential growth rate could be negative.</a:t>
            </a:r>
          </a:p>
          <a:p>
            <a:pPr lvl="1"/>
            <a:r>
              <a:rPr lang="en-US" dirty="0"/>
              <a:t>Such risk is greatest if you ‘invest’ over very short periods of time.</a:t>
            </a:r>
          </a:p>
          <a:p>
            <a:pPr lvl="1"/>
            <a:r>
              <a:rPr lang="en-US" dirty="0"/>
              <a:t>Historically, over the past 100+ years, if you invest for 5+ years, you have benefited from positive exponential growth.</a:t>
            </a:r>
          </a:p>
          <a:p>
            <a:pPr lvl="1"/>
            <a:r>
              <a:rPr lang="en-US" dirty="0"/>
              <a:t>The average return of a common stock over the past 100 years is 10%.</a:t>
            </a:r>
          </a:p>
          <a:p>
            <a:pPr lvl="2"/>
            <a:r>
              <a:rPr lang="en-US" dirty="0"/>
              <a:t>The word ’average’ is very important here. But, the good news, we can all achieve ‘average’ returns relatively easily (though they may not be 10% in the future)</a:t>
            </a:r>
          </a:p>
        </p:txBody>
      </p:sp>
      <p:sp>
        <p:nvSpPr>
          <p:cNvPr id="4" name="Rounded Rectangle 3">
            <a:extLst>
              <a:ext uri="{FF2B5EF4-FFF2-40B4-BE49-F238E27FC236}">
                <a16:creationId xmlns:a16="http://schemas.microsoft.com/office/drawing/2014/main" id="{3DE0A60A-852A-D64C-B98D-F298186E394B}"/>
              </a:ext>
            </a:extLst>
          </p:cNvPr>
          <p:cNvSpPr/>
          <p:nvPr/>
        </p:nvSpPr>
        <p:spPr>
          <a:xfrm>
            <a:off x="1814285" y="1596571"/>
            <a:ext cx="9216572" cy="4238172"/>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And…if we connect this to Debt Management:</a:t>
            </a:r>
          </a:p>
          <a:p>
            <a:pPr algn="ctr"/>
            <a:endParaRPr lang="en-US" sz="2500" b="1" dirty="0"/>
          </a:p>
          <a:p>
            <a:pPr algn="ctr"/>
            <a:endParaRPr lang="en-US" sz="2500" b="1" dirty="0"/>
          </a:p>
          <a:p>
            <a:pPr algn="ctr"/>
            <a:r>
              <a:rPr lang="en-US" sz="2500" b="1" dirty="0"/>
              <a:t>Owing Compound Interest can be your biggest financial foe.</a:t>
            </a:r>
          </a:p>
          <a:p>
            <a:pPr algn="ctr"/>
            <a:r>
              <a:rPr lang="en-US" sz="2500" b="1" dirty="0"/>
              <a:t>Owing interest on interest on interest can be an anchor on your future and can compromise all of your dreams and goals.</a:t>
            </a:r>
          </a:p>
        </p:txBody>
      </p:sp>
    </p:spTree>
    <p:extLst>
      <p:ext uri="{BB962C8B-B14F-4D97-AF65-F5344CB8AC3E}">
        <p14:creationId xmlns:p14="http://schemas.microsoft.com/office/powerpoint/2010/main" val="1692668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Review: A Few Rules About INVESTING</a:t>
            </a:r>
          </a:p>
        </p:txBody>
      </p:sp>
      <p:sp>
        <p:nvSpPr>
          <p:cNvPr id="3" name="Content Placeholder 2">
            <a:extLst>
              <a:ext uri="{FF2B5EF4-FFF2-40B4-BE49-F238E27FC236}">
                <a16:creationId xmlns:a16="http://schemas.microsoft.com/office/drawing/2014/main" id="{2EC07933-647C-6646-8B6C-875E86D7E86D}"/>
              </a:ext>
            </a:extLst>
          </p:cNvPr>
          <p:cNvSpPr txBox="1">
            <a:spLocks/>
          </p:cNvSpPr>
          <p:nvPr/>
        </p:nvSpPr>
        <p:spPr>
          <a:xfrm>
            <a:off x="838200" y="1326183"/>
            <a:ext cx="10515600" cy="4850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Investing lets COMPOUND INTEREST be your friend.</a:t>
            </a:r>
            <a:br>
              <a:rPr lang="en-US" dirty="0"/>
            </a:br>
            <a:endParaRPr lang="en-US" dirty="0"/>
          </a:p>
          <a:p>
            <a:pPr lvl="1"/>
            <a:r>
              <a:rPr lang="en-US" dirty="0">
                <a:solidFill>
                  <a:srgbClr val="0000CC"/>
                </a:solidFill>
              </a:rPr>
              <a:t>With compound interest, your interest earns interest.</a:t>
            </a:r>
          </a:p>
          <a:p>
            <a:pPr lvl="1"/>
            <a:r>
              <a:rPr lang="en-US" dirty="0">
                <a:solidFill>
                  <a:srgbClr val="0000CC"/>
                </a:solidFill>
              </a:rPr>
              <a:t>Without actively making decisions, your money can grow exponentially.</a:t>
            </a:r>
            <a:br>
              <a:rPr lang="en-US" dirty="0"/>
            </a:br>
            <a:endParaRPr lang="en-US" dirty="0"/>
          </a:p>
          <a:p>
            <a:pPr lvl="1"/>
            <a:r>
              <a:rPr lang="en-US" dirty="0"/>
              <a:t>Yes, there is risk – the exponential growth rate could be negative.</a:t>
            </a:r>
          </a:p>
          <a:p>
            <a:pPr lvl="1"/>
            <a:r>
              <a:rPr lang="en-US" dirty="0"/>
              <a:t>Such risk is greatest if you ‘invest’ over very short periods of time.</a:t>
            </a:r>
          </a:p>
          <a:p>
            <a:pPr lvl="1"/>
            <a:r>
              <a:rPr lang="en-US" dirty="0"/>
              <a:t>Historically, over the past 100+ years, if you invest for 5+ years, you have benefited from positive exponential growth.</a:t>
            </a:r>
          </a:p>
          <a:p>
            <a:pPr lvl="1"/>
            <a:r>
              <a:rPr lang="en-US" dirty="0"/>
              <a:t>The average return of a common stock over the past 100 years is 10%.</a:t>
            </a:r>
          </a:p>
          <a:p>
            <a:pPr lvl="2"/>
            <a:r>
              <a:rPr lang="en-US" dirty="0"/>
              <a:t>The word ’average’ is very important here. But, the good news, we can all achieve ‘average’ returns relatively easily (though they may not be 10% in the future)</a:t>
            </a:r>
          </a:p>
        </p:txBody>
      </p:sp>
      <p:sp>
        <p:nvSpPr>
          <p:cNvPr id="5" name="Rounded Rectangle 4">
            <a:extLst>
              <a:ext uri="{FF2B5EF4-FFF2-40B4-BE49-F238E27FC236}">
                <a16:creationId xmlns:a16="http://schemas.microsoft.com/office/drawing/2014/main" id="{9BC3EAB5-0947-1E4F-978B-5E5A511EE739}"/>
              </a:ext>
            </a:extLst>
          </p:cNvPr>
          <p:cNvSpPr/>
          <p:nvPr/>
        </p:nvSpPr>
        <p:spPr>
          <a:xfrm>
            <a:off x="1611807" y="1566726"/>
            <a:ext cx="8968385" cy="396509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YOU, as grad students, are better wired and equipped to make long-term plans – education, career, financial &amp; otherwise – than 99% of humanity. </a:t>
            </a:r>
          </a:p>
          <a:p>
            <a:pPr algn="ctr"/>
            <a:endParaRPr lang="en-US" sz="3000" b="1" dirty="0"/>
          </a:p>
          <a:p>
            <a:pPr algn="ctr"/>
            <a:r>
              <a:rPr lang="en-US" sz="3000" b="1" dirty="0"/>
              <a:t>Be confident. Be intentional. </a:t>
            </a:r>
          </a:p>
          <a:p>
            <a:pPr algn="ctr"/>
            <a:r>
              <a:rPr lang="en-US" sz="3000" b="1" dirty="0"/>
              <a:t>Be diligent. Be awesome.</a:t>
            </a:r>
          </a:p>
        </p:txBody>
      </p:sp>
    </p:spTree>
    <p:extLst>
      <p:ext uri="{BB962C8B-B14F-4D97-AF65-F5344CB8AC3E}">
        <p14:creationId xmlns:p14="http://schemas.microsoft.com/office/powerpoint/2010/main" val="1648439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Developing A Budgeting Mindset</a:t>
            </a:r>
          </a:p>
        </p:txBody>
      </p:sp>
      <p:sp>
        <p:nvSpPr>
          <p:cNvPr id="4" name="Content Placeholder 2">
            <a:extLst>
              <a:ext uri="{FF2B5EF4-FFF2-40B4-BE49-F238E27FC236}">
                <a16:creationId xmlns:a16="http://schemas.microsoft.com/office/drawing/2014/main" id="{FF571D95-D87B-4449-B60C-E762C43A9ED2}"/>
              </a:ext>
            </a:extLst>
          </p:cNvPr>
          <p:cNvSpPr txBox="1">
            <a:spLocks/>
          </p:cNvSpPr>
          <p:nvPr/>
        </p:nvSpPr>
        <p:spPr>
          <a:xfrm>
            <a:off x="838200" y="1326183"/>
            <a:ext cx="10515600" cy="4624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C00000"/>
                </a:solidFill>
              </a:rPr>
              <a:t>Budgeting is more of a mental game than a financial process. </a:t>
            </a:r>
          </a:p>
          <a:p>
            <a:pPr marL="0" indent="0" algn="ctr">
              <a:buNone/>
            </a:pPr>
            <a:endParaRPr lang="en-US" sz="3200" b="1" dirty="0"/>
          </a:p>
          <a:p>
            <a:r>
              <a:rPr lang="en-US" sz="3200" dirty="0">
                <a:solidFill>
                  <a:srgbClr val="0000CC"/>
                </a:solidFill>
              </a:rPr>
              <a:t>Think of budgeting as part of a long-term financial plan.</a:t>
            </a:r>
          </a:p>
          <a:p>
            <a:r>
              <a:rPr lang="en-US" sz="3200" dirty="0">
                <a:solidFill>
                  <a:srgbClr val="0000CC"/>
                </a:solidFill>
              </a:rPr>
              <a:t>Think of budgeting in the same way you think of studying, writing or working in the laboratory.</a:t>
            </a:r>
          </a:p>
          <a:p>
            <a:r>
              <a:rPr lang="en-US" sz="3200" dirty="0">
                <a:solidFill>
                  <a:srgbClr val="0000CC"/>
                </a:solidFill>
              </a:rPr>
              <a:t>Recognize your own behavior, habits, priorities and goals. Only you know what is best for you. Choose the budgeting approach that works best for you…and for you only.</a:t>
            </a:r>
          </a:p>
        </p:txBody>
      </p:sp>
    </p:spTree>
    <p:extLst>
      <p:ext uri="{BB962C8B-B14F-4D97-AF65-F5344CB8AC3E}">
        <p14:creationId xmlns:p14="http://schemas.microsoft.com/office/powerpoint/2010/main" val="3913983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Developing A Budgeting Mindset</a:t>
            </a:r>
          </a:p>
        </p:txBody>
      </p:sp>
      <p:sp>
        <p:nvSpPr>
          <p:cNvPr id="4" name="Content Placeholder 2">
            <a:extLst>
              <a:ext uri="{FF2B5EF4-FFF2-40B4-BE49-F238E27FC236}">
                <a16:creationId xmlns:a16="http://schemas.microsoft.com/office/drawing/2014/main" id="{FF571D95-D87B-4449-B60C-E762C43A9ED2}"/>
              </a:ext>
            </a:extLst>
          </p:cNvPr>
          <p:cNvSpPr txBox="1">
            <a:spLocks/>
          </p:cNvSpPr>
          <p:nvPr/>
        </p:nvSpPr>
        <p:spPr>
          <a:xfrm>
            <a:off x="838200" y="1326183"/>
            <a:ext cx="10515600" cy="4624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C00000"/>
                </a:solidFill>
              </a:rPr>
              <a:t>If you have a spouse, partner, family or others who are affected by your budgeting decisions….</a:t>
            </a:r>
          </a:p>
          <a:p>
            <a:pPr marL="0" indent="0" algn="ctr">
              <a:buNone/>
            </a:pPr>
            <a:endParaRPr lang="en-US" sz="3200" b="1" i="1" dirty="0">
              <a:solidFill>
                <a:srgbClr val="C00000"/>
              </a:solidFill>
            </a:endParaRPr>
          </a:p>
          <a:p>
            <a:pPr marL="0" indent="0" algn="ctr">
              <a:buNone/>
            </a:pPr>
            <a:r>
              <a:rPr lang="en-US" sz="3200" b="1" i="1" dirty="0">
                <a:solidFill>
                  <a:srgbClr val="C00000"/>
                </a:solidFill>
              </a:rPr>
              <a:t>….Talk to them. Make budgeting a team effort.</a:t>
            </a:r>
          </a:p>
          <a:p>
            <a:pPr marL="0" indent="0" algn="ctr">
              <a:buNone/>
            </a:pPr>
            <a:endParaRPr lang="en-US" sz="3200" b="1" dirty="0"/>
          </a:p>
          <a:p>
            <a:r>
              <a:rPr lang="en-US" dirty="0">
                <a:solidFill>
                  <a:srgbClr val="0000CC"/>
                </a:solidFill>
              </a:rPr>
              <a:t>Research on personal finance shows that couples feel more empowered and develop a closer, stronger relationship when they share financial goals, decisions and strategies with each other.</a:t>
            </a:r>
          </a:p>
          <a:p>
            <a:r>
              <a:rPr lang="en-US" sz="2000" dirty="0">
                <a:solidFill>
                  <a:srgbClr val="0000CC"/>
                </a:solidFill>
              </a:rPr>
              <a:t>Your pets may be affected by your budgeting decisions. But you don’t have to communicate with them. They don’t want to be bothered with budgeting decisions. They have other priorities.</a:t>
            </a:r>
          </a:p>
        </p:txBody>
      </p:sp>
    </p:spTree>
    <p:extLst>
      <p:ext uri="{BB962C8B-B14F-4D97-AF65-F5344CB8AC3E}">
        <p14:creationId xmlns:p14="http://schemas.microsoft.com/office/powerpoint/2010/main" val="207432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pic>
        <p:nvPicPr>
          <p:cNvPr id="3" name="Picture 2">
            <a:extLst>
              <a:ext uri="{FF2B5EF4-FFF2-40B4-BE49-F238E27FC236}">
                <a16:creationId xmlns:a16="http://schemas.microsoft.com/office/drawing/2014/main" id="{F7A0D758-37CD-0840-BA99-72ABCBE5F7F9}"/>
              </a:ext>
            </a:extLst>
          </p:cNvPr>
          <p:cNvPicPr>
            <a:picLocks noChangeAspect="1"/>
          </p:cNvPicPr>
          <p:nvPr/>
        </p:nvPicPr>
        <p:blipFill>
          <a:blip r:embed="rId2"/>
          <a:stretch>
            <a:fillRect/>
          </a:stretch>
        </p:blipFill>
        <p:spPr>
          <a:xfrm>
            <a:off x="2921215" y="1051431"/>
            <a:ext cx="7004637" cy="5543928"/>
          </a:xfrm>
          <a:prstGeom prst="rect">
            <a:avLst/>
          </a:prstGeom>
        </p:spPr>
      </p:pic>
    </p:spTree>
    <p:extLst>
      <p:ext uri="{BB962C8B-B14F-4D97-AF65-F5344CB8AC3E}">
        <p14:creationId xmlns:p14="http://schemas.microsoft.com/office/powerpoint/2010/main" val="33183626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3A993A-392E-7546-9DFE-C46846226AAE}"/>
              </a:ext>
            </a:extLst>
          </p:cNvPr>
          <p:cNvPicPr>
            <a:picLocks noChangeAspect="1"/>
          </p:cNvPicPr>
          <p:nvPr/>
        </p:nvPicPr>
        <p:blipFill>
          <a:blip r:embed="rId2"/>
          <a:stretch>
            <a:fillRect/>
          </a:stretch>
        </p:blipFill>
        <p:spPr>
          <a:xfrm>
            <a:off x="0" y="208431"/>
            <a:ext cx="12192000" cy="5242128"/>
          </a:xfrm>
          <a:prstGeom prst="rect">
            <a:avLst/>
          </a:prstGeom>
        </p:spPr>
      </p:pic>
      <p:sp>
        <p:nvSpPr>
          <p:cNvPr id="5" name="Rounded Rectangle 4">
            <a:extLst>
              <a:ext uri="{FF2B5EF4-FFF2-40B4-BE49-F238E27FC236}">
                <a16:creationId xmlns:a16="http://schemas.microsoft.com/office/drawing/2014/main" id="{DD4CF24A-0B1A-7F4A-A1ED-99D89060D5EE}"/>
              </a:ext>
            </a:extLst>
          </p:cNvPr>
          <p:cNvSpPr/>
          <p:nvPr/>
        </p:nvSpPr>
        <p:spPr>
          <a:xfrm>
            <a:off x="2482808" y="5819459"/>
            <a:ext cx="7042697" cy="6297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Isn’t this a lot like what you do with your education planning?</a:t>
            </a:r>
          </a:p>
        </p:txBody>
      </p:sp>
    </p:spTree>
    <p:extLst>
      <p:ext uri="{BB962C8B-B14F-4D97-AF65-F5344CB8AC3E}">
        <p14:creationId xmlns:p14="http://schemas.microsoft.com/office/powerpoint/2010/main" val="1737409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3A993A-392E-7546-9DFE-C46846226AAE}"/>
              </a:ext>
            </a:extLst>
          </p:cNvPr>
          <p:cNvPicPr>
            <a:picLocks noChangeAspect="1"/>
          </p:cNvPicPr>
          <p:nvPr/>
        </p:nvPicPr>
        <p:blipFill>
          <a:blip r:embed="rId2"/>
          <a:stretch>
            <a:fillRect/>
          </a:stretch>
        </p:blipFill>
        <p:spPr>
          <a:xfrm>
            <a:off x="0" y="208431"/>
            <a:ext cx="12192000" cy="5242128"/>
          </a:xfrm>
          <a:prstGeom prst="rect">
            <a:avLst/>
          </a:prstGeom>
        </p:spPr>
      </p:pic>
      <p:sp>
        <p:nvSpPr>
          <p:cNvPr id="5" name="Rounded Rectangle 4">
            <a:extLst>
              <a:ext uri="{FF2B5EF4-FFF2-40B4-BE49-F238E27FC236}">
                <a16:creationId xmlns:a16="http://schemas.microsoft.com/office/drawing/2014/main" id="{DD4CF24A-0B1A-7F4A-A1ED-99D89060D5EE}"/>
              </a:ext>
            </a:extLst>
          </p:cNvPr>
          <p:cNvSpPr/>
          <p:nvPr/>
        </p:nvSpPr>
        <p:spPr>
          <a:xfrm>
            <a:off x="2482808" y="5819459"/>
            <a:ext cx="7042697" cy="6297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Isn’t this a lot like what you do with your education planning?</a:t>
            </a:r>
          </a:p>
        </p:txBody>
      </p:sp>
      <p:sp>
        <p:nvSpPr>
          <p:cNvPr id="3" name="Rounded Rectangle 2">
            <a:extLst>
              <a:ext uri="{FF2B5EF4-FFF2-40B4-BE49-F238E27FC236}">
                <a16:creationId xmlns:a16="http://schemas.microsoft.com/office/drawing/2014/main" id="{01239B4A-6F6F-FB45-93E5-711A2022D7E8}"/>
              </a:ext>
            </a:extLst>
          </p:cNvPr>
          <p:cNvSpPr/>
          <p:nvPr/>
        </p:nvSpPr>
        <p:spPr>
          <a:xfrm>
            <a:off x="6207020" y="490506"/>
            <a:ext cx="5722569" cy="4886893"/>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And as you begin to develop your full financial plan – seeing the trade-offs with Budgeting, Investing and Debt Management – you will begin to see how interconnected all of these aspects are.</a:t>
            </a:r>
          </a:p>
          <a:p>
            <a:pPr algn="ctr"/>
            <a:endParaRPr lang="en-US" sz="2000" b="1" dirty="0"/>
          </a:p>
          <a:p>
            <a:pPr algn="ctr"/>
            <a:r>
              <a:rPr lang="en-US" sz="2000" b="1" dirty="0"/>
              <a:t>Finance is just a matter of managing money across time.</a:t>
            </a:r>
          </a:p>
          <a:p>
            <a:pPr algn="ctr"/>
            <a:endParaRPr lang="en-US" sz="2000" b="1" dirty="0"/>
          </a:p>
          <a:p>
            <a:pPr algn="ctr"/>
            <a:r>
              <a:rPr lang="en-US" sz="2000" b="1" dirty="0"/>
              <a:t>And one thing we know about time is that our plans will change – so the better you have control of your initial financial plan, the more you will be able to adjust when life and time give you new goals.</a:t>
            </a:r>
          </a:p>
        </p:txBody>
      </p:sp>
    </p:spTree>
    <p:extLst>
      <p:ext uri="{BB962C8B-B14F-4D97-AF65-F5344CB8AC3E}">
        <p14:creationId xmlns:p14="http://schemas.microsoft.com/office/powerpoint/2010/main" val="2979306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Making Debt Management a Part of Your Plan</a:t>
            </a:r>
          </a:p>
        </p:txBody>
      </p:sp>
      <p:sp>
        <p:nvSpPr>
          <p:cNvPr id="6" name="Rounded Rectangle 5">
            <a:extLst>
              <a:ext uri="{FF2B5EF4-FFF2-40B4-BE49-F238E27FC236}">
                <a16:creationId xmlns:a16="http://schemas.microsoft.com/office/drawing/2014/main" id="{6BBE51AB-8250-3C45-80E6-BE8E97F262C4}"/>
              </a:ext>
            </a:extLst>
          </p:cNvPr>
          <p:cNvSpPr/>
          <p:nvPr/>
        </p:nvSpPr>
        <p:spPr>
          <a:xfrm>
            <a:off x="2235014" y="1234386"/>
            <a:ext cx="3204437"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FINANCIAL STRATEGIES</a:t>
            </a:r>
          </a:p>
        </p:txBody>
      </p:sp>
      <p:sp>
        <p:nvSpPr>
          <p:cNvPr id="7" name="Rounded Rectangle 6">
            <a:extLst>
              <a:ext uri="{FF2B5EF4-FFF2-40B4-BE49-F238E27FC236}">
                <a16:creationId xmlns:a16="http://schemas.microsoft.com/office/drawing/2014/main" id="{4887AD49-8887-4840-A8AE-FC9FA60679A4}"/>
              </a:ext>
            </a:extLst>
          </p:cNvPr>
          <p:cNvSpPr/>
          <p:nvPr/>
        </p:nvSpPr>
        <p:spPr>
          <a:xfrm>
            <a:off x="2235014" y="2028683"/>
            <a:ext cx="3204437"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BUDGETING</a:t>
            </a:r>
          </a:p>
          <a:p>
            <a:pPr algn="ctr"/>
            <a:r>
              <a:rPr lang="en-US" sz="2500" b="1" dirty="0"/>
              <a:t>STRATEGIES</a:t>
            </a:r>
          </a:p>
        </p:txBody>
      </p:sp>
      <p:sp>
        <p:nvSpPr>
          <p:cNvPr id="8" name="Rounded Rectangle 7">
            <a:extLst>
              <a:ext uri="{FF2B5EF4-FFF2-40B4-BE49-F238E27FC236}">
                <a16:creationId xmlns:a16="http://schemas.microsoft.com/office/drawing/2014/main" id="{F8F1D5FA-E976-724A-8786-912277B29590}"/>
              </a:ext>
            </a:extLst>
          </p:cNvPr>
          <p:cNvSpPr/>
          <p:nvPr/>
        </p:nvSpPr>
        <p:spPr>
          <a:xfrm>
            <a:off x="2235010" y="2895405"/>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Identify Your </a:t>
            </a:r>
            <a:br>
              <a:rPr lang="en-US" sz="2500" b="1" dirty="0">
                <a:solidFill>
                  <a:srgbClr val="002060"/>
                </a:solidFill>
              </a:rPr>
            </a:br>
            <a:r>
              <a:rPr lang="en-US" sz="2500" b="1" dirty="0">
                <a:solidFill>
                  <a:srgbClr val="002060"/>
                </a:solidFill>
              </a:rPr>
              <a:t>Income &amp; Expenses</a:t>
            </a:r>
          </a:p>
        </p:txBody>
      </p:sp>
      <p:sp>
        <p:nvSpPr>
          <p:cNvPr id="9" name="Rounded Rectangle 8">
            <a:extLst>
              <a:ext uri="{FF2B5EF4-FFF2-40B4-BE49-F238E27FC236}">
                <a16:creationId xmlns:a16="http://schemas.microsoft.com/office/drawing/2014/main" id="{3C908178-A5F1-1E48-9A04-B1EF2D48CB1D}"/>
              </a:ext>
            </a:extLst>
          </p:cNvPr>
          <p:cNvSpPr/>
          <p:nvPr/>
        </p:nvSpPr>
        <p:spPr>
          <a:xfrm>
            <a:off x="2235012" y="3728641"/>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Identify Your </a:t>
            </a:r>
            <a:br>
              <a:rPr lang="en-US" sz="2500" b="1" dirty="0">
                <a:solidFill>
                  <a:srgbClr val="002060"/>
                </a:solidFill>
              </a:rPr>
            </a:br>
            <a:r>
              <a:rPr lang="en-US" sz="2500" b="1" dirty="0">
                <a:solidFill>
                  <a:srgbClr val="002060"/>
                </a:solidFill>
              </a:rPr>
              <a:t>Priorities &amp; Goals</a:t>
            </a:r>
          </a:p>
        </p:txBody>
      </p:sp>
      <p:sp>
        <p:nvSpPr>
          <p:cNvPr id="10" name="Rounded Rectangle 9">
            <a:extLst>
              <a:ext uri="{FF2B5EF4-FFF2-40B4-BE49-F238E27FC236}">
                <a16:creationId xmlns:a16="http://schemas.microsoft.com/office/drawing/2014/main" id="{9A3B8A94-DD0C-AE45-80E9-D8455AF14C49}"/>
              </a:ext>
            </a:extLst>
          </p:cNvPr>
          <p:cNvSpPr/>
          <p:nvPr/>
        </p:nvSpPr>
        <p:spPr>
          <a:xfrm>
            <a:off x="2235011" y="4558962"/>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Do Your Planning</a:t>
            </a:r>
          </a:p>
        </p:txBody>
      </p:sp>
      <p:sp>
        <p:nvSpPr>
          <p:cNvPr id="11" name="Rounded Rectangle 10">
            <a:extLst>
              <a:ext uri="{FF2B5EF4-FFF2-40B4-BE49-F238E27FC236}">
                <a16:creationId xmlns:a16="http://schemas.microsoft.com/office/drawing/2014/main" id="{C1A18E1D-2E66-C347-824C-7CCF056BB25C}"/>
              </a:ext>
            </a:extLst>
          </p:cNvPr>
          <p:cNvSpPr/>
          <p:nvPr/>
        </p:nvSpPr>
        <p:spPr>
          <a:xfrm>
            <a:off x="2235010" y="5389283"/>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Monitor &amp; Modify Budgeting Activities</a:t>
            </a:r>
          </a:p>
        </p:txBody>
      </p:sp>
      <p:sp>
        <p:nvSpPr>
          <p:cNvPr id="12" name="Rounded Rectangle 11">
            <a:extLst>
              <a:ext uri="{FF2B5EF4-FFF2-40B4-BE49-F238E27FC236}">
                <a16:creationId xmlns:a16="http://schemas.microsoft.com/office/drawing/2014/main" id="{49CB2A33-6829-B146-A419-BCBBCE83A482}"/>
              </a:ext>
            </a:extLst>
          </p:cNvPr>
          <p:cNvSpPr/>
          <p:nvPr/>
        </p:nvSpPr>
        <p:spPr>
          <a:xfrm>
            <a:off x="6752549" y="1234386"/>
            <a:ext cx="3204437"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EDUCATION  STRATEGIES</a:t>
            </a:r>
          </a:p>
        </p:txBody>
      </p:sp>
      <p:sp>
        <p:nvSpPr>
          <p:cNvPr id="13" name="Rounded Rectangle 12">
            <a:extLst>
              <a:ext uri="{FF2B5EF4-FFF2-40B4-BE49-F238E27FC236}">
                <a16:creationId xmlns:a16="http://schemas.microsoft.com/office/drawing/2014/main" id="{244CF3E9-7F2F-BD49-BC1D-E720FD74082C}"/>
              </a:ext>
            </a:extLst>
          </p:cNvPr>
          <p:cNvSpPr/>
          <p:nvPr/>
        </p:nvSpPr>
        <p:spPr>
          <a:xfrm>
            <a:off x="6752549" y="2028683"/>
            <a:ext cx="3204437"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GRAD SCHOOL STRATEGIES</a:t>
            </a:r>
          </a:p>
        </p:txBody>
      </p:sp>
      <p:sp>
        <p:nvSpPr>
          <p:cNvPr id="14" name="Rounded Rectangle 13">
            <a:extLst>
              <a:ext uri="{FF2B5EF4-FFF2-40B4-BE49-F238E27FC236}">
                <a16:creationId xmlns:a16="http://schemas.microsoft.com/office/drawing/2014/main" id="{CBFF8281-6077-F443-BE6F-462DD8A384FC}"/>
              </a:ext>
            </a:extLst>
          </p:cNvPr>
          <p:cNvSpPr/>
          <p:nvPr/>
        </p:nvSpPr>
        <p:spPr>
          <a:xfrm>
            <a:off x="6752545" y="2895405"/>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Identify Your Resources</a:t>
            </a:r>
          </a:p>
        </p:txBody>
      </p:sp>
      <p:sp>
        <p:nvSpPr>
          <p:cNvPr id="15" name="Rounded Rectangle 14">
            <a:extLst>
              <a:ext uri="{FF2B5EF4-FFF2-40B4-BE49-F238E27FC236}">
                <a16:creationId xmlns:a16="http://schemas.microsoft.com/office/drawing/2014/main" id="{F0ABB4F1-BAD2-B24D-9D76-078C451986F5}"/>
              </a:ext>
            </a:extLst>
          </p:cNvPr>
          <p:cNvSpPr/>
          <p:nvPr/>
        </p:nvSpPr>
        <p:spPr>
          <a:xfrm>
            <a:off x="6752547" y="3728641"/>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Identify Your </a:t>
            </a:r>
            <a:br>
              <a:rPr lang="en-US" sz="2500" b="1" dirty="0">
                <a:solidFill>
                  <a:srgbClr val="006600"/>
                </a:solidFill>
              </a:rPr>
            </a:br>
            <a:r>
              <a:rPr lang="en-US" sz="2500" b="1" dirty="0">
                <a:solidFill>
                  <a:srgbClr val="006600"/>
                </a:solidFill>
              </a:rPr>
              <a:t>Priorities &amp; Goals</a:t>
            </a:r>
          </a:p>
        </p:txBody>
      </p:sp>
      <p:sp>
        <p:nvSpPr>
          <p:cNvPr id="16" name="Rounded Rectangle 15">
            <a:extLst>
              <a:ext uri="{FF2B5EF4-FFF2-40B4-BE49-F238E27FC236}">
                <a16:creationId xmlns:a16="http://schemas.microsoft.com/office/drawing/2014/main" id="{B84F6AA8-62E8-D64E-917A-5FFE30810173}"/>
              </a:ext>
            </a:extLst>
          </p:cNvPr>
          <p:cNvSpPr/>
          <p:nvPr/>
        </p:nvSpPr>
        <p:spPr>
          <a:xfrm>
            <a:off x="6752546" y="4558962"/>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Do Your Planning</a:t>
            </a:r>
          </a:p>
        </p:txBody>
      </p:sp>
      <p:sp>
        <p:nvSpPr>
          <p:cNvPr id="17" name="Rounded Rectangle 16">
            <a:extLst>
              <a:ext uri="{FF2B5EF4-FFF2-40B4-BE49-F238E27FC236}">
                <a16:creationId xmlns:a16="http://schemas.microsoft.com/office/drawing/2014/main" id="{4BC2C29A-4F46-3748-96C0-DD3A5E953AA5}"/>
              </a:ext>
            </a:extLst>
          </p:cNvPr>
          <p:cNvSpPr/>
          <p:nvPr/>
        </p:nvSpPr>
        <p:spPr>
          <a:xfrm>
            <a:off x="6752545" y="5389283"/>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Monitor &amp; Modify Your Progress &amp; Plan</a:t>
            </a:r>
          </a:p>
        </p:txBody>
      </p:sp>
    </p:spTree>
    <p:extLst>
      <p:ext uri="{BB962C8B-B14F-4D97-AF65-F5344CB8AC3E}">
        <p14:creationId xmlns:p14="http://schemas.microsoft.com/office/powerpoint/2010/main" val="32977594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6BBE51AB-8250-3C45-80E6-BE8E97F262C4}"/>
              </a:ext>
            </a:extLst>
          </p:cNvPr>
          <p:cNvSpPr/>
          <p:nvPr/>
        </p:nvSpPr>
        <p:spPr>
          <a:xfrm>
            <a:off x="1436744" y="1234386"/>
            <a:ext cx="3204437"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FINANCIAL STRATEGIES</a:t>
            </a:r>
          </a:p>
        </p:txBody>
      </p:sp>
      <p:sp>
        <p:nvSpPr>
          <p:cNvPr id="7" name="Rounded Rectangle 6">
            <a:extLst>
              <a:ext uri="{FF2B5EF4-FFF2-40B4-BE49-F238E27FC236}">
                <a16:creationId xmlns:a16="http://schemas.microsoft.com/office/drawing/2014/main" id="{4887AD49-8887-4840-A8AE-FC9FA60679A4}"/>
              </a:ext>
            </a:extLst>
          </p:cNvPr>
          <p:cNvSpPr/>
          <p:nvPr/>
        </p:nvSpPr>
        <p:spPr>
          <a:xfrm>
            <a:off x="1436744" y="2028683"/>
            <a:ext cx="3204437" cy="7226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BUDGETING</a:t>
            </a:r>
          </a:p>
          <a:p>
            <a:pPr algn="ctr"/>
            <a:r>
              <a:rPr lang="en-US" sz="2500" b="1" dirty="0"/>
              <a:t>STRATEGIES</a:t>
            </a:r>
          </a:p>
        </p:txBody>
      </p:sp>
      <p:sp>
        <p:nvSpPr>
          <p:cNvPr id="8" name="Rounded Rectangle 7">
            <a:extLst>
              <a:ext uri="{FF2B5EF4-FFF2-40B4-BE49-F238E27FC236}">
                <a16:creationId xmlns:a16="http://schemas.microsoft.com/office/drawing/2014/main" id="{F8F1D5FA-E976-724A-8786-912277B29590}"/>
              </a:ext>
            </a:extLst>
          </p:cNvPr>
          <p:cNvSpPr/>
          <p:nvPr/>
        </p:nvSpPr>
        <p:spPr>
          <a:xfrm>
            <a:off x="1436740" y="2895405"/>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Identify Your </a:t>
            </a:r>
            <a:br>
              <a:rPr lang="en-US" sz="2500" b="1" dirty="0">
                <a:solidFill>
                  <a:srgbClr val="002060"/>
                </a:solidFill>
              </a:rPr>
            </a:br>
            <a:r>
              <a:rPr lang="en-US" sz="2500" b="1" dirty="0">
                <a:solidFill>
                  <a:srgbClr val="002060"/>
                </a:solidFill>
              </a:rPr>
              <a:t>Income &amp; Expenses</a:t>
            </a:r>
          </a:p>
        </p:txBody>
      </p:sp>
      <p:sp>
        <p:nvSpPr>
          <p:cNvPr id="9" name="Rounded Rectangle 8">
            <a:extLst>
              <a:ext uri="{FF2B5EF4-FFF2-40B4-BE49-F238E27FC236}">
                <a16:creationId xmlns:a16="http://schemas.microsoft.com/office/drawing/2014/main" id="{3C908178-A5F1-1E48-9A04-B1EF2D48CB1D}"/>
              </a:ext>
            </a:extLst>
          </p:cNvPr>
          <p:cNvSpPr/>
          <p:nvPr/>
        </p:nvSpPr>
        <p:spPr>
          <a:xfrm>
            <a:off x="1436742" y="3728641"/>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Identify Your </a:t>
            </a:r>
            <a:br>
              <a:rPr lang="en-US" sz="2500" b="1" dirty="0">
                <a:solidFill>
                  <a:srgbClr val="002060"/>
                </a:solidFill>
              </a:rPr>
            </a:br>
            <a:r>
              <a:rPr lang="en-US" sz="2500" b="1" dirty="0">
                <a:solidFill>
                  <a:srgbClr val="002060"/>
                </a:solidFill>
              </a:rPr>
              <a:t>Priorities &amp; Goals</a:t>
            </a:r>
          </a:p>
        </p:txBody>
      </p:sp>
      <p:sp>
        <p:nvSpPr>
          <p:cNvPr id="10" name="Rounded Rectangle 9">
            <a:extLst>
              <a:ext uri="{FF2B5EF4-FFF2-40B4-BE49-F238E27FC236}">
                <a16:creationId xmlns:a16="http://schemas.microsoft.com/office/drawing/2014/main" id="{9A3B8A94-DD0C-AE45-80E9-D8455AF14C49}"/>
              </a:ext>
            </a:extLst>
          </p:cNvPr>
          <p:cNvSpPr/>
          <p:nvPr/>
        </p:nvSpPr>
        <p:spPr>
          <a:xfrm>
            <a:off x="1436741" y="4558962"/>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Do Your Planning</a:t>
            </a:r>
          </a:p>
        </p:txBody>
      </p:sp>
      <p:sp>
        <p:nvSpPr>
          <p:cNvPr id="11" name="Rounded Rectangle 10">
            <a:extLst>
              <a:ext uri="{FF2B5EF4-FFF2-40B4-BE49-F238E27FC236}">
                <a16:creationId xmlns:a16="http://schemas.microsoft.com/office/drawing/2014/main" id="{C1A18E1D-2E66-C347-824C-7CCF056BB25C}"/>
              </a:ext>
            </a:extLst>
          </p:cNvPr>
          <p:cNvSpPr/>
          <p:nvPr/>
        </p:nvSpPr>
        <p:spPr>
          <a:xfrm>
            <a:off x="1436740" y="5389283"/>
            <a:ext cx="3204437" cy="722696"/>
          </a:xfrm>
          <a:prstGeom prst="roundRect">
            <a:avLst/>
          </a:prstGeom>
          <a:solidFill>
            <a:schemeClr val="accent5">
              <a:lumMod val="20000"/>
              <a:lumOff val="80000"/>
            </a:schemeClr>
          </a:solid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rPr>
              <a:t>Monitor &amp; Modify Budgeting Activities</a:t>
            </a:r>
          </a:p>
        </p:txBody>
      </p:sp>
      <p:sp>
        <p:nvSpPr>
          <p:cNvPr id="12" name="Rounded Rectangle 11">
            <a:extLst>
              <a:ext uri="{FF2B5EF4-FFF2-40B4-BE49-F238E27FC236}">
                <a16:creationId xmlns:a16="http://schemas.microsoft.com/office/drawing/2014/main" id="{49CB2A33-6829-B146-A419-BCBBCE83A482}"/>
              </a:ext>
            </a:extLst>
          </p:cNvPr>
          <p:cNvSpPr/>
          <p:nvPr/>
        </p:nvSpPr>
        <p:spPr>
          <a:xfrm>
            <a:off x="7550819" y="1234386"/>
            <a:ext cx="3204437"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EDUCATION  STRATEGIES</a:t>
            </a:r>
          </a:p>
        </p:txBody>
      </p:sp>
      <p:sp>
        <p:nvSpPr>
          <p:cNvPr id="13" name="Rounded Rectangle 12">
            <a:extLst>
              <a:ext uri="{FF2B5EF4-FFF2-40B4-BE49-F238E27FC236}">
                <a16:creationId xmlns:a16="http://schemas.microsoft.com/office/drawing/2014/main" id="{244CF3E9-7F2F-BD49-BC1D-E720FD74082C}"/>
              </a:ext>
            </a:extLst>
          </p:cNvPr>
          <p:cNvSpPr/>
          <p:nvPr/>
        </p:nvSpPr>
        <p:spPr>
          <a:xfrm>
            <a:off x="7550819" y="2028683"/>
            <a:ext cx="3204437" cy="722696"/>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GRAD SCHOOL STRATEGIES</a:t>
            </a:r>
          </a:p>
        </p:txBody>
      </p:sp>
      <p:sp>
        <p:nvSpPr>
          <p:cNvPr id="14" name="Rounded Rectangle 13">
            <a:extLst>
              <a:ext uri="{FF2B5EF4-FFF2-40B4-BE49-F238E27FC236}">
                <a16:creationId xmlns:a16="http://schemas.microsoft.com/office/drawing/2014/main" id="{CBFF8281-6077-F443-BE6F-462DD8A384FC}"/>
              </a:ext>
            </a:extLst>
          </p:cNvPr>
          <p:cNvSpPr/>
          <p:nvPr/>
        </p:nvSpPr>
        <p:spPr>
          <a:xfrm>
            <a:off x="7550815" y="2895405"/>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Identify Your Resources</a:t>
            </a:r>
          </a:p>
        </p:txBody>
      </p:sp>
      <p:sp>
        <p:nvSpPr>
          <p:cNvPr id="15" name="Rounded Rectangle 14">
            <a:extLst>
              <a:ext uri="{FF2B5EF4-FFF2-40B4-BE49-F238E27FC236}">
                <a16:creationId xmlns:a16="http://schemas.microsoft.com/office/drawing/2014/main" id="{F0ABB4F1-BAD2-B24D-9D76-078C451986F5}"/>
              </a:ext>
            </a:extLst>
          </p:cNvPr>
          <p:cNvSpPr/>
          <p:nvPr/>
        </p:nvSpPr>
        <p:spPr>
          <a:xfrm>
            <a:off x="7550817" y="3728641"/>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Identify Your </a:t>
            </a:r>
            <a:br>
              <a:rPr lang="en-US" sz="2500" b="1" dirty="0">
                <a:solidFill>
                  <a:srgbClr val="006600"/>
                </a:solidFill>
              </a:rPr>
            </a:br>
            <a:r>
              <a:rPr lang="en-US" sz="2500" b="1" dirty="0">
                <a:solidFill>
                  <a:srgbClr val="006600"/>
                </a:solidFill>
              </a:rPr>
              <a:t>Priorities &amp; Goals</a:t>
            </a:r>
          </a:p>
        </p:txBody>
      </p:sp>
      <p:sp>
        <p:nvSpPr>
          <p:cNvPr id="16" name="Rounded Rectangle 15">
            <a:extLst>
              <a:ext uri="{FF2B5EF4-FFF2-40B4-BE49-F238E27FC236}">
                <a16:creationId xmlns:a16="http://schemas.microsoft.com/office/drawing/2014/main" id="{B84F6AA8-62E8-D64E-917A-5FFE30810173}"/>
              </a:ext>
            </a:extLst>
          </p:cNvPr>
          <p:cNvSpPr/>
          <p:nvPr/>
        </p:nvSpPr>
        <p:spPr>
          <a:xfrm>
            <a:off x="7550816" y="4558962"/>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Do Your Planning</a:t>
            </a:r>
          </a:p>
        </p:txBody>
      </p:sp>
      <p:sp>
        <p:nvSpPr>
          <p:cNvPr id="17" name="Rounded Rectangle 16">
            <a:extLst>
              <a:ext uri="{FF2B5EF4-FFF2-40B4-BE49-F238E27FC236}">
                <a16:creationId xmlns:a16="http://schemas.microsoft.com/office/drawing/2014/main" id="{4BC2C29A-4F46-3748-96C0-DD3A5E953AA5}"/>
              </a:ext>
            </a:extLst>
          </p:cNvPr>
          <p:cNvSpPr/>
          <p:nvPr/>
        </p:nvSpPr>
        <p:spPr>
          <a:xfrm>
            <a:off x="7550815" y="5389283"/>
            <a:ext cx="3204437" cy="722696"/>
          </a:xfrm>
          <a:prstGeom prst="roundRect">
            <a:avLst/>
          </a:prstGeom>
          <a:solidFill>
            <a:schemeClr val="accent5">
              <a:lumMod val="20000"/>
              <a:lumOff val="80000"/>
            </a:schemeClr>
          </a:solidFill>
          <a:ln w="635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6600"/>
                </a:solidFill>
              </a:rPr>
              <a:t>Monitor &amp; Modify Your Progress &amp; Plan</a:t>
            </a:r>
          </a:p>
        </p:txBody>
      </p:sp>
      <p:sp>
        <p:nvSpPr>
          <p:cNvPr id="18" name="Rounded Rectangle 17">
            <a:extLst>
              <a:ext uri="{FF2B5EF4-FFF2-40B4-BE49-F238E27FC236}">
                <a16:creationId xmlns:a16="http://schemas.microsoft.com/office/drawing/2014/main" id="{9D8B493C-6CAE-F244-8835-D408B9357586}"/>
              </a:ext>
            </a:extLst>
          </p:cNvPr>
          <p:cNvSpPr/>
          <p:nvPr/>
        </p:nvSpPr>
        <p:spPr>
          <a:xfrm>
            <a:off x="4822037" y="1289850"/>
            <a:ext cx="2547926" cy="482212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YOU,</a:t>
            </a:r>
          </a:p>
          <a:p>
            <a:pPr algn="ctr"/>
            <a:r>
              <a:rPr lang="en-US" sz="2000" b="1" dirty="0"/>
              <a:t>as grad students, are better wired and equipped to make long-term plans – education, career, financial &amp; otherwise – than 99% of humanity. </a:t>
            </a:r>
          </a:p>
          <a:p>
            <a:pPr algn="ctr"/>
            <a:endParaRPr lang="en-US" sz="2000" b="1" dirty="0"/>
          </a:p>
          <a:p>
            <a:pPr algn="ctr"/>
            <a:r>
              <a:rPr lang="en-US" sz="2000" b="1" dirty="0"/>
              <a:t>Be confident. </a:t>
            </a:r>
            <a:br>
              <a:rPr lang="en-US" sz="2000" b="1" dirty="0"/>
            </a:br>
            <a:r>
              <a:rPr lang="en-US" sz="2000" b="1" dirty="0"/>
              <a:t>Be intentional.</a:t>
            </a:r>
          </a:p>
          <a:p>
            <a:pPr algn="ctr"/>
            <a:r>
              <a:rPr lang="en-US" sz="2000" b="1" dirty="0"/>
              <a:t>Be diligent.</a:t>
            </a:r>
          </a:p>
          <a:p>
            <a:pPr algn="ctr"/>
            <a:r>
              <a:rPr lang="en-US" sz="2000" b="1" dirty="0"/>
              <a:t>Be awesome.</a:t>
            </a:r>
          </a:p>
        </p:txBody>
      </p:sp>
      <p:sp>
        <p:nvSpPr>
          <p:cNvPr id="19" name="Rectangle 2">
            <a:extLst>
              <a:ext uri="{FF2B5EF4-FFF2-40B4-BE49-F238E27FC236}">
                <a16:creationId xmlns:a16="http://schemas.microsoft.com/office/drawing/2014/main" id="{63754476-65AF-3646-B778-09C4BD56F95E}"/>
              </a:ext>
            </a:extLst>
          </p:cNvPr>
          <p:cNvSpPr txBox="1">
            <a:spLocks noChangeArrowheads="1"/>
          </p:cNvSpPr>
          <p:nvPr/>
        </p:nvSpPr>
        <p:spPr bwMode="auto">
          <a:xfrm>
            <a:off x="838200" y="365126"/>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Making Debt Management a Part of Your Plan</a:t>
            </a:r>
          </a:p>
        </p:txBody>
      </p:sp>
    </p:spTree>
    <p:extLst>
      <p:ext uri="{BB962C8B-B14F-4D97-AF65-F5344CB8AC3E}">
        <p14:creationId xmlns:p14="http://schemas.microsoft.com/office/powerpoint/2010/main" val="2658757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err="1"/>
              <a:t>brian.bolton@louisiana.edu</a:t>
            </a:r>
            <a:endParaRPr lang="en-US" sz="5400" dirty="0"/>
          </a:p>
        </p:txBody>
      </p:sp>
    </p:spTree>
    <p:extLst>
      <p:ext uri="{BB962C8B-B14F-4D97-AF65-F5344CB8AC3E}">
        <p14:creationId xmlns:p14="http://schemas.microsoft.com/office/powerpoint/2010/main" val="302137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1070AA1E-2142-4C46-8282-490CF0B64BA7}"/>
              </a:ext>
            </a:extLst>
          </p:cNvPr>
          <p:cNvSpPr txBox="1">
            <a:spLocks noChangeArrowheads="1"/>
          </p:cNvSpPr>
          <p:nvPr/>
        </p:nvSpPr>
        <p:spPr bwMode="auto">
          <a:xfrm>
            <a:off x="838200" y="328735"/>
            <a:ext cx="10670628" cy="722696"/>
          </a:xfrm>
          <a:prstGeom prst="rect">
            <a:avLst/>
          </a:prstGeom>
          <a:solidFill>
            <a:srgbClr val="C0000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Calibri" panose="020F0502020204030204" pitchFamily="34" charset="0"/>
                <a:cs typeface="Calibri" panose="020F0502020204030204" pitchFamily="34" charset="0"/>
              </a:rPr>
              <a:t>What’s New in Student Loans &amp; Debt</a:t>
            </a:r>
          </a:p>
        </p:txBody>
      </p:sp>
      <p:pic>
        <p:nvPicPr>
          <p:cNvPr id="3" name="Picture 2">
            <a:extLst>
              <a:ext uri="{FF2B5EF4-FFF2-40B4-BE49-F238E27FC236}">
                <a16:creationId xmlns:a16="http://schemas.microsoft.com/office/drawing/2014/main" id="{F7A0D758-37CD-0840-BA99-72ABCBE5F7F9}"/>
              </a:ext>
            </a:extLst>
          </p:cNvPr>
          <p:cNvPicPr>
            <a:picLocks noChangeAspect="1"/>
          </p:cNvPicPr>
          <p:nvPr/>
        </p:nvPicPr>
        <p:blipFill>
          <a:blip r:embed="rId2"/>
          <a:stretch>
            <a:fillRect/>
          </a:stretch>
        </p:blipFill>
        <p:spPr>
          <a:xfrm>
            <a:off x="4986185" y="1051431"/>
            <a:ext cx="7004637" cy="5543928"/>
          </a:xfrm>
          <a:prstGeom prst="rect">
            <a:avLst/>
          </a:prstGeom>
        </p:spPr>
      </p:pic>
      <p:sp>
        <p:nvSpPr>
          <p:cNvPr id="4" name="Content Placeholder 2">
            <a:extLst>
              <a:ext uri="{FF2B5EF4-FFF2-40B4-BE49-F238E27FC236}">
                <a16:creationId xmlns:a16="http://schemas.microsoft.com/office/drawing/2014/main" id="{19C384FA-E0AF-5547-BC83-9F82D20FA7DD}"/>
              </a:ext>
            </a:extLst>
          </p:cNvPr>
          <p:cNvSpPr txBox="1">
            <a:spLocks/>
          </p:cNvSpPr>
          <p:nvPr/>
        </p:nvSpPr>
        <p:spPr>
          <a:xfrm>
            <a:off x="724205" y="1604742"/>
            <a:ext cx="3954831" cy="3666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C00000"/>
                </a:solidFill>
              </a:rPr>
              <a:t>The fine print of this settlement is critical to understand:</a:t>
            </a:r>
          </a:p>
          <a:p>
            <a:r>
              <a:rPr lang="en-US" sz="2200" dirty="0">
                <a:solidFill>
                  <a:srgbClr val="C00000"/>
                </a:solidFill>
              </a:rPr>
              <a:t>It only applied to private loans through Navient, most of which were for for-profit schools.</a:t>
            </a:r>
          </a:p>
          <a:p>
            <a:r>
              <a:rPr lang="en-US" sz="2200" dirty="0">
                <a:solidFill>
                  <a:srgbClr val="C00000"/>
                </a:solidFill>
              </a:rPr>
              <a:t>It only applied to 66,000 borrowers nationwide who were in default.</a:t>
            </a:r>
          </a:p>
          <a:p>
            <a:pPr lvl="1"/>
            <a:r>
              <a:rPr lang="en-US" sz="1800" dirty="0">
                <a:solidFill>
                  <a:srgbClr val="C00000"/>
                </a:solidFill>
              </a:rPr>
              <a:t>If you were current on your payments – despite the admission of deceptive lending practices – you were not eligible for forgiveness.</a:t>
            </a:r>
          </a:p>
        </p:txBody>
      </p:sp>
    </p:spTree>
    <p:extLst>
      <p:ext uri="{BB962C8B-B14F-4D97-AF65-F5344CB8AC3E}">
        <p14:creationId xmlns:p14="http://schemas.microsoft.com/office/powerpoint/2010/main" val="985040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15723</TotalTime>
  <Words>7335</Words>
  <Application>Microsoft Macintosh PowerPoint</Application>
  <PresentationFormat>Widescreen</PresentationFormat>
  <Paragraphs>627</Paragraphs>
  <Slides>84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brian.bolton@louisiana.edu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August 27 &amp; 29  INTRODUCTION TO BUSINESS FINANCE  FNAN 300 Business Finance Fall 2019 Brian Bolton</dc:title>
  <dc:subject/>
  <dc:creator>Brian Bolton</dc:creator>
  <cp:keywords/>
  <dc:description/>
  <cp:lastModifiedBy>Brian J Bolton</cp:lastModifiedBy>
  <cp:revision>99</cp:revision>
  <dcterms:created xsi:type="dcterms:W3CDTF">2019-08-26T13:43:19Z</dcterms:created>
  <dcterms:modified xsi:type="dcterms:W3CDTF">2022-03-15T14:48:11Z</dcterms:modified>
  <cp:category/>
</cp:coreProperties>
</file>