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310" r:id="rId2"/>
    <p:sldId id="1343" r:id="rId3"/>
    <p:sldId id="2151" r:id="rId4"/>
    <p:sldId id="2152" r:id="rId5"/>
    <p:sldId id="2282" r:id="rId6"/>
    <p:sldId id="2154" r:id="rId7"/>
    <p:sldId id="2109" r:id="rId8"/>
    <p:sldId id="2048" r:id="rId9"/>
    <p:sldId id="2137" r:id="rId10"/>
    <p:sldId id="2138" r:id="rId11"/>
    <p:sldId id="2139" r:id="rId12"/>
    <p:sldId id="2140" r:id="rId13"/>
    <p:sldId id="2141" r:id="rId14"/>
    <p:sldId id="2142" r:id="rId15"/>
    <p:sldId id="2143" r:id="rId16"/>
    <p:sldId id="2144" r:id="rId17"/>
    <p:sldId id="2145" r:id="rId18"/>
    <p:sldId id="2150" r:id="rId19"/>
    <p:sldId id="2153" r:id="rId20"/>
    <p:sldId id="2320" r:id="rId21"/>
    <p:sldId id="2321" r:id="rId22"/>
    <p:sldId id="2322" r:id="rId23"/>
    <p:sldId id="1372" r:id="rId24"/>
    <p:sldId id="2147" r:id="rId25"/>
    <p:sldId id="2324" r:id="rId26"/>
    <p:sldId id="1285" r:id="rId27"/>
    <p:sldId id="1290" r:id="rId28"/>
    <p:sldId id="2302" r:id="rId29"/>
    <p:sldId id="1929" r:id="rId30"/>
    <p:sldId id="1930" r:id="rId31"/>
    <p:sldId id="1958" r:id="rId32"/>
    <p:sldId id="1940" r:id="rId33"/>
    <p:sldId id="1960" r:id="rId34"/>
    <p:sldId id="1961" r:id="rId35"/>
    <p:sldId id="1962" r:id="rId36"/>
    <p:sldId id="1963" r:id="rId37"/>
    <p:sldId id="1964" r:id="rId38"/>
    <p:sldId id="1965" r:id="rId39"/>
    <p:sldId id="1966" r:id="rId40"/>
    <p:sldId id="1967" r:id="rId41"/>
    <p:sldId id="1931" r:id="rId42"/>
    <p:sldId id="1968" r:id="rId43"/>
    <p:sldId id="1932" r:id="rId44"/>
    <p:sldId id="1933" r:id="rId45"/>
    <p:sldId id="1934" r:id="rId46"/>
    <p:sldId id="1935" r:id="rId47"/>
    <p:sldId id="1920" r:id="rId48"/>
    <p:sldId id="1921" r:id="rId49"/>
    <p:sldId id="1922" r:id="rId50"/>
    <p:sldId id="1972" r:id="rId51"/>
    <p:sldId id="1924" r:id="rId52"/>
    <p:sldId id="1923" r:id="rId53"/>
    <p:sldId id="1925" r:id="rId54"/>
    <p:sldId id="1926" r:id="rId55"/>
    <p:sldId id="1955" r:id="rId56"/>
    <p:sldId id="1266" r:id="rId57"/>
    <p:sldId id="1957" r:id="rId58"/>
    <p:sldId id="2201" r:id="rId59"/>
    <p:sldId id="2202" r:id="rId60"/>
    <p:sldId id="203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258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6E78FAE7-09EF-2201-99E5-0D5837918F7E}"/>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25C620E9-6EFB-D7F3-443F-F86CFE9ED7F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63B13769-60E3-EA15-23B2-DF18170EC06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96413398-CC6C-E65A-0C5B-BDC59F4FD11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4529B17F-0767-E140-105B-722082F3CA1F}"/>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CD1A8168-B687-B8BF-4B8C-D714B534D54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E3F9DF75-4F07-B356-58E2-CF37D72909F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2" name="Title 1">
            <a:extLst>
              <a:ext uri="{FF2B5EF4-FFF2-40B4-BE49-F238E27FC236}">
                <a16:creationId xmlns:a16="http://schemas.microsoft.com/office/drawing/2014/main" id="{A88DE933-A38D-A394-A1E7-5322AA04450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B1A66616-7179-A96A-AB66-88B5B80E933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960174D6-AEED-44B9-4CEE-44AC7F847B6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3/23/24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01533"/>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2024</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#2: Debt &amp; Taxes</a:t>
            </a:r>
          </a:p>
          <a:p>
            <a:pPr algn="ctr"/>
            <a:r>
              <a:rPr lang="en-US" sz="48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Managing Financial Challenges &amp; Obligations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February 28,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265680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55269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261910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#3</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170746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2022, 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9771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2022, 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20964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282785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385660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9215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Check out the </a:t>
            </a:r>
            <a:r>
              <a:rPr lang="en-US" i="1" dirty="0">
                <a:solidFill>
                  <a:srgbClr val="C00000"/>
                </a:solidFill>
              </a:rPr>
              <a:t>American Opportunity Tax Credit </a:t>
            </a:r>
            <a:r>
              <a:rPr lang="en-US" sz="1500" dirty="0">
                <a:solidFill>
                  <a:srgbClr val="C00000"/>
                </a:solidFill>
              </a:rPr>
              <a:t>(up to $2,500) </a:t>
            </a:r>
            <a:r>
              <a:rPr lang="en-US" dirty="0">
                <a:solidFill>
                  <a:srgbClr val="C00000"/>
                </a:solidFill>
              </a:rPr>
              <a:t>and</a:t>
            </a:r>
            <a:r>
              <a:rPr lang="en-US" i="1" dirty="0">
                <a:solidFill>
                  <a:srgbClr val="C00000"/>
                </a:solidFill>
              </a:rPr>
              <a:t> the Lifetime Learning Credit </a:t>
            </a:r>
            <a:r>
              <a:rPr lang="en-US" sz="1500" dirty="0">
                <a:solidFill>
                  <a:srgbClr val="C00000"/>
                </a:solidFill>
              </a:rPr>
              <a:t>(up to $2,000)</a:t>
            </a:r>
            <a:r>
              <a:rPr lang="en-US" dirty="0">
                <a:solidFill>
                  <a:srgbClr val="C00000"/>
                </a:solidFill>
              </a:rPr>
              <a:t> to see if you are eligible for either credit. </a:t>
            </a:r>
          </a:p>
          <a:p>
            <a:pPr marL="0" indent="0" algn="ctr">
              <a:buNone/>
            </a:pPr>
            <a:r>
              <a:rPr lang="en-US" dirty="0">
                <a:solidFill>
                  <a:srgbClr val="C00000"/>
                </a:solidFill>
              </a:rPr>
              <a:t>Credits directly reduce the taxes you owe…which is really nice.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54461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1524686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If you received any income, you have to file a tax return (Form 1040).</a:t>
            </a:r>
          </a:p>
          <a:p>
            <a:pPr marL="0" indent="0" algn="ctr">
              <a:buNone/>
            </a:pPr>
            <a:r>
              <a:rPr lang="en-US" dirty="0">
                <a:solidFill>
                  <a:srgbClr val="C00000"/>
                </a:solidFill>
              </a:rPr>
              <a:t>But, if you did not receive any income, you still need to file Form 8843 to tell the IRS that you were in the US but did not earn any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054336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t>You cannot escape the responsibility </a:t>
            </a:r>
          </a:p>
          <a:p>
            <a:pPr marL="0" indent="0" algn="ctr">
              <a:buNone/>
            </a:pPr>
            <a:r>
              <a:rPr lang="en-US" sz="4400" b="1" i="1" dirty="0"/>
              <a:t>of tomorrow by avoiding it today.</a:t>
            </a:r>
            <a:endParaRPr lang="en-US" sz="4400" dirty="0"/>
          </a:p>
        </p:txBody>
      </p:sp>
    </p:spTree>
    <p:extLst>
      <p:ext uri="{BB962C8B-B14F-4D97-AF65-F5344CB8AC3E}">
        <p14:creationId xmlns:p14="http://schemas.microsoft.com/office/powerpoint/2010/main" val="390315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162029"/>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t>Cluster your income so you make less than $13,850 in a year</a:t>
            </a:r>
          </a:p>
          <a:p>
            <a:pPr lvl="1"/>
            <a:r>
              <a:rPr lang="en-US" dirty="0">
                <a:solidFill>
                  <a:srgbClr val="0000CC"/>
                </a:solidFill>
              </a:rPr>
              <a:t>If possible, shift income between years to get the maximum deduction</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Scan tax code and identify 3-5 deductions &amp; credits you qualify for</a:t>
            </a:r>
          </a:p>
          <a:p>
            <a:pPr lvl="1"/>
            <a:r>
              <a:rPr lang="en-US" dirty="0">
                <a:solidFill>
                  <a:srgbClr val="0000CC"/>
                </a:solidFill>
              </a:rPr>
              <a:t>Child tax credit, education expenses (tuition, books…), student loan interest, charitable deductions, small business or hobby-related expenses</a:t>
            </a:r>
          </a:p>
          <a:p>
            <a:pPr lvl="1"/>
            <a:endParaRPr lang="en-US" sz="600" dirty="0">
              <a:solidFill>
                <a:srgbClr val="0000CC"/>
              </a:solidFill>
            </a:endParaRPr>
          </a:p>
          <a:p>
            <a:pPr marL="514350" indent="-514350">
              <a:buFont typeface="+mj-lt"/>
              <a:buAutoNum type="arabicPeriod"/>
            </a:pPr>
            <a:r>
              <a:rPr lang="en-US" dirty="0"/>
              <a:t>Get rid of your income</a:t>
            </a:r>
            <a:endParaRPr lang="en-US" sz="2600" dirty="0">
              <a:solidFill>
                <a:srgbClr val="0000CC"/>
              </a:solidFill>
            </a:endParaRPr>
          </a:p>
        </p:txBody>
      </p:sp>
    </p:spTree>
    <p:extLst>
      <p:ext uri="{BB962C8B-B14F-4D97-AF65-F5344CB8AC3E}">
        <p14:creationId xmlns:p14="http://schemas.microsoft.com/office/powerpoint/2010/main" val="4120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83136" y="1280160"/>
            <a:ext cx="9319614"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 – TAXES </a:t>
            </a:r>
          </a:p>
        </p:txBody>
      </p:sp>
      <p:sp>
        <p:nvSpPr>
          <p:cNvPr id="2" name="Left Brace 1">
            <a:extLst>
              <a:ext uri="{FF2B5EF4-FFF2-40B4-BE49-F238E27FC236}">
                <a16:creationId xmlns:a16="http://schemas.microsoft.com/office/drawing/2014/main" id="{9C791453-F4DA-4E44-6145-BA76B9921D9B}"/>
              </a:ext>
            </a:extLst>
          </p:cNvPr>
          <p:cNvSpPr/>
          <p:nvPr/>
        </p:nvSpPr>
        <p:spPr>
          <a:xfrm>
            <a:off x="4523553" y="1816689"/>
            <a:ext cx="181669" cy="1041568"/>
          </a:xfrm>
          <a:prstGeom prst="leftBrace">
            <a:avLst>
              <a:gd name="adj1" fmla="val 8333"/>
              <a:gd name="adj2" fmla="val 465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AB423E-C5BE-07F7-C540-1906525724BC}"/>
              </a:ext>
            </a:extLst>
          </p:cNvPr>
          <p:cNvSpPr txBox="1"/>
          <p:nvPr/>
        </p:nvSpPr>
        <p:spPr>
          <a:xfrm>
            <a:off x="678231" y="1653185"/>
            <a:ext cx="3500154" cy="1015663"/>
          </a:xfrm>
          <a:prstGeom prst="rect">
            <a:avLst/>
          </a:prstGeom>
          <a:noFill/>
        </p:spPr>
        <p:txBody>
          <a:bodyPr wrap="square" rtlCol="0">
            <a:spAutoFit/>
          </a:bodyPr>
          <a:lstStyle/>
          <a:p>
            <a:pPr algn="ctr"/>
            <a:r>
              <a:rPr lang="en-US" dirty="0">
                <a:solidFill>
                  <a:srgbClr val="FF0000"/>
                </a:solidFill>
              </a:rPr>
              <a:t>“Above-the-Line” Deductions. </a:t>
            </a:r>
          </a:p>
          <a:p>
            <a:pPr algn="ctr"/>
            <a:r>
              <a:rPr lang="en-US" sz="1400" dirty="0">
                <a:solidFill>
                  <a:srgbClr val="FF0000"/>
                </a:solidFill>
              </a:rPr>
              <a:t>We like these because they reduce “Adjusted Gross Income” and you also get another deduction “below-the-line”</a:t>
            </a:r>
          </a:p>
        </p:txBody>
      </p:sp>
      <p:sp>
        <p:nvSpPr>
          <p:cNvPr id="4" name="TextBox 3">
            <a:extLst>
              <a:ext uri="{FF2B5EF4-FFF2-40B4-BE49-F238E27FC236}">
                <a16:creationId xmlns:a16="http://schemas.microsoft.com/office/drawing/2014/main" id="{6941551A-A22F-8F01-8260-8C087E8B9CF1}"/>
              </a:ext>
            </a:extLst>
          </p:cNvPr>
          <p:cNvSpPr txBox="1"/>
          <p:nvPr/>
        </p:nvSpPr>
        <p:spPr>
          <a:xfrm>
            <a:off x="436006" y="3048491"/>
            <a:ext cx="3889732" cy="1292662"/>
          </a:xfrm>
          <a:prstGeom prst="rect">
            <a:avLst/>
          </a:prstGeom>
          <a:noFill/>
        </p:spPr>
        <p:txBody>
          <a:bodyPr wrap="square" rtlCol="0">
            <a:spAutoFit/>
          </a:bodyPr>
          <a:lstStyle/>
          <a:p>
            <a:pPr algn="ctr"/>
            <a:r>
              <a:rPr lang="en-US" dirty="0">
                <a:solidFill>
                  <a:srgbClr val="006600"/>
                </a:solidFill>
              </a:rPr>
              <a:t>Standard Deduction = $13,850 for 2023</a:t>
            </a:r>
          </a:p>
          <a:p>
            <a:pPr algn="ctr"/>
            <a:r>
              <a:rPr lang="en-US" dirty="0">
                <a:solidFill>
                  <a:srgbClr val="006600"/>
                </a:solidFill>
              </a:rPr>
              <a:t>(or $27,700 for married-filing-jointly)</a:t>
            </a:r>
          </a:p>
          <a:p>
            <a:pPr algn="ctr"/>
            <a:r>
              <a:rPr lang="en-US" sz="1400" dirty="0">
                <a:solidFill>
                  <a:srgbClr val="006600"/>
                </a:solidFill>
              </a:rPr>
              <a:t>Everyone gets this deduction / subtraction, at least. Some will “itemize” certain deductions to get an even larger subtraction</a:t>
            </a:r>
          </a:p>
        </p:txBody>
      </p:sp>
      <p:sp>
        <p:nvSpPr>
          <p:cNvPr id="6" name="Left Brace 5">
            <a:extLst>
              <a:ext uri="{FF2B5EF4-FFF2-40B4-BE49-F238E27FC236}">
                <a16:creationId xmlns:a16="http://schemas.microsoft.com/office/drawing/2014/main" id="{94566F71-D754-0874-AC0F-F7651D0A724A}"/>
              </a:ext>
            </a:extLst>
          </p:cNvPr>
          <p:cNvSpPr/>
          <p:nvPr/>
        </p:nvSpPr>
        <p:spPr>
          <a:xfrm>
            <a:off x="4523554" y="3394786"/>
            <a:ext cx="230113" cy="663608"/>
          </a:xfrm>
          <a:prstGeom prst="leftBrace">
            <a:avLst>
              <a:gd name="adj1" fmla="val 8333"/>
              <a:gd name="adj2" fmla="val 46511"/>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0EA4327-4D45-9641-57EC-62B0249DD1FA}"/>
              </a:ext>
            </a:extLst>
          </p:cNvPr>
          <p:cNvSpPr txBox="1"/>
          <p:nvPr/>
        </p:nvSpPr>
        <p:spPr>
          <a:xfrm>
            <a:off x="564183" y="4636015"/>
            <a:ext cx="3889732" cy="1292662"/>
          </a:xfrm>
          <a:prstGeom prst="rect">
            <a:avLst/>
          </a:prstGeom>
          <a:noFill/>
        </p:spPr>
        <p:txBody>
          <a:bodyPr wrap="square" rtlCol="0">
            <a:spAutoFit/>
          </a:bodyPr>
          <a:lstStyle/>
          <a:p>
            <a:pPr algn="ctr"/>
            <a:r>
              <a:rPr lang="en-US" dirty="0">
                <a:solidFill>
                  <a:srgbClr val="7030A0"/>
                </a:solidFill>
              </a:rPr>
              <a:t>Credits are wonderful </a:t>
            </a:r>
            <a:r>
              <a:rPr lang="en-US" dirty="0">
                <a:solidFill>
                  <a:srgbClr val="7030A0"/>
                </a:solidFill>
                <a:sym typeface="Wingdings" pitchFamily="2" charset="2"/>
              </a:rPr>
              <a:t> The reduce the taxes owed, dollar-for-dollar</a:t>
            </a:r>
            <a:endParaRPr lang="en-US" dirty="0">
              <a:solidFill>
                <a:srgbClr val="7030A0"/>
              </a:solidFill>
            </a:endParaRPr>
          </a:p>
          <a:p>
            <a:pPr algn="ctr"/>
            <a:r>
              <a:rPr lang="en-US" sz="1400" dirty="0">
                <a:solidFill>
                  <a:srgbClr val="7030A0"/>
                </a:solidFill>
              </a:rPr>
              <a:t>But not everyone will have credits. They are for specific situations (see previous slide), but do a little homework to see if any apply to you.</a:t>
            </a:r>
          </a:p>
        </p:txBody>
      </p:sp>
      <p:sp>
        <p:nvSpPr>
          <p:cNvPr id="8" name="Left Brace 7">
            <a:extLst>
              <a:ext uri="{FF2B5EF4-FFF2-40B4-BE49-F238E27FC236}">
                <a16:creationId xmlns:a16="http://schemas.microsoft.com/office/drawing/2014/main" id="{BDEFDEDC-7339-D6AD-2063-D952B5C1F365}"/>
              </a:ext>
            </a:extLst>
          </p:cNvPr>
          <p:cNvSpPr/>
          <p:nvPr/>
        </p:nvSpPr>
        <p:spPr>
          <a:xfrm>
            <a:off x="4523553" y="5246036"/>
            <a:ext cx="230113" cy="663608"/>
          </a:xfrm>
          <a:prstGeom prst="leftBrace">
            <a:avLst>
              <a:gd name="adj1" fmla="val 8333"/>
              <a:gd name="adj2" fmla="val 4651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334129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solidFill>
                  <a:srgbClr val="006600"/>
                </a:solidFill>
              </a:rPr>
              <a:t>INDULGENCE is good.</a:t>
            </a:r>
          </a:p>
          <a:p>
            <a:pPr marL="0" indent="0" algn="ctr">
              <a:buNone/>
            </a:pPr>
            <a:endParaRPr lang="en-US" sz="6600" b="1" i="1" dirty="0"/>
          </a:p>
          <a:p>
            <a:pPr marL="0" indent="0" algn="ctr">
              <a:buNone/>
            </a:pPr>
            <a:r>
              <a:rPr lang="en-US" sz="6600" b="1" i="1" dirty="0">
                <a:solidFill>
                  <a:srgbClr val="C00000"/>
                </a:solidFill>
              </a:rPr>
              <a:t>IMPULSE is bad.</a:t>
            </a:r>
            <a:endParaRPr lang="en-US" sz="6600" dirty="0">
              <a:solidFill>
                <a:srgbClr val="C00000"/>
              </a:solidFill>
            </a:endParaRPr>
          </a:p>
        </p:txBody>
      </p:sp>
    </p:spTree>
    <p:extLst>
      <p:ext uri="{BB962C8B-B14F-4D97-AF65-F5344CB8AC3E}">
        <p14:creationId xmlns:p14="http://schemas.microsoft.com/office/powerpoint/2010/main" val="33841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250134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4012609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3376940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sz="2600" b="1" i="1" dirty="0">
                <a:solidFill>
                  <a:srgbClr val="C00000"/>
                </a:solidFill>
              </a:rPr>
              <a:t>Student loans – if they are federally subsidized loans – are some of the BEST debt you have. </a:t>
            </a:r>
          </a:p>
          <a:p>
            <a:pPr marL="0" indent="0" algn="ctr">
              <a:buNone/>
            </a:pPr>
            <a:endParaRPr lang="en-US" sz="2600" b="1" i="1" dirty="0">
              <a:solidFill>
                <a:srgbClr val="C00000"/>
              </a:solidFill>
            </a:endParaRPr>
          </a:p>
          <a:p>
            <a:pPr marL="0" indent="0" algn="ctr">
              <a:buNone/>
            </a:pPr>
            <a:r>
              <a:rPr lang="en-US" sz="2600" b="1" i="1" dirty="0">
                <a:solidFill>
                  <a:srgbClr val="C00000"/>
                </a:solidFill>
              </a:rPr>
              <a:t>They generally have low interest rates, flexible repayment plans&amp; the possibility of forgiveness.</a:t>
            </a:r>
          </a:p>
          <a:p>
            <a:pPr marL="0" indent="0" algn="ctr">
              <a:buNone/>
            </a:pPr>
            <a:endParaRPr lang="en-US" sz="2600" b="1" i="1" dirty="0">
              <a:solidFill>
                <a:srgbClr val="C00000"/>
              </a:solidFill>
            </a:endParaRPr>
          </a:p>
          <a:p>
            <a:pPr marL="0" indent="0" algn="ctr">
              <a:buNone/>
            </a:pPr>
            <a:r>
              <a:rPr lang="en-US" sz="2600" b="1" i="1" dirty="0">
                <a:solidFill>
                  <a:srgbClr val="C00000"/>
                </a:solidFill>
              </a:rPr>
              <a:t>HOWEVER, if you have private, unsubsidized student loans, they could be BAD debt that you want to pay off as soon as you are able.</a:t>
            </a:r>
          </a:p>
        </p:txBody>
      </p:sp>
    </p:spTree>
    <p:extLst>
      <p:ext uri="{BB962C8B-B14F-4D97-AF65-F5344CB8AC3E}">
        <p14:creationId xmlns:p14="http://schemas.microsoft.com/office/powerpoint/2010/main" val="35222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115917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244181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2279901" y="1225970"/>
            <a:ext cx="7154771" cy="4778648"/>
          </a:xfrm>
          <a:prstGeom prst="rect">
            <a:avLst/>
          </a:prstGeom>
        </p:spPr>
      </p:pic>
      <p:sp>
        <p:nvSpPr>
          <p:cNvPr id="7" name="Rectangle 2">
            <a:extLst>
              <a:ext uri="{FF2B5EF4-FFF2-40B4-BE49-F238E27FC236}">
                <a16:creationId xmlns:a16="http://schemas.microsoft.com/office/drawing/2014/main" id="{A3DAC500-8B81-6647-B20F-A512AFFC6B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Tree>
    <p:extLst>
      <p:ext uri="{BB962C8B-B14F-4D97-AF65-F5344CB8AC3E}">
        <p14:creationId xmlns:p14="http://schemas.microsoft.com/office/powerpoint/2010/main" val="2754631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4590166"/>
            <a:ext cx="10515600" cy="1586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rgbClr val="0000CC"/>
                </a:solidFill>
              </a:rPr>
              <a:t>Yes, I’ve simplified this a little. You will be making debt payments on your mortgage over those 3 years, so that would count against your equity growth. But this also means you would repay less in 3 years, which would increase your equity growth. And I have ignored taxes: both the benefits from using a mortgage and any costs due to the gains you may earn on the sale. But the idea here is to show how debt can create – or leverage – opportunities today to create value in the future.</a:t>
            </a:r>
            <a:endParaRPr lang="en-US" sz="2000" dirty="0">
              <a:solidFill>
                <a:srgbClr val="0000CC"/>
              </a:solidFill>
            </a:endParaRP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1092989" y="1207803"/>
            <a:ext cx="4864731" cy="3249138"/>
          </a:xfrm>
          <a:prstGeom prst="rect">
            <a:avLst/>
          </a:prstGeom>
        </p:spPr>
      </p:pic>
      <p:pic>
        <p:nvPicPr>
          <p:cNvPr id="2" name="Picture 1">
            <a:extLst>
              <a:ext uri="{FF2B5EF4-FFF2-40B4-BE49-F238E27FC236}">
                <a16:creationId xmlns:a16="http://schemas.microsoft.com/office/drawing/2014/main" id="{2829E118-20C5-504E-A76E-60B9E146119F}"/>
              </a:ext>
            </a:extLst>
          </p:cNvPr>
          <p:cNvPicPr>
            <a:picLocks noChangeAspect="1"/>
          </p:cNvPicPr>
          <p:nvPr/>
        </p:nvPicPr>
        <p:blipFill>
          <a:blip r:embed="rId3"/>
          <a:stretch>
            <a:fillRect/>
          </a:stretch>
        </p:blipFill>
        <p:spPr>
          <a:xfrm>
            <a:off x="6446171" y="1207802"/>
            <a:ext cx="4864731" cy="3249138"/>
          </a:xfrm>
          <a:prstGeom prst="rect">
            <a:avLst/>
          </a:prstGeom>
        </p:spPr>
      </p:pic>
    </p:spTree>
    <p:extLst>
      <p:ext uri="{BB962C8B-B14F-4D97-AF65-F5344CB8AC3E}">
        <p14:creationId xmlns:p14="http://schemas.microsoft.com/office/powerpoint/2010/main" val="57486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77574"/>
            <a:ext cx="10515600" cy="4699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i="1" dirty="0">
                <a:solidFill>
                  <a:srgbClr val="0000CC"/>
                </a:solidFill>
              </a:rPr>
              <a:t>Isn’t this a lot like what you’re doing with your education?</a:t>
            </a:r>
          </a:p>
          <a:p>
            <a:pPr marL="0" indent="0">
              <a:buNone/>
            </a:pPr>
            <a:endParaRPr lang="en-US" sz="2600" i="1" dirty="0">
              <a:solidFill>
                <a:srgbClr val="0000CC"/>
              </a:solidFill>
            </a:endParaRPr>
          </a:p>
          <a:p>
            <a:pPr marL="0" indent="0">
              <a:buNone/>
            </a:pPr>
            <a:r>
              <a:rPr lang="en-US" sz="2600" i="1" dirty="0">
                <a:solidFill>
                  <a:srgbClr val="0000CC"/>
                </a:solidFill>
              </a:rPr>
              <a:t>You’re investing today – time, energy, money – in order </a:t>
            </a:r>
            <a:br>
              <a:rPr lang="en-US" sz="2600" i="1" dirty="0">
                <a:solidFill>
                  <a:srgbClr val="0000CC"/>
                </a:solidFill>
              </a:rPr>
            </a:br>
            <a:r>
              <a:rPr lang="en-US" sz="2600" i="1" dirty="0">
                <a:solidFill>
                  <a:srgbClr val="0000CC"/>
                </a:solidFill>
              </a:rPr>
              <a:t>to create bigger and better opportunities for your future. </a:t>
            </a:r>
          </a:p>
          <a:p>
            <a:r>
              <a:rPr lang="en-US" sz="2600" dirty="0">
                <a:solidFill>
                  <a:srgbClr val="0000CC"/>
                </a:solidFill>
              </a:rPr>
              <a:t>These opportunities may or may not be financial.</a:t>
            </a:r>
          </a:p>
          <a:p>
            <a:r>
              <a:rPr lang="en-US" sz="2600" dirty="0">
                <a:solidFill>
                  <a:srgbClr val="0000CC"/>
                </a:solidFill>
              </a:rPr>
              <a:t>These opportunities are what will help you live your values and achieve your goals &amp; dreams.</a:t>
            </a:r>
          </a:p>
          <a:p>
            <a:r>
              <a:rPr lang="en-US" sz="2600" dirty="0">
                <a:solidFill>
                  <a:srgbClr val="0000CC"/>
                </a:solidFill>
              </a:rPr>
              <a:t>Yes, you do have to repay the money you borrowed. But if you are borrowing the money to achieve your dreams – dreams that you would not otherwise be able to achieve – then it’s probably a wonderful investment for you.</a:t>
            </a: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8935191" y="1416307"/>
            <a:ext cx="3013479" cy="2012693"/>
          </a:xfrm>
          <a:prstGeom prst="rect">
            <a:avLst/>
          </a:prstGeom>
        </p:spPr>
      </p:pic>
    </p:spTree>
    <p:extLst>
      <p:ext uri="{BB962C8B-B14F-4D97-AF65-F5344CB8AC3E}">
        <p14:creationId xmlns:p14="http://schemas.microsoft.com/office/powerpoint/2010/main" val="2192744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173426"/>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6600"/>
                </a:solidFill>
              </a:rPr>
              <a:t>High cost, both in $$$ and opportunity</a:t>
            </a:r>
          </a:p>
          <a:p>
            <a:r>
              <a:rPr lang="en-US" sz="1600" i="1" dirty="0">
                <a:solidFill>
                  <a:srgbClr val="006600"/>
                </a:solidFill>
              </a:rPr>
              <a:t>Lots of uncertainty</a:t>
            </a:r>
          </a:p>
          <a:p>
            <a:r>
              <a:rPr lang="en-US" sz="1600" i="1" dirty="0">
                <a:solidFill>
                  <a:srgbClr val="006600"/>
                </a:solidFill>
              </a:rPr>
              <a:t>Potential for enormous return</a:t>
            </a:r>
          </a:p>
          <a:p>
            <a:r>
              <a:rPr lang="en-US" sz="1600" i="1" dirty="0">
                <a:solidFill>
                  <a:srgbClr val="006600"/>
                </a:solidFill>
              </a:rPr>
              <a:t>Perfectly aligned with values, goals &amp; dreams</a:t>
            </a:r>
            <a:endParaRPr lang="en-US" sz="1600" dirty="0">
              <a:solidFill>
                <a:srgbClr val="006600"/>
              </a:solidFill>
            </a:endParaRPr>
          </a:p>
        </p:txBody>
      </p:sp>
      <p:sp>
        <p:nvSpPr>
          <p:cNvPr id="12" name="Content Placeholder 2">
            <a:extLst>
              <a:ext uri="{FF2B5EF4-FFF2-40B4-BE49-F238E27FC236}">
                <a16:creationId xmlns:a16="http://schemas.microsoft.com/office/drawing/2014/main" id="{A08E8DB9-7E00-7E4B-B168-4BC13FF28D55}"/>
              </a:ext>
            </a:extLst>
          </p:cNvPr>
          <p:cNvSpPr txBox="1">
            <a:spLocks/>
          </p:cNvSpPr>
          <p:nvPr/>
        </p:nvSpPr>
        <p:spPr>
          <a:xfrm>
            <a:off x="4254584" y="4173425"/>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00CC"/>
                </a:solidFill>
              </a:rPr>
              <a:t>High cost, both in $ and opportunity</a:t>
            </a:r>
          </a:p>
          <a:p>
            <a:r>
              <a:rPr lang="en-US" sz="1600" i="1" dirty="0">
                <a:solidFill>
                  <a:srgbClr val="0000CC"/>
                </a:solidFill>
              </a:rPr>
              <a:t>Lots of uncertainty</a:t>
            </a:r>
          </a:p>
          <a:p>
            <a:r>
              <a:rPr lang="en-US" sz="1600" i="1" dirty="0">
                <a:solidFill>
                  <a:srgbClr val="0000CC"/>
                </a:solidFill>
              </a:rPr>
              <a:t>Potential for some return</a:t>
            </a:r>
          </a:p>
          <a:p>
            <a:r>
              <a:rPr lang="en-US" sz="1600" i="1" dirty="0">
                <a:solidFill>
                  <a:srgbClr val="0000CC"/>
                </a:solidFill>
              </a:rPr>
              <a:t>Usually aligned with values, goals &amp; dreams</a:t>
            </a:r>
            <a:endParaRPr lang="en-US" sz="1600" dirty="0">
              <a:solidFill>
                <a:srgbClr val="0000CC"/>
              </a:solidFill>
            </a:endParaRPr>
          </a:p>
        </p:txBody>
      </p:sp>
      <p:sp>
        <p:nvSpPr>
          <p:cNvPr id="13" name="Content Placeholder 2">
            <a:extLst>
              <a:ext uri="{FF2B5EF4-FFF2-40B4-BE49-F238E27FC236}">
                <a16:creationId xmlns:a16="http://schemas.microsoft.com/office/drawing/2014/main" id="{9613E8EC-80EF-984B-9339-00F3A9319D47}"/>
              </a:ext>
            </a:extLst>
          </p:cNvPr>
          <p:cNvSpPr txBox="1">
            <a:spLocks/>
          </p:cNvSpPr>
          <p:nvPr/>
        </p:nvSpPr>
        <p:spPr>
          <a:xfrm>
            <a:off x="8359292" y="4173424"/>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C00000"/>
                </a:solidFill>
              </a:rPr>
              <a:t>Very high cost</a:t>
            </a:r>
          </a:p>
          <a:p>
            <a:r>
              <a:rPr lang="en-US" sz="1600" i="1" dirty="0">
                <a:solidFill>
                  <a:srgbClr val="C00000"/>
                </a:solidFill>
              </a:rPr>
              <a:t>Short-term fulfillment</a:t>
            </a:r>
          </a:p>
          <a:p>
            <a:r>
              <a:rPr lang="en-US" sz="1600" i="1" dirty="0">
                <a:solidFill>
                  <a:srgbClr val="C00000"/>
                </a:solidFill>
              </a:rPr>
              <a:t>No future return</a:t>
            </a:r>
          </a:p>
          <a:p>
            <a:r>
              <a:rPr lang="en-US" sz="1600" i="1" dirty="0">
                <a:solidFill>
                  <a:srgbClr val="C00000"/>
                </a:solidFill>
              </a:rPr>
              <a:t>Unrelated to values, goals &amp; dreams</a:t>
            </a:r>
            <a:endParaRPr lang="en-US" sz="1600" dirty="0">
              <a:solidFill>
                <a:srgbClr val="C00000"/>
              </a:solidFill>
            </a:endParaRPr>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0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p:cTn id="23" dur="500" fill="hold"/>
                                        <p:tgtEl>
                                          <p:spTgt spid="3084"/>
                                        </p:tgtEl>
                                        <p:attrNameLst>
                                          <p:attrName>ppt_w</p:attrName>
                                        </p:attrNameLst>
                                      </p:cBhvr>
                                      <p:tavLst>
                                        <p:tav tm="0">
                                          <p:val>
                                            <p:fltVal val="0"/>
                                          </p:val>
                                        </p:tav>
                                        <p:tav tm="100000">
                                          <p:val>
                                            <p:strVal val="#ppt_w"/>
                                          </p:val>
                                        </p:tav>
                                      </p:tavLst>
                                    </p:anim>
                                    <p:anim calcmode="lin" valueType="num">
                                      <p:cBhvr>
                                        <p:cTn id="24"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6600"/>
                </a:solidFill>
              </a:rPr>
              <a:t>$45,435 of interest</a:t>
            </a:r>
          </a:p>
          <a:p>
            <a:pPr marL="0" indent="0" algn="ctr">
              <a:buNone/>
            </a:pPr>
            <a:r>
              <a:rPr lang="en-US" i="1" dirty="0"/>
              <a:t>Repaid over 20 years @ 4%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EAEFEF-9D48-1649-BC2A-7FAFB2347E1E}"/>
              </a:ext>
            </a:extLst>
          </p:cNvPr>
          <p:cNvPicPr>
            <a:picLocks noChangeAspect="1"/>
          </p:cNvPicPr>
          <p:nvPr/>
        </p:nvPicPr>
        <p:blipFill>
          <a:blip r:embed="rId4"/>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223907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$58,389 of interest</a:t>
            </a:r>
          </a:p>
          <a:p>
            <a:pPr marL="0" indent="0" algn="ctr">
              <a:buNone/>
            </a:pPr>
            <a:r>
              <a:rPr lang="en-US" i="1" dirty="0"/>
              <a:t>Repaid over 20 years @ 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New House Clipart - ClipArt Best">
            <a:extLst>
              <a:ext uri="{FF2B5EF4-FFF2-40B4-BE49-F238E27FC236}">
                <a16:creationId xmlns:a16="http://schemas.microsoft.com/office/drawing/2014/main" id="{B36DC52B-6EDA-2F42-827F-4462CB141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67" y="1710454"/>
            <a:ext cx="2722958" cy="18153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920918-7955-A342-ADD6-0670DFA2CC95}"/>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14979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$216,030 of interest</a:t>
            </a:r>
          </a:p>
          <a:p>
            <a:pPr marL="0" indent="0" algn="ctr">
              <a:buNone/>
            </a:pPr>
            <a:r>
              <a:rPr lang="en-US" i="1" dirty="0"/>
              <a:t>Repaid over 20 years @ 15%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2" descr="season 4 episode 6 GIFs - Primo GIF - Latest Animated GIFs">
            <a:extLst>
              <a:ext uri="{FF2B5EF4-FFF2-40B4-BE49-F238E27FC236}">
                <a16:creationId xmlns:a16="http://schemas.microsoft.com/office/drawing/2014/main" id="{13517A70-6C68-B14B-8850-DC79290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65" y="1449170"/>
            <a:ext cx="2679183" cy="223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11A504-B5E9-5047-9C88-6F927B67F96D}"/>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41316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417842"/>
            <a:ext cx="10401048"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Is this debt aligned with my values, goals &amp; dreams?</a:t>
            </a:r>
            <a:br>
              <a:rPr lang="en-US" sz="3700" i="1" dirty="0"/>
            </a:br>
            <a:endParaRPr lang="en-US" sz="3700" i="1" dirty="0"/>
          </a:p>
          <a:p>
            <a:pPr marL="0" indent="0" algn="ctr">
              <a:buNone/>
            </a:pPr>
            <a:r>
              <a:rPr lang="en-US" sz="3700" i="1" dirty="0"/>
              <a:t>How am I going to repay this debt?</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23" presetClass="entr" presetSubtype="16" fill="hold" nodeType="with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p:cTn id="12" dur="500" fill="hold"/>
                                        <p:tgtEl>
                                          <p:spTgt spid="3084"/>
                                        </p:tgtEl>
                                        <p:attrNameLst>
                                          <p:attrName>ppt_w</p:attrName>
                                        </p:attrNameLst>
                                      </p:cBhvr>
                                      <p:tavLst>
                                        <p:tav tm="0">
                                          <p:val>
                                            <p:fltVal val="0"/>
                                          </p:val>
                                        </p:tav>
                                        <p:tav tm="100000">
                                          <p:val>
                                            <p:strVal val="#ppt_w"/>
                                          </p:val>
                                        </p:tav>
                                      </p:tavLst>
                                    </p:anim>
                                    <p:anim calcmode="lin" valueType="num">
                                      <p:cBhvr>
                                        <p:cTn id="13"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37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2038146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C00000"/>
                </a:solidFill>
              </a:rPr>
              <a:t>Mental Budgeting</a:t>
            </a:r>
            <a:r>
              <a:rPr lang="en-US" i="1" dirty="0">
                <a:solidFill>
                  <a:srgbClr val="C00000"/>
                </a:solidFill>
              </a:rPr>
              <a:t>: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2617923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0000CC"/>
                </a:solidFill>
              </a:rPr>
              <a:t>FREE MONEY! </a:t>
            </a:r>
          </a:p>
          <a:p>
            <a:pPr lvl="1"/>
            <a:r>
              <a:rPr lang="en-US" sz="2600" i="1" dirty="0">
                <a:solidFill>
                  <a:srgbClr val="0000CC"/>
                </a:solidFill>
              </a:rPr>
              <a:t>I pay off the full balance of each card each month. If I make a purchase on October 5, the cash does not leave my bank account until December 1. </a:t>
            </a:r>
          </a:p>
          <a:p>
            <a:pPr lvl="2"/>
            <a:r>
              <a:rPr lang="en-US" sz="2600" i="1" dirty="0">
                <a:solidFill>
                  <a:srgbClr val="0000CC"/>
                </a:solidFill>
              </a:rPr>
              <a:t>It might only be a penny or two, but earning interest during those 57 days feels kind of nice.</a:t>
            </a:r>
          </a:p>
          <a:p>
            <a:pPr lvl="1"/>
            <a:r>
              <a:rPr lang="en-US" sz="2600" i="1" dirty="0">
                <a:solidFill>
                  <a:srgbClr val="0000CC"/>
                </a:solidFill>
              </a:rPr>
              <a:t>Miles, cash-back and other rewards.</a:t>
            </a:r>
          </a:p>
          <a:p>
            <a:pPr lvl="2"/>
            <a:r>
              <a:rPr lang="en-US" sz="2600" i="1" dirty="0">
                <a:solidFill>
                  <a:srgbClr val="0000CC"/>
                </a:solidFill>
              </a:rPr>
              <a:t>Choose a card with benefits that you would be paying for anyway. And then cash in the rewards instead of paying cash in the future.</a:t>
            </a:r>
            <a:endParaRPr lang="en-US" sz="2600" dirty="0">
              <a:solidFill>
                <a:srgbClr val="0000CC"/>
              </a:solidFill>
            </a:endParaRPr>
          </a:p>
        </p:txBody>
      </p:sp>
    </p:spTree>
    <p:extLst>
      <p:ext uri="{BB962C8B-B14F-4D97-AF65-F5344CB8AC3E}">
        <p14:creationId xmlns:p14="http://schemas.microsoft.com/office/powerpoint/2010/main" val="122839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1453587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110438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95946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
        <p:nvSpPr>
          <p:cNvPr id="2" name="TextBox 1">
            <a:extLst>
              <a:ext uri="{FF2B5EF4-FFF2-40B4-BE49-F238E27FC236}">
                <a16:creationId xmlns:a16="http://schemas.microsoft.com/office/drawing/2014/main" id="{03B17B13-10CD-49CC-80FA-CCBDB16BC58A}"/>
              </a:ext>
            </a:extLst>
          </p:cNvPr>
          <p:cNvSpPr txBox="1"/>
          <p:nvPr/>
        </p:nvSpPr>
        <p:spPr>
          <a:xfrm>
            <a:off x="7865533" y="2396067"/>
            <a:ext cx="3378200" cy="2800767"/>
          </a:xfrm>
          <a:prstGeom prst="rect">
            <a:avLst/>
          </a:prstGeom>
          <a:solidFill>
            <a:schemeClr val="bg1"/>
          </a:solidFill>
          <a:ln w="28575">
            <a:solidFill>
              <a:srgbClr val="FF0000"/>
            </a:solidFill>
          </a:ln>
        </p:spPr>
        <p:txBody>
          <a:bodyPr wrap="square" rtlCol="0">
            <a:spAutoFit/>
          </a:bodyPr>
          <a:lstStyle/>
          <a:p>
            <a:pPr algn="ctr"/>
            <a:r>
              <a:rPr lang="en-US" sz="2200" dirty="0">
                <a:solidFill>
                  <a:srgbClr val="FF0000"/>
                </a:solidFill>
              </a:rPr>
              <a:t>One thing you can do tomorrow that might improve your credit score:</a:t>
            </a:r>
          </a:p>
          <a:p>
            <a:pPr algn="ctr"/>
            <a:endParaRPr lang="en-US" sz="2200" dirty="0">
              <a:solidFill>
                <a:srgbClr val="FF0000"/>
              </a:solidFill>
            </a:endParaRPr>
          </a:p>
          <a:p>
            <a:pPr algn="ctr"/>
            <a:r>
              <a:rPr lang="en-US" sz="2200" dirty="0">
                <a:solidFill>
                  <a:srgbClr val="FF0000"/>
                </a:solidFill>
              </a:rPr>
              <a:t>Ask for a credit limit increase on all of your credit cards or outstanding lines of credit.</a:t>
            </a:r>
          </a:p>
        </p:txBody>
      </p:sp>
    </p:spTree>
    <p:extLst>
      <p:ext uri="{BB962C8B-B14F-4D97-AF65-F5344CB8AC3E}">
        <p14:creationId xmlns:p14="http://schemas.microsoft.com/office/powerpoint/2010/main" val="781903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266068" y="2286901"/>
            <a:ext cx="5680559"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95115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943419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9512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608028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336557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306278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a:solidFill>
                  <a:schemeClr val="bg1"/>
                </a:solidFill>
              </a:rPr>
              <a:t>FALSE</a:t>
            </a:r>
            <a:endParaRPr lang="en-US" sz="5000" b="1" dirty="0">
              <a:solidFill>
                <a:schemeClr val="bg1"/>
              </a:solidFill>
            </a:endParaRPr>
          </a:p>
        </p:txBody>
      </p:sp>
      <p:sp>
        <p:nvSpPr>
          <p:cNvPr id="2" name="Content Placeholder 2">
            <a:extLst>
              <a:ext uri="{FF2B5EF4-FFF2-40B4-BE49-F238E27FC236}">
                <a16:creationId xmlns:a16="http://schemas.microsoft.com/office/drawing/2014/main" id="{D90CB717-BA0B-1BA0-BB91-1D9AC7ECCE54}"/>
              </a:ext>
            </a:extLst>
          </p:cNvPr>
          <p:cNvSpPr txBox="1">
            <a:spLocks/>
          </p:cNvSpPr>
          <p:nvPr/>
        </p:nvSpPr>
        <p:spPr>
          <a:xfrm>
            <a:off x="3467099" y="432685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Maybe</a:t>
            </a:r>
          </a:p>
        </p:txBody>
      </p:sp>
    </p:spTree>
    <p:extLst>
      <p:ext uri="{BB962C8B-B14F-4D97-AF65-F5344CB8AC3E}">
        <p14:creationId xmlns:p14="http://schemas.microsoft.com/office/powerpoint/2010/main" val="1651287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21463</TotalTime>
  <Words>3791</Words>
  <Application>Microsoft Macintosh PowerPoint</Application>
  <PresentationFormat>Widescreen</PresentationFormat>
  <Paragraphs>400</Paragraphs>
  <Slides>60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Garamond</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128</cp:revision>
  <dcterms:created xsi:type="dcterms:W3CDTF">2019-08-26T13:43:19Z</dcterms:created>
  <dcterms:modified xsi:type="dcterms:W3CDTF">2024-03-23T17:50:18Z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