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10" r:id="rId2"/>
    <p:sldId id="2284" r:id="rId3"/>
    <p:sldId id="2286" r:id="rId4"/>
    <p:sldId id="2287" r:id="rId5"/>
    <p:sldId id="2288" r:id="rId6"/>
    <p:sldId id="2289" r:id="rId7"/>
    <p:sldId id="2290" r:id="rId8"/>
    <p:sldId id="2300" r:id="rId9"/>
    <p:sldId id="1285" r:id="rId10"/>
    <p:sldId id="1292" r:id="rId11"/>
    <p:sldId id="2285" r:id="rId12"/>
    <p:sldId id="2291" r:id="rId13"/>
    <p:sldId id="2292" r:id="rId14"/>
    <p:sldId id="2293" r:id="rId15"/>
    <p:sldId id="2294" r:id="rId16"/>
    <p:sldId id="2295" r:id="rId17"/>
    <p:sldId id="2297" r:id="rId18"/>
    <p:sldId id="2298" r:id="rId19"/>
    <p:sldId id="2299" r:id="rId20"/>
    <p:sldId id="2301" r:id="rId21"/>
    <p:sldId id="2302" r:id="rId22"/>
    <p:sldId id="2303" r:id="rId23"/>
    <p:sldId id="2304" r:id="rId24"/>
    <p:sldId id="2305" r:id="rId25"/>
    <p:sldId id="2306" r:id="rId26"/>
    <p:sldId id="2307" r:id="rId27"/>
    <p:sldId id="2308" r:id="rId28"/>
    <p:sldId id="2309" r:id="rId29"/>
    <p:sldId id="2226" r:id="rId30"/>
    <p:sldId id="2227" r:id="rId31"/>
    <p:sldId id="203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17F"/>
    <a:srgbClr val="006600"/>
    <a:srgbClr val="0000CC"/>
    <a:srgbClr val="009051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3052-2D10-BA4E-AA4A-FF3A60595744}" type="datetimeFigureOut">
              <a:rPr lang="en-US" smtClean="0"/>
              <a:t>1/5/25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4C6F1-94A6-8148-A699-A2975CBCF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1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47F8-B021-2F4E-88C8-BB982A374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5CF07-57C6-7C41-8CDE-E450205BB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21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C58C-3E1F-9841-9955-8D672312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E7171-289F-174A-8A84-C99EA49FD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25A3826F-7490-75D3-D0D7-2B1B29BB8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5852160"/>
            <a:ext cx="1344168" cy="916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FF9F5-75D0-28D9-87AC-341A176420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9920" y="5852160"/>
            <a:ext cx="1161288" cy="9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0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2A9E9-7FA2-434F-B0B4-BE534E517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806F-6531-2A41-B5B2-3B7CCC64E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C9217325-0AE6-A583-BF4C-F314383EC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5852160"/>
            <a:ext cx="1344168" cy="916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B06C68-5AA7-C675-6F54-3103023B9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9920" y="5852160"/>
            <a:ext cx="1161288" cy="9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5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2">
    <p:bg>
      <p:bgPr>
        <a:solidFill>
          <a:srgbClr val="C00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6733"/>
            <a:ext cx="10972800" cy="1021541"/>
          </a:xfrm>
        </p:spPr>
        <p:txBody>
          <a:bodyPr/>
          <a:lstStyle>
            <a:lvl1pPr algn="ctr">
              <a:defRPr sz="48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err="1"/>
              <a:t>brian.bolton@louisiana.edu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2C259-7C64-F54B-BF8F-D51CED9AD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7" y="4634000"/>
            <a:ext cx="11004803" cy="17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8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6F67-177F-1F4A-AB34-2E8212DD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8CA2-82D2-214D-88C5-A5B78A1FC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DD1EC324-1FE1-FD4E-35B2-328322585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5852160"/>
            <a:ext cx="1344168" cy="916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42946B-513E-7990-0685-3312D38839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9920" y="5852160"/>
            <a:ext cx="1161288" cy="9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A67F-6569-624B-822D-C49E113E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DC462-1161-DC42-BE7F-200B108A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85F4ADBA-E910-74AE-C063-929D77AC30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5852160"/>
            <a:ext cx="1344168" cy="916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5A590C-227A-C66D-9EEE-0B0831A149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9920" y="5852160"/>
            <a:ext cx="1161288" cy="9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3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735F-18BD-F548-9E41-3045217E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1893-2BAE-DC4E-B35F-22896E933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4858D-A4E0-314B-B0EE-656E0340D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F93D7EC3-0408-422B-9A4C-364A4DF9FA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5852160"/>
            <a:ext cx="1344168" cy="916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5256EC-8A51-481A-2727-FB26B6153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9920" y="5852160"/>
            <a:ext cx="1161288" cy="9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23A3-C291-974E-8D9B-CE73B4DC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1D6DE-ABF9-C34B-93B6-CBEABCC4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9EB0E-1B9E-524A-B3FF-BE633D335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098BA-AC93-E14B-A159-8D13636B8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8D742-8AD1-D64F-9409-0018A9B05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DC9B613B-E188-59A2-92FA-446694305D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5852160"/>
            <a:ext cx="1344168" cy="916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9A8634-1E84-B3FD-859A-9E49FDF8CF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9920" y="5852160"/>
            <a:ext cx="1161288" cy="9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0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472A-A3C9-F04B-8C7C-F4BF2447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6EEC3752-405B-BD8F-AAF2-E43A4AF414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5852160"/>
            <a:ext cx="1344168" cy="916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3D2310-612E-0DDF-4822-61EC929C13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9920" y="5852160"/>
            <a:ext cx="1161288" cy="9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7E885838-21F3-5FC5-44C5-6C9FA8D2B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5852160"/>
            <a:ext cx="1344168" cy="916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8FED36-B59B-2CB1-0708-E657BC7ABB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9920" y="5852160"/>
            <a:ext cx="1161288" cy="9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5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D8C7-7997-3247-824B-1E7FBA6C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BAF3-9831-0649-8F70-72975D6E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7394A-9026-AC48-8433-EFE0A8946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64BDBBE4-03AA-3E34-3698-3B5FAAB01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5852160"/>
            <a:ext cx="1344168" cy="916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7A11D9-DA59-3DE0-7984-2B8C6BDC96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9920" y="5852160"/>
            <a:ext cx="1161288" cy="9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B546-87EF-5348-B380-780328FA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CC803-4EF5-594A-B49D-30334762C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5F991-0973-5D45-9F42-D363C51F3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E10F7EC9-E83C-5CF6-3158-4A38C4AE4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5852160"/>
            <a:ext cx="1344168" cy="916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8202F0-5808-F742-1AD1-004D77574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9920" y="5852160"/>
            <a:ext cx="1161288" cy="9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A55F9-6875-6A43-8265-5D930DCC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50B9D-7089-9A4C-8E02-E76CF953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0DF22-6E0D-A141-9D1F-713704100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5C5A-D224-AA43-BB03-DCCC78B25673}" type="datetimeFigureOut">
              <a:rPr lang="en-US" smtClean="0"/>
              <a:t>1/5/25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19766-8740-7B40-AD10-1AA433446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2150-09C2-D846-8599-691D3F219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D608-4A3F-D64C-84F4-6E3C8DD26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280C45-1E37-4342-899E-930A139437D2}"/>
              </a:ext>
            </a:extLst>
          </p:cNvPr>
          <p:cNvSpPr/>
          <p:nvPr/>
        </p:nvSpPr>
        <p:spPr>
          <a:xfrm>
            <a:off x="0" y="775565"/>
            <a:ext cx="12192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Building Generation Wealth with the </a:t>
            </a:r>
            <a:br>
              <a:rPr lang="en-US" sz="5000" b="1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5000" b="1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 Lafayette Reginald F. Lewis Scholars</a:t>
            </a:r>
          </a:p>
          <a:p>
            <a:pPr algn="ctr"/>
            <a:endParaRPr lang="en-US" sz="5000" b="1" cap="small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4000" b="1" i="1" cap="small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Investment Club for the Scholars, by the Scholars</a:t>
            </a:r>
          </a:p>
          <a:p>
            <a:pPr algn="ctr"/>
            <a:endParaRPr lang="en-US" sz="5000" b="1" cap="small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2800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June 17, 2024</a:t>
            </a:r>
            <a:endParaRPr lang="en-US" sz="2800" cap="smal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4000" cap="small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2400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Ruben Henderson, Brian Bolton &amp;</a:t>
            </a:r>
          </a:p>
          <a:p>
            <a:pPr algn="ctr"/>
            <a:r>
              <a:rPr lang="en-US" sz="2400" cap="sm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UL Lafayette Reginald F. Lewis Scholars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BA4764-079B-6DD6-B9A1-EC136BA27EDC}"/>
              </a:ext>
            </a:extLst>
          </p:cNvPr>
          <p:cNvSpPr/>
          <p:nvPr/>
        </p:nvSpPr>
        <p:spPr>
          <a:xfrm>
            <a:off x="1495740" y="6055629"/>
            <a:ext cx="974957" cy="13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33C472-FF6F-473F-9882-E2B43C85DEDB}"/>
              </a:ext>
            </a:extLst>
          </p:cNvPr>
          <p:cNvSpPr/>
          <p:nvPr/>
        </p:nvSpPr>
        <p:spPr>
          <a:xfrm>
            <a:off x="10331916" y="6055629"/>
            <a:ext cx="974957" cy="13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font, graphics, white, logo&#10;&#10;Description automatically generated">
            <a:extLst>
              <a:ext uri="{FF2B5EF4-FFF2-40B4-BE49-F238E27FC236}">
                <a16:creationId xmlns:a16="http://schemas.microsoft.com/office/drawing/2014/main" id="{47E42D8C-F1F2-DEC4-D2D4-C02715E7A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1" y="4954332"/>
            <a:ext cx="2681664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36A5F5-FF23-7627-0C23-BE3F0A813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230" y="4954332"/>
            <a:ext cx="232648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8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Few Opening Morals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SAVINGS</a:t>
            </a:r>
          </a:p>
          <a:p>
            <a:pPr marL="0" indent="0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		INVESTING</a:t>
            </a:r>
          </a:p>
          <a:p>
            <a:pPr marL="0" indent="0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				OWNERSHIP</a:t>
            </a:r>
          </a:p>
          <a:p>
            <a:pPr marL="0" indent="0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							WEALTH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E3FDF3F-4874-6441-98DB-E24C192B6B9A}"/>
              </a:ext>
            </a:extLst>
          </p:cNvPr>
          <p:cNvCxnSpPr>
            <a:cxnSpLocks/>
          </p:cNvCxnSpPr>
          <p:nvPr/>
        </p:nvCxnSpPr>
        <p:spPr>
          <a:xfrm>
            <a:off x="2385918" y="2101303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DB0D9D-153B-2148-9007-0D922FD7926D}"/>
              </a:ext>
            </a:extLst>
          </p:cNvPr>
          <p:cNvCxnSpPr>
            <a:cxnSpLocks/>
          </p:cNvCxnSpPr>
          <p:nvPr/>
        </p:nvCxnSpPr>
        <p:spPr>
          <a:xfrm>
            <a:off x="4070392" y="1653186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E74792-01A2-9F42-A697-D22640B80C43}"/>
              </a:ext>
            </a:extLst>
          </p:cNvPr>
          <p:cNvCxnSpPr>
            <a:cxnSpLocks/>
          </p:cNvCxnSpPr>
          <p:nvPr/>
        </p:nvCxnSpPr>
        <p:spPr>
          <a:xfrm>
            <a:off x="4464008" y="3445653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7E235E-7FFC-1844-A109-9BAD0EEE4952}"/>
              </a:ext>
            </a:extLst>
          </p:cNvPr>
          <p:cNvCxnSpPr>
            <a:cxnSpLocks/>
          </p:cNvCxnSpPr>
          <p:nvPr/>
        </p:nvCxnSpPr>
        <p:spPr>
          <a:xfrm>
            <a:off x="6148482" y="2997536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6A394-62F0-2C46-B4FB-A94E1347FDEA}"/>
              </a:ext>
            </a:extLst>
          </p:cNvPr>
          <p:cNvCxnSpPr>
            <a:cxnSpLocks/>
          </p:cNvCxnSpPr>
          <p:nvPr/>
        </p:nvCxnSpPr>
        <p:spPr>
          <a:xfrm>
            <a:off x="6705600" y="4960570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ACA2D-4890-BF49-8629-510E72C3636C}"/>
              </a:ext>
            </a:extLst>
          </p:cNvPr>
          <p:cNvCxnSpPr>
            <a:cxnSpLocks/>
          </p:cNvCxnSpPr>
          <p:nvPr/>
        </p:nvCxnSpPr>
        <p:spPr>
          <a:xfrm>
            <a:off x="8390074" y="4512453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4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Few Opening Morals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SAVINGS</a:t>
            </a:r>
          </a:p>
          <a:p>
            <a:pPr marL="0" indent="0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		INVESTING</a:t>
            </a:r>
          </a:p>
          <a:p>
            <a:pPr marL="0" indent="0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				OWNERSHIP</a:t>
            </a:r>
          </a:p>
          <a:p>
            <a:pPr marL="0" indent="0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							WEALTH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E3FDF3F-4874-6441-98DB-E24C192B6B9A}"/>
              </a:ext>
            </a:extLst>
          </p:cNvPr>
          <p:cNvCxnSpPr>
            <a:cxnSpLocks/>
          </p:cNvCxnSpPr>
          <p:nvPr/>
        </p:nvCxnSpPr>
        <p:spPr>
          <a:xfrm>
            <a:off x="2385918" y="2101303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DB0D9D-153B-2148-9007-0D922FD7926D}"/>
              </a:ext>
            </a:extLst>
          </p:cNvPr>
          <p:cNvCxnSpPr>
            <a:cxnSpLocks/>
          </p:cNvCxnSpPr>
          <p:nvPr/>
        </p:nvCxnSpPr>
        <p:spPr>
          <a:xfrm>
            <a:off x="4070392" y="1653186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E74792-01A2-9F42-A697-D22640B80C43}"/>
              </a:ext>
            </a:extLst>
          </p:cNvPr>
          <p:cNvCxnSpPr>
            <a:cxnSpLocks/>
          </p:cNvCxnSpPr>
          <p:nvPr/>
        </p:nvCxnSpPr>
        <p:spPr>
          <a:xfrm>
            <a:off x="4464008" y="3445653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7E235E-7FFC-1844-A109-9BAD0EEE4952}"/>
              </a:ext>
            </a:extLst>
          </p:cNvPr>
          <p:cNvCxnSpPr>
            <a:cxnSpLocks/>
          </p:cNvCxnSpPr>
          <p:nvPr/>
        </p:nvCxnSpPr>
        <p:spPr>
          <a:xfrm>
            <a:off x="6148482" y="2997536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6A394-62F0-2C46-B4FB-A94E1347FDEA}"/>
              </a:ext>
            </a:extLst>
          </p:cNvPr>
          <p:cNvCxnSpPr>
            <a:cxnSpLocks/>
          </p:cNvCxnSpPr>
          <p:nvPr/>
        </p:nvCxnSpPr>
        <p:spPr>
          <a:xfrm>
            <a:off x="6705600" y="4960570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ACA2D-4890-BF49-8629-510E72C3636C}"/>
              </a:ext>
            </a:extLst>
          </p:cNvPr>
          <p:cNvCxnSpPr>
            <a:cxnSpLocks/>
          </p:cNvCxnSpPr>
          <p:nvPr/>
        </p:nvCxnSpPr>
        <p:spPr>
          <a:xfrm>
            <a:off x="8390074" y="4512453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1E1287C4-F0D2-9AA3-FA12-764AB407D9D1}"/>
              </a:ext>
            </a:extLst>
          </p:cNvPr>
          <p:cNvSpPr/>
          <p:nvPr/>
        </p:nvSpPr>
        <p:spPr>
          <a:xfrm>
            <a:off x="2152271" y="2022580"/>
            <a:ext cx="8027242" cy="3263983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2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136727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University of Louisiana at Lafayette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Reginald F. Lewis Scholars Investment Club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628963"/>
            <a:ext cx="10670628" cy="43116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30317F"/>
                </a:solidFill>
              </a:rPr>
              <a:t>I deposited $10,000 into a brokerage account with Fidelity.</a:t>
            </a:r>
          </a:p>
          <a:p>
            <a:r>
              <a:rPr lang="en-US" sz="4000" b="1" i="1" dirty="0">
                <a:solidFill>
                  <a:srgbClr val="30317F"/>
                </a:solidFill>
              </a:rPr>
              <a:t>The Scholars manage that money.</a:t>
            </a:r>
          </a:p>
          <a:p>
            <a:pPr lvl="1"/>
            <a:r>
              <a:rPr lang="en-US" sz="3600" b="1" i="1" dirty="0">
                <a:solidFill>
                  <a:srgbClr val="30317F"/>
                </a:solidFill>
              </a:rPr>
              <a:t>They decide which companies we invest in.</a:t>
            </a:r>
          </a:p>
          <a:p>
            <a:pPr lvl="1"/>
            <a:r>
              <a:rPr lang="en-US" sz="3600" b="1" i="1" dirty="0">
                <a:solidFill>
                  <a:srgbClr val="30317F"/>
                </a:solidFill>
              </a:rPr>
              <a:t>They decide which industries we focus on.</a:t>
            </a:r>
          </a:p>
          <a:p>
            <a:pPr lvl="1"/>
            <a:r>
              <a:rPr lang="en-US" sz="3600" b="1" i="1" dirty="0">
                <a:solidFill>
                  <a:srgbClr val="30317F"/>
                </a:solidFill>
              </a:rPr>
              <a:t>They decide when to buy, when to sell.</a:t>
            </a:r>
            <a:br>
              <a:rPr lang="en-US" sz="3600" b="1" i="1" dirty="0">
                <a:solidFill>
                  <a:srgbClr val="30317F"/>
                </a:solidFill>
              </a:rPr>
            </a:br>
            <a:br>
              <a:rPr lang="en-US" sz="3600" b="1" i="1" dirty="0">
                <a:solidFill>
                  <a:srgbClr val="30317F"/>
                </a:solidFill>
              </a:rPr>
            </a:br>
            <a:r>
              <a:rPr lang="en-US" sz="3600" b="1" i="1" dirty="0">
                <a:solidFill>
                  <a:srgbClr val="30317F"/>
                </a:solidFill>
              </a:rPr>
              <a:t>				</a:t>
            </a:r>
            <a:r>
              <a:rPr lang="en-US" b="1" i="1" dirty="0">
                <a:solidFill>
                  <a:srgbClr val="30317F"/>
                </a:solidFill>
              </a:rPr>
              <a:t>…with some fine print, but not much. </a:t>
            </a:r>
            <a:endParaRPr lang="en-US" dirty="0">
              <a:solidFill>
                <a:srgbClr val="3031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2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136727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University of Louisiana at Lafayette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Reginald F. Lewis Scholars Investment Club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628963"/>
            <a:ext cx="10670628" cy="43116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30317F"/>
                </a:solidFill>
              </a:rPr>
              <a:t>The fine print:</a:t>
            </a:r>
          </a:p>
          <a:p>
            <a:pPr lvl="1"/>
            <a:r>
              <a:rPr lang="en-US" sz="3600" b="1" i="1" dirty="0">
                <a:solidFill>
                  <a:srgbClr val="30317F"/>
                </a:solidFill>
              </a:rPr>
              <a:t>All investments should be held for at least 2 months.</a:t>
            </a:r>
          </a:p>
          <a:p>
            <a:pPr lvl="1"/>
            <a:r>
              <a:rPr lang="en-US" sz="3600" b="1" i="1" dirty="0">
                <a:solidFill>
                  <a:srgbClr val="30317F"/>
                </a:solidFill>
              </a:rPr>
              <a:t>We want 8-20 different companies in our portfolio.</a:t>
            </a:r>
          </a:p>
          <a:p>
            <a:pPr lvl="1"/>
            <a:r>
              <a:rPr lang="en-US" sz="3600" b="1" i="1" dirty="0">
                <a:solidFill>
                  <a:srgbClr val="30317F"/>
                </a:solidFill>
              </a:rPr>
              <a:t>We want 4+ different industries in our portfolio.</a:t>
            </a:r>
          </a:p>
          <a:p>
            <a:pPr lvl="1"/>
            <a:r>
              <a:rPr lang="en-US" sz="3600" b="1" i="1" dirty="0">
                <a:solidFill>
                  <a:schemeClr val="bg1"/>
                </a:solidFill>
              </a:rPr>
              <a:t>The Scholars keep all profits.</a:t>
            </a:r>
          </a:p>
          <a:p>
            <a:pPr lvl="2"/>
            <a:r>
              <a:rPr lang="en-US" sz="3200" b="1" i="1" dirty="0">
                <a:solidFill>
                  <a:schemeClr val="bg1"/>
                </a:solidFill>
              </a:rPr>
              <a:t>If the $10,000 grows to $12,000, they get $2,000.</a:t>
            </a:r>
          </a:p>
          <a:p>
            <a:pPr lvl="2"/>
            <a:r>
              <a:rPr lang="en-US" sz="3200" b="1" i="1" dirty="0">
                <a:solidFill>
                  <a:schemeClr val="bg1"/>
                </a:solidFill>
              </a:rPr>
              <a:t>If the $10,000 falls to $9,000, I lose $1,000.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136727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University of Louisiana at Lafayette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Reginald F. Lewis Scholars Investment Club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628963"/>
            <a:ext cx="10670628" cy="43116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30317F"/>
                </a:solidFill>
              </a:rPr>
              <a:t>The fine print:</a:t>
            </a:r>
          </a:p>
          <a:p>
            <a:pPr lvl="1"/>
            <a:r>
              <a:rPr lang="en-US" sz="3600" b="1" i="1" dirty="0">
                <a:solidFill>
                  <a:srgbClr val="30317F"/>
                </a:solidFill>
              </a:rPr>
              <a:t>All investments should be held for at least 2 months.</a:t>
            </a:r>
          </a:p>
          <a:p>
            <a:pPr lvl="1"/>
            <a:r>
              <a:rPr lang="en-US" sz="3600" b="1" i="1" dirty="0">
                <a:solidFill>
                  <a:srgbClr val="30317F"/>
                </a:solidFill>
              </a:rPr>
              <a:t>We want 8-20 different companies in our portfolio.</a:t>
            </a:r>
          </a:p>
          <a:p>
            <a:pPr lvl="1"/>
            <a:r>
              <a:rPr lang="en-US" sz="3600" b="1" i="1" dirty="0">
                <a:solidFill>
                  <a:srgbClr val="30317F"/>
                </a:solidFill>
              </a:rPr>
              <a:t>We want 4+ different industries in our portfolio.</a:t>
            </a:r>
          </a:p>
          <a:p>
            <a:pPr lvl="1"/>
            <a:r>
              <a:rPr lang="en-US" sz="3600" b="1" i="1" dirty="0">
                <a:solidFill>
                  <a:srgbClr val="006600"/>
                </a:solidFill>
              </a:rPr>
              <a:t>The Scholars keep all profits.</a:t>
            </a:r>
          </a:p>
          <a:p>
            <a:pPr lvl="2"/>
            <a:r>
              <a:rPr lang="en-US" sz="3200" b="1" i="1" dirty="0">
                <a:solidFill>
                  <a:srgbClr val="006600"/>
                </a:solidFill>
              </a:rPr>
              <a:t>If the $10,000 grows to $12,000, they get $2,000.</a:t>
            </a:r>
          </a:p>
          <a:p>
            <a:pPr lvl="2"/>
            <a:r>
              <a:rPr lang="en-US" sz="3200" b="1" i="1" dirty="0">
                <a:solidFill>
                  <a:srgbClr val="006600"/>
                </a:solidFill>
              </a:rPr>
              <a:t>If the $10,000 falls to $9,000, I lose $1,000.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49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136727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University of Louisiana at Lafayette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Reginald F. Lewis Scholars Investment Club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628963"/>
            <a:ext cx="10670628" cy="43116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i="1" dirty="0">
                <a:solidFill>
                  <a:srgbClr val="30317F"/>
                </a:solidFill>
              </a:rPr>
              <a:t>We started in Spring 2024.</a:t>
            </a:r>
          </a:p>
          <a:p>
            <a:r>
              <a:rPr lang="en-US" sz="3000" b="1" i="1" dirty="0">
                <a:solidFill>
                  <a:srgbClr val="30317F"/>
                </a:solidFill>
              </a:rPr>
              <a:t>We will meet every 2-4 weeks to review our portfolio and to make investment decisions.</a:t>
            </a:r>
          </a:p>
          <a:p>
            <a:r>
              <a:rPr lang="en-US" sz="3000" b="1" i="1" dirty="0">
                <a:solidFill>
                  <a:srgbClr val="30317F"/>
                </a:solidFill>
              </a:rPr>
              <a:t>The Scholars talk about the portfolio, talk about the economy, ask questions about finance, and debate like crazy with each other over investments and business and the economy.</a:t>
            </a:r>
          </a:p>
          <a:p>
            <a:pPr lvl="1"/>
            <a:r>
              <a:rPr lang="en-US" i="1" dirty="0">
                <a:solidFill>
                  <a:srgbClr val="30317F"/>
                </a:solidFill>
              </a:rPr>
              <a:t>For the most part, Ruben Henderson and Brian Bolton just sit back and watch.</a:t>
            </a:r>
          </a:p>
          <a:p>
            <a:r>
              <a:rPr lang="en-US" sz="3000" b="1" i="1" dirty="0">
                <a:solidFill>
                  <a:srgbClr val="30317F"/>
                </a:solidFill>
              </a:rPr>
              <a:t>At the end of each meeting, the Scholars will instruct Brian Bolton what trades to make.</a:t>
            </a:r>
            <a:endParaRPr lang="en-US" sz="3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40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4C89B6-7EEE-7775-8B85-6BEC6399E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59" y="72668"/>
            <a:ext cx="11505695" cy="57996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692833-79B3-2D0D-BBB1-0B12C0603758}"/>
              </a:ext>
            </a:extLst>
          </p:cNvPr>
          <p:cNvSpPr/>
          <p:nvPr/>
        </p:nvSpPr>
        <p:spPr>
          <a:xfrm>
            <a:off x="11402750" y="1828800"/>
            <a:ext cx="532895" cy="545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07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4C89B6-7EEE-7775-8B85-6BEC6399E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59" y="72668"/>
            <a:ext cx="11505695" cy="57996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1866F-5B8F-F63E-9422-D051ADC090E6}"/>
              </a:ext>
            </a:extLst>
          </p:cNvPr>
          <p:cNvSpPr txBox="1">
            <a:spLocks/>
          </p:cNvSpPr>
          <p:nvPr/>
        </p:nvSpPr>
        <p:spPr>
          <a:xfrm>
            <a:off x="8849293" y="1786411"/>
            <a:ext cx="3217556" cy="402699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rgbClr val="C00000"/>
                </a:solidFill>
              </a:rPr>
              <a:t>May 30 – First trades</a:t>
            </a:r>
          </a:p>
          <a:p>
            <a:endParaRPr lang="en-US" sz="2000" b="1" i="1" dirty="0">
              <a:solidFill>
                <a:srgbClr val="C00000"/>
              </a:solidFill>
            </a:endParaRPr>
          </a:p>
          <a:p>
            <a:r>
              <a:rPr lang="en-US" sz="2000" b="1" i="1" dirty="0">
                <a:solidFill>
                  <a:srgbClr val="C00000"/>
                </a:solidFill>
              </a:rPr>
              <a:t>Profit to date: +$150.37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Amount invested: $4,915.82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That’s a 3.06% return-on-investment in 3 weeks</a:t>
            </a:r>
          </a:p>
          <a:p>
            <a:pPr lvl="1"/>
            <a:r>
              <a:rPr lang="en-US" sz="1800" i="1" dirty="0">
                <a:solidFill>
                  <a:srgbClr val="C00000"/>
                </a:solidFill>
              </a:rPr>
              <a:t>The overall stock market is up 1.48% over the same time period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That’s a 50+% annualized return on investment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F2E1810-F731-7C5E-5B26-4EA2510E42F9}"/>
              </a:ext>
            </a:extLst>
          </p:cNvPr>
          <p:cNvSpPr/>
          <p:nvPr/>
        </p:nvSpPr>
        <p:spPr>
          <a:xfrm>
            <a:off x="6267574" y="5431898"/>
            <a:ext cx="841733" cy="38150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E30FF3-D0EE-167E-9F20-E550E567C022}"/>
              </a:ext>
            </a:extLst>
          </p:cNvPr>
          <p:cNvSpPr/>
          <p:nvPr/>
        </p:nvSpPr>
        <p:spPr>
          <a:xfrm>
            <a:off x="7150686" y="5431898"/>
            <a:ext cx="841733" cy="38150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5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4C89B6-7EEE-7775-8B85-6BEC6399E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59" y="72668"/>
            <a:ext cx="11505695" cy="57996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1866F-5B8F-F63E-9422-D051ADC090E6}"/>
              </a:ext>
            </a:extLst>
          </p:cNvPr>
          <p:cNvSpPr txBox="1">
            <a:spLocks/>
          </p:cNvSpPr>
          <p:nvPr/>
        </p:nvSpPr>
        <p:spPr>
          <a:xfrm>
            <a:off x="8849293" y="1786411"/>
            <a:ext cx="3217556" cy="402699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i="1" dirty="0">
              <a:solidFill>
                <a:srgbClr val="006600"/>
              </a:solidFill>
            </a:endParaRPr>
          </a:p>
          <a:p>
            <a:r>
              <a:rPr lang="en-US" sz="2000" b="1" i="1" dirty="0">
                <a:solidFill>
                  <a:srgbClr val="006600"/>
                </a:solidFill>
              </a:rPr>
              <a:t>We have $5,413.67 sitting in cash.</a:t>
            </a:r>
          </a:p>
          <a:p>
            <a:endParaRPr lang="en-US" sz="2000" b="1" i="1" dirty="0">
              <a:solidFill>
                <a:srgbClr val="006600"/>
              </a:solidFill>
            </a:endParaRPr>
          </a:p>
          <a:p>
            <a:r>
              <a:rPr lang="en-US" sz="2000" b="1" i="1" dirty="0">
                <a:solidFill>
                  <a:srgbClr val="006600"/>
                </a:solidFill>
              </a:rPr>
              <a:t>This is not a savings club.</a:t>
            </a:r>
          </a:p>
          <a:p>
            <a:r>
              <a:rPr lang="en-US" sz="2000" b="1" i="1" dirty="0">
                <a:solidFill>
                  <a:srgbClr val="006600"/>
                </a:solidFill>
              </a:rPr>
              <a:t>This is an INVESTMENT CLUB.</a:t>
            </a:r>
          </a:p>
          <a:p>
            <a:endParaRPr lang="en-US" sz="2000" b="1" i="1" dirty="0">
              <a:solidFill>
                <a:srgbClr val="006600"/>
              </a:solidFill>
            </a:endParaRPr>
          </a:p>
          <a:p>
            <a:r>
              <a:rPr lang="en-US" sz="2000" b="1" i="1" dirty="0">
                <a:solidFill>
                  <a:srgbClr val="006600"/>
                </a:solidFill>
              </a:rPr>
              <a:t>We need to invest that cash…and that’s what we are here to do today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F2E1810-F731-7C5E-5B26-4EA2510E42F9}"/>
              </a:ext>
            </a:extLst>
          </p:cNvPr>
          <p:cNvSpPr/>
          <p:nvPr/>
        </p:nvSpPr>
        <p:spPr>
          <a:xfrm>
            <a:off x="8144818" y="2590973"/>
            <a:ext cx="841733" cy="381504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6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136727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University of Louisiana at Lafayette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Reginald F. Lewis Scholars Investment Club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628963"/>
            <a:ext cx="10670628" cy="43116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1" dirty="0">
                <a:solidFill>
                  <a:srgbClr val="30317F"/>
                </a:solidFill>
              </a:rPr>
              <a:t>Today’s Plan:</a:t>
            </a:r>
          </a:p>
          <a:p>
            <a:pPr lvl="1"/>
            <a:r>
              <a:rPr lang="en-US" sz="3500" b="1" i="1" dirty="0">
                <a:solidFill>
                  <a:srgbClr val="30317F"/>
                </a:solidFill>
              </a:rPr>
              <a:t>Each Scholar will make 1 stock recommendation.</a:t>
            </a:r>
          </a:p>
          <a:p>
            <a:pPr lvl="1"/>
            <a:r>
              <a:rPr lang="en-US" sz="3500" b="1" i="1" dirty="0">
                <a:solidFill>
                  <a:srgbClr val="30317F"/>
                </a:solidFill>
              </a:rPr>
              <a:t>The Scholars can ask questions of each other.</a:t>
            </a:r>
          </a:p>
          <a:p>
            <a:pPr lvl="1"/>
            <a:r>
              <a:rPr lang="en-US" sz="3500" b="1" i="1" dirty="0">
                <a:solidFill>
                  <a:srgbClr val="30317F"/>
                </a:solidFill>
              </a:rPr>
              <a:t>When they are all done, the audience can engage and ask questions.</a:t>
            </a:r>
          </a:p>
          <a:p>
            <a:pPr lvl="1"/>
            <a:r>
              <a:rPr lang="en-US" sz="3500" b="1" i="1" dirty="0">
                <a:solidFill>
                  <a:srgbClr val="30317F"/>
                </a:solidFill>
              </a:rPr>
              <a:t>Then, the Scholars will vote on their investment decisions – what are they going to buy?</a:t>
            </a:r>
          </a:p>
          <a:p>
            <a:pPr lvl="1"/>
            <a:r>
              <a:rPr lang="en-US" sz="3500" b="1" i="1" dirty="0">
                <a:solidFill>
                  <a:srgbClr val="30317F"/>
                </a:solidFill>
              </a:rPr>
              <a:t>Finally, time permitting, we will go to our Fidelity account and execute the trades.</a:t>
            </a:r>
            <a:endParaRPr lang="en-US" sz="35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0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Mission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507851"/>
            <a:ext cx="10515600" cy="4669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b="1" i="1" dirty="0"/>
              <a:t>The University of Louisiana at Lafayette Reginald F. Lewis Scholars’ Investment Club exists: </a:t>
            </a:r>
          </a:p>
          <a:p>
            <a:pPr lvl="1"/>
            <a:r>
              <a:rPr lang="en-US" sz="3800" b="1" i="1" dirty="0"/>
              <a:t>To learn about investment strategies and philosophies;</a:t>
            </a:r>
          </a:p>
          <a:p>
            <a:pPr lvl="1"/>
            <a:r>
              <a:rPr lang="en-US" sz="3800" b="1" i="1" dirty="0"/>
              <a:t>To gain practical investing experience; and,</a:t>
            </a:r>
          </a:p>
          <a:p>
            <a:pPr lvl="1"/>
            <a:r>
              <a:rPr lang="en-US" sz="3800" b="1" i="1" dirty="0"/>
              <a:t>To empower students to take greater control of their own financial futures.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491599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243EDF3-9895-FD2B-0144-AF1E6718C93B}"/>
              </a:ext>
            </a:extLst>
          </p:cNvPr>
          <p:cNvSpPr/>
          <p:nvPr/>
        </p:nvSpPr>
        <p:spPr>
          <a:xfrm>
            <a:off x="224062" y="115053"/>
            <a:ext cx="2834033" cy="2731089"/>
          </a:xfrm>
          <a:prstGeom prst="roundRect">
            <a:avLst/>
          </a:prstGeom>
          <a:solidFill>
            <a:srgbClr val="303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Caleb</a:t>
            </a:r>
            <a:br>
              <a:rPr lang="en-US" sz="2800" b="1" dirty="0"/>
            </a:br>
            <a:r>
              <a:rPr lang="en-US" sz="2800" b="1" dirty="0"/>
              <a:t>Franklin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Berkshire Hathaway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D2C891-EF92-5A82-81B0-2360FD4C56E2}"/>
              </a:ext>
            </a:extLst>
          </p:cNvPr>
          <p:cNvSpPr/>
          <p:nvPr/>
        </p:nvSpPr>
        <p:spPr>
          <a:xfrm>
            <a:off x="3207469" y="115054"/>
            <a:ext cx="2834033" cy="2731089"/>
          </a:xfrm>
          <a:prstGeom prst="roundRect">
            <a:avLst/>
          </a:prstGeom>
          <a:solidFill>
            <a:srgbClr val="303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JaCaleb</a:t>
            </a:r>
            <a:br>
              <a:rPr lang="en-US" sz="2800" b="1" dirty="0"/>
            </a:br>
            <a:r>
              <a:rPr lang="en-US" sz="2800" b="1" dirty="0"/>
              <a:t>Smith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Berkshire Hathaway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1599806-2333-6AE4-DCAC-2DD938EE29C8}"/>
              </a:ext>
            </a:extLst>
          </p:cNvPr>
          <p:cNvSpPr/>
          <p:nvPr/>
        </p:nvSpPr>
        <p:spPr>
          <a:xfrm>
            <a:off x="6190876" y="115053"/>
            <a:ext cx="2834033" cy="2731089"/>
          </a:xfrm>
          <a:prstGeom prst="roundRect">
            <a:avLst/>
          </a:prstGeom>
          <a:solidFill>
            <a:srgbClr val="303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Frank </a:t>
            </a:r>
            <a:br>
              <a:rPr lang="en-US" sz="2800" b="1" dirty="0"/>
            </a:br>
            <a:r>
              <a:rPr lang="en-US" sz="2800" b="1" dirty="0" err="1"/>
              <a:t>Clavelle</a:t>
            </a:r>
            <a:r>
              <a:rPr lang="en-US" sz="2800" b="1" dirty="0"/>
              <a:t> III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Berkshire Hathaway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2E62A7B-8ABF-2B0E-2D8E-2036DCDC4CD4}"/>
              </a:ext>
            </a:extLst>
          </p:cNvPr>
          <p:cNvSpPr/>
          <p:nvPr/>
        </p:nvSpPr>
        <p:spPr>
          <a:xfrm>
            <a:off x="9174283" y="115054"/>
            <a:ext cx="2834033" cy="2731089"/>
          </a:xfrm>
          <a:prstGeom prst="roundRect">
            <a:avLst/>
          </a:prstGeom>
          <a:solidFill>
            <a:srgbClr val="303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Isaiah</a:t>
            </a:r>
            <a:br>
              <a:rPr lang="en-US" sz="2800" b="1" dirty="0"/>
            </a:br>
            <a:r>
              <a:rPr lang="en-US" sz="2800" b="1" dirty="0"/>
              <a:t>Crawford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Berkshire Hathaway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037EB1-D1D9-5A71-F7E0-EF119A5ABDA3}"/>
              </a:ext>
            </a:extLst>
          </p:cNvPr>
          <p:cNvSpPr/>
          <p:nvPr/>
        </p:nvSpPr>
        <p:spPr>
          <a:xfrm>
            <a:off x="224062" y="3107547"/>
            <a:ext cx="2834033" cy="2731089"/>
          </a:xfrm>
          <a:prstGeom prst="roundRect">
            <a:avLst/>
          </a:prstGeom>
          <a:solidFill>
            <a:srgbClr val="303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Johnnie</a:t>
            </a:r>
            <a:br>
              <a:rPr lang="en-US" sz="2800" b="1" dirty="0"/>
            </a:br>
            <a:r>
              <a:rPr lang="en-US" sz="2800" b="1" dirty="0"/>
              <a:t>Hardy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Berkshire Hathaway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7B0747A-AB1F-6806-BB93-8CF975AB13D2}"/>
              </a:ext>
            </a:extLst>
          </p:cNvPr>
          <p:cNvSpPr/>
          <p:nvPr/>
        </p:nvSpPr>
        <p:spPr>
          <a:xfrm>
            <a:off x="3207469" y="3107548"/>
            <a:ext cx="2834033" cy="2731089"/>
          </a:xfrm>
          <a:prstGeom prst="roundRect">
            <a:avLst/>
          </a:prstGeom>
          <a:solidFill>
            <a:srgbClr val="303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Jalen</a:t>
            </a:r>
            <a:br>
              <a:rPr lang="en-US" sz="2800" b="1" dirty="0"/>
            </a:br>
            <a:r>
              <a:rPr lang="en-US" sz="2800" b="1" dirty="0"/>
              <a:t>Jackson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Berkshire Hathaway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9862588-F532-F1F3-AAB7-1DF2256BCC90}"/>
              </a:ext>
            </a:extLst>
          </p:cNvPr>
          <p:cNvSpPr/>
          <p:nvPr/>
        </p:nvSpPr>
        <p:spPr>
          <a:xfrm>
            <a:off x="6190876" y="3107547"/>
            <a:ext cx="2834033" cy="2731089"/>
          </a:xfrm>
          <a:prstGeom prst="roundRect">
            <a:avLst/>
          </a:prstGeom>
          <a:solidFill>
            <a:srgbClr val="303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Tafari</a:t>
            </a:r>
            <a:br>
              <a:rPr lang="en-US" sz="2800" b="1" dirty="0"/>
            </a:br>
            <a:r>
              <a:rPr lang="en-US" sz="2800" b="1" dirty="0"/>
              <a:t>Beard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Berkshire Hathaway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B9505DB-69F3-B4A4-3568-14858581D789}"/>
              </a:ext>
            </a:extLst>
          </p:cNvPr>
          <p:cNvSpPr/>
          <p:nvPr/>
        </p:nvSpPr>
        <p:spPr>
          <a:xfrm>
            <a:off x="9174283" y="3107548"/>
            <a:ext cx="2834033" cy="2731089"/>
          </a:xfrm>
          <a:prstGeom prst="roundRect">
            <a:avLst/>
          </a:prstGeom>
          <a:solidFill>
            <a:srgbClr val="303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Christian</a:t>
            </a:r>
            <a:br>
              <a:rPr lang="en-US" sz="2800" b="1" dirty="0"/>
            </a:br>
            <a:r>
              <a:rPr lang="en-US" sz="2800" b="1" dirty="0"/>
              <a:t>Steward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Berkshire Hathaway</a:t>
            </a:r>
          </a:p>
        </p:txBody>
      </p:sp>
    </p:spTree>
    <p:extLst>
      <p:ext uri="{BB962C8B-B14F-4D97-AF65-F5344CB8AC3E}">
        <p14:creationId xmlns:p14="http://schemas.microsoft.com/office/powerpoint/2010/main" val="1352210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AB280-538B-F8B7-BC69-40BE5D274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CB489C-F44B-A949-84F8-9D91145C08D8}"/>
              </a:ext>
            </a:extLst>
          </p:cNvPr>
          <p:cNvSpPr/>
          <p:nvPr/>
        </p:nvSpPr>
        <p:spPr>
          <a:xfrm>
            <a:off x="423901" y="115054"/>
            <a:ext cx="7617978" cy="1289852"/>
          </a:xfrm>
          <a:prstGeom prst="roundRect">
            <a:avLst/>
          </a:prstGeom>
          <a:solidFill>
            <a:srgbClr val="303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Caleb Franklin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b="1" dirty="0"/>
              <a:t>Berkshire Hathaway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7150F1-D4F0-445A-30A3-17DB16F07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60" y="13716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595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AB280-538B-F8B7-BC69-40BE5D274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CB489C-F44B-A949-84F8-9D91145C08D8}"/>
              </a:ext>
            </a:extLst>
          </p:cNvPr>
          <p:cNvSpPr/>
          <p:nvPr/>
        </p:nvSpPr>
        <p:spPr>
          <a:xfrm>
            <a:off x="423901" y="115054"/>
            <a:ext cx="7617978" cy="1289852"/>
          </a:xfrm>
          <a:prstGeom prst="roundRect">
            <a:avLst/>
          </a:prstGeom>
          <a:solidFill>
            <a:srgbClr val="303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JaCaleb</a:t>
            </a:r>
            <a:r>
              <a:rPr lang="en-US" sz="4000" b="1" dirty="0"/>
              <a:t> Smith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b="1" dirty="0"/>
              <a:t>Berkshire Hathaway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6D29A00-1FD2-E589-6144-B74A9EB3E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60" y="13716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63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AB280-538B-F8B7-BC69-40BE5D274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CB489C-F44B-A949-84F8-9D91145C08D8}"/>
              </a:ext>
            </a:extLst>
          </p:cNvPr>
          <p:cNvSpPr/>
          <p:nvPr/>
        </p:nvSpPr>
        <p:spPr>
          <a:xfrm>
            <a:off x="423901" y="115054"/>
            <a:ext cx="7617978" cy="1289852"/>
          </a:xfrm>
          <a:prstGeom prst="roundRect">
            <a:avLst/>
          </a:prstGeom>
          <a:solidFill>
            <a:srgbClr val="303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Frank </a:t>
            </a:r>
            <a:r>
              <a:rPr lang="en-US" sz="4000" b="1" dirty="0" err="1"/>
              <a:t>Clavelle</a:t>
            </a:r>
            <a:r>
              <a:rPr lang="en-US" sz="4000" b="1" dirty="0"/>
              <a:t> III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b="1" dirty="0"/>
              <a:t>Berkshire Hathaway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97AEE4-807E-5ABE-3E1B-7B1958361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60" y="13716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09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AB280-538B-F8B7-BC69-40BE5D274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CB489C-F44B-A949-84F8-9D91145C08D8}"/>
              </a:ext>
            </a:extLst>
          </p:cNvPr>
          <p:cNvSpPr/>
          <p:nvPr/>
        </p:nvSpPr>
        <p:spPr>
          <a:xfrm>
            <a:off x="423901" y="115054"/>
            <a:ext cx="7617978" cy="1289852"/>
          </a:xfrm>
          <a:prstGeom prst="roundRect">
            <a:avLst/>
          </a:prstGeom>
          <a:solidFill>
            <a:srgbClr val="303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Isaiah Crawford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b="1" dirty="0"/>
              <a:t>Berkshire Hathaway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9CA507-F7CD-138B-53AC-24609B5B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60" y="13716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279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AB280-538B-F8B7-BC69-40BE5D274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CB489C-F44B-A949-84F8-9D91145C08D8}"/>
              </a:ext>
            </a:extLst>
          </p:cNvPr>
          <p:cNvSpPr/>
          <p:nvPr/>
        </p:nvSpPr>
        <p:spPr>
          <a:xfrm>
            <a:off x="423901" y="115054"/>
            <a:ext cx="7617978" cy="1289852"/>
          </a:xfrm>
          <a:prstGeom prst="roundRect">
            <a:avLst/>
          </a:prstGeom>
          <a:solidFill>
            <a:srgbClr val="303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Johnnie Hardy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b="1" dirty="0"/>
              <a:t>Berkshire Hathaway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81D5ADE-3F9A-044A-E4A2-1965B434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60" y="13716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15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AB280-538B-F8B7-BC69-40BE5D274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CB489C-F44B-A949-84F8-9D91145C08D8}"/>
              </a:ext>
            </a:extLst>
          </p:cNvPr>
          <p:cNvSpPr/>
          <p:nvPr/>
        </p:nvSpPr>
        <p:spPr>
          <a:xfrm>
            <a:off x="423901" y="115054"/>
            <a:ext cx="7617978" cy="1289852"/>
          </a:xfrm>
          <a:prstGeom prst="roundRect">
            <a:avLst/>
          </a:prstGeom>
          <a:solidFill>
            <a:srgbClr val="303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Jalen Jackson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b="1" dirty="0"/>
              <a:t>Berkshire Hathaway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77BA25F-4F8A-80E1-E703-5765C3CAA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60" y="13716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4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AB280-538B-F8B7-BC69-40BE5D274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CB489C-F44B-A949-84F8-9D91145C08D8}"/>
              </a:ext>
            </a:extLst>
          </p:cNvPr>
          <p:cNvSpPr/>
          <p:nvPr/>
        </p:nvSpPr>
        <p:spPr>
          <a:xfrm>
            <a:off x="423901" y="115054"/>
            <a:ext cx="7617978" cy="1289852"/>
          </a:xfrm>
          <a:prstGeom prst="roundRect">
            <a:avLst/>
          </a:prstGeom>
          <a:solidFill>
            <a:srgbClr val="303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Tafari Beard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b="1" dirty="0"/>
              <a:t>Berkshire Hathaway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8AD2F-3BAE-F3A0-D803-57D048084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0" y="137160"/>
            <a:ext cx="3712463" cy="365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27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AB280-538B-F8B7-BC69-40BE5D274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CB489C-F44B-A949-84F8-9D91145C08D8}"/>
              </a:ext>
            </a:extLst>
          </p:cNvPr>
          <p:cNvSpPr/>
          <p:nvPr/>
        </p:nvSpPr>
        <p:spPr>
          <a:xfrm>
            <a:off x="423901" y="115054"/>
            <a:ext cx="7617978" cy="1289852"/>
          </a:xfrm>
          <a:prstGeom prst="roundRect">
            <a:avLst/>
          </a:prstGeom>
          <a:solidFill>
            <a:srgbClr val="3031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Christian Steward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b="1" dirty="0"/>
              <a:t>Berkshire Hathaway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2A8EBB-6E98-1252-ABB0-F197B4093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150" y="1568450"/>
            <a:ext cx="4203700" cy="3721100"/>
          </a:xfrm>
          <a:prstGeom prst="rect">
            <a:avLst/>
          </a:prstGeom>
        </p:spPr>
      </p:pic>
      <p:pic>
        <p:nvPicPr>
          <p:cNvPr id="8194" name="Picture 2" descr="Wassup Cajuns! 😁 Today we are ...">
            <a:extLst>
              <a:ext uri="{FF2B5EF4-FFF2-40B4-BE49-F238E27FC236}">
                <a16:creationId xmlns:a16="http://schemas.microsoft.com/office/drawing/2014/main" id="{D5C4F23D-E949-616F-5852-F4D8B636F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60" y="13716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36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A4D48F-CD13-4746-A3DA-7888E8C07C76}"/>
              </a:ext>
            </a:extLst>
          </p:cNvPr>
          <p:cNvSpPr/>
          <p:nvPr/>
        </p:nvSpPr>
        <p:spPr>
          <a:xfrm>
            <a:off x="4524694" y="561523"/>
            <a:ext cx="3142610" cy="3096077"/>
          </a:xfrm>
          <a:prstGeom prst="roundRect">
            <a:avLst/>
          </a:prstGeom>
          <a:solidFill>
            <a:srgbClr val="303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Financial Wellness</a:t>
            </a:r>
          </a:p>
          <a:p>
            <a:pPr algn="ctr"/>
            <a:r>
              <a:rPr lang="en-US" sz="4400" b="1" dirty="0"/>
              <a:t>&amp; Your Values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829A5E17-0E05-FD40-926F-9741273A5509}"/>
              </a:ext>
            </a:extLst>
          </p:cNvPr>
          <p:cNvSpPr/>
          <p:nvPr/>
        </p:nvSpPr>
        <p:spPr>
          <a:xfrm>
            <a:off x="466404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30317F"/>
                </a:solidFill>
              </a:rPr>
              <a:t>A goal without a plan is just a dream.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4E36713B-5C69-5844-A69B-E94BE57D8341}"/>
              </a:ext>
            </a:extLst>
          </p:cNvPr>
          <p:cNvSpPr/>
          <p:nvPr/>
        </p:nvSpPr>
        <p:spPr>
          <a:xfrm>
            <a:off x="1301214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30317F"/>
                </a:solidFill>
              </a:rPr>
              <a:t>The most difficult thing is the decision to act; the rest is mere tenacity.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6D0180F-BAB7-E047-80BF-ACF6C0F0E824}"/>
              </a:ext>
            </a:extLst>
          </p:cNvPr>
          <p:cNvSpPr/>
          <p:nvPr/>
        </p:nvSpPr>
        <p:spPr>
          <a:xfrm>
            <a:off x="8525195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30317F"/>
                </a:solidFill>
              </a:rPr>
              <a:t>Wealth is largely the result of habit.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0AC174B7-77D5-AB45-88B5-6B07EAAF9878}"/>
              </a:ext>
            </a:extLst>
          </p:cNvPr>
          <p:cNvSpPr/>
          <p:nvPr/>
        </p:nvSpPr>
        <p:spPr>
          <a:xfrm>
            <a:off x="7690381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30317F"/>
                </a:solidFill>
              </a:rPr>
              <a:t>It takes as much energy to plan as it does to wish.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3298933F-34FD-7441-A29B-6B3518E5D6D0}"/>
              </a:ext>
            </a:extLst>
          </p:cNvPr>
          <p:cNvSpPr/>
          <p:nvPr/>
        </p:nvSpPr>
        <p:spPr>
          <a:xfrm>
            <a:off x="4592454" y="4715195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30317F"/>
                </a:solidFill>
              </a:rPr>
              <a:t>You cannot escape the responsibility of tomorrow by avoiding it today.</a:t>
            </a:r>
          </a:p>
        </p:txBody>
      </p:sp>
    </p:spTree>
    <p:extLst>
      <p:ext uri="{BB962C8B-B14F-4D97-AF65-F5344CB8AC3E}">
        <p14:creationId xmlns:p14="http://schemas.microsoft.com/office/powerpoint/2010/main" val="302616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Mission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199" y="1398850"/>
            <a:ext cx="10734107" cy="4669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i="1" dirty="0"/>
              <a:t>Most of us will have the opportunity to participate in a company-sponsored retirement plan at some point.</a:t>
            </a:r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r>
              <a:rPr lang="en-US" sz="3600" b="1" i="1" dirty="0"/>
              <a:t>Most of us can open our own Individual Retirement Account to build long-term, passive income on our own. </a:t>
            </a:r>
          </a:p>
          <a:p>
            <a:pPr marL="0" indent="0">
              <a:buNone/>
            </a:pPr>
            <a:endParaRPr lang="en-US" sz="1800" b="1" i="1" dirty="0"/>
          </a:p>
          <a:p>
            <a:pPr marL="0" indent="0">
              <a:buNone/>
            </a:pPr>
            <a:r>
              <a:rPr lang="en-US" sz="3600" b="1" i="1" dirty="0"/>
              <a:t>All of us can manage our own investments, earning long-term, passive income returns of 8-12% per year.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3530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>
            <a:extLst>
              <a:ext uri="{FF2B5EF4-FFF2-40B4-BE49-F238E27FC236}">
                <a16:creationId xmlns:a16="http://schemas.microsoft.com/office/drawing/2014/main" id="{829A5E17-0E05-FD40-926F-9741273A5509}"/>
              </a:ext>
            </a:extLst>
          </p:cNvPr>
          <p:cNvSpPr/>
          <p:nvPr/>
        </p:nvSpPr>
        <p:spPr>
          <a:xfrm>
            <a:off x="466404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30317F"/>
                </a:solidFill>
              </a:rPr>
              <a:t>A goal without a plan is just a dream.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4E36713B-5C69-5844-A69B-E94BE57D8341}"/>
              </a:ext>
            </a:extLst>
          </p:cNvPr>
          <p:cNvSpPr/>
          <p:nvPr/>
        </p:nvSpPr>
        <p:spPr>
          <a:xfrm>
            <a:off x="1301214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30317F"/>
                </a:solidFill>
              </a:rPr>
              <a:t>The most difficult thing is the decision to act; the rest is mere tenacity.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6D0180F-BAB7-E047-80BF-ACF6C0F0E824}"/>
              </a:ext>
            </a:extLst>
          </p:cNvPr>
          <p:cNvSpPr/>
          <p:nvPr/>
        </p:nvSpPr>
        <p:spPr>
          <a:xfrm>
            <a:off x="8525195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30317F"/>
                </a:solidFill>
              </a:rPr>
              <a:t>Wealth is largely the result of habit.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0AC174B7-77D5-AB45-88B5-6B07EAAF9878}"/>
              </a:ext>
            </a:extLst>
          </p:cNvPr>
          <p:cNvSpPr/>
          <p:nvPr/>
        </p:nvSpPr>
        <p:spPr>
          <a:xfrm>
            <a:off x="7690381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30317F"/>
                </a:solidFill>
              </a:rPr>
              <a:t>It takes as much energy to plan as it does to wish.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3298933F-34FD-7441-A29B-6B3518E5D6D0}"/>
              </a:ext>
            </a:extLst>
          </p:cNvPr>
          <p:cNvSpPr/>
          <p:nvPr/>
        </p:nvSpPr>
        <p:spPr>
          <a:xfrm>
            <a:off x="4592454" y="4715195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30317F"/>
                </a:solidFill>
              </a:rPr>
              <a:t>You cannot escape the responsibility of tomorrow by avoiding it today.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DDABB7BF-8B78-75B5-9BBF-E269BD4AFE9E}"/>
              </a:ext>
            </a:extLst>
          </p:cNvPr>
          <p:cNvSpPr/>
          <p:nvPr/>
        </p:nvSpPr>
        <p:spPr>
          <a:xfrm>
            <a:off x="3906654" y="81770"/>
            <a:ext cx="4572000" cy="244162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rgbClr val="CA1E27"/>
                </a:solidFill>
              </a:rPr>
              <a:t>Don’t wait around for other people to be happy for you.</a:t>
            </a:r>
          </a:p>
          <a:p>
            <a:r>
              <a:rPr lang="en-US" b="1" i="1" dirty="0">
                <a:solidFill>
                  <a:srgbClr val="CA1E27"/>
                </a:solidFill>
              </a:rPr>
              <a:t>Any happiness you get,</a:t>
            </a:r>
          </a:p>
          <a:p>
            <a:r>
              <a:rPr lang="en-US" b="1" i="1" dirty="0">
                <a:solidFill>
                  <a:srgbClr val="CA1E27"/>
                </a:solidFill>
              </a:rPr>
              <a:t>You’ve got to make yourself.</a:t>
            </a:r>
          </a:p>
          <a:p>
            <a:r>
              <a:rPr lang="en-US" b="1" i="1" dirty="0">
                <a:solidFill>
                  <a:srgbClr val="CA1E27"/>
                </a:solidFill>
              </a:rPr>
              <a:t>        ~ Alice Walker, </a:t>
            </a:r>
            <a:r>
              <a:rPr lang="en-US" sz="1000" b="1" i="1" dirty="0">
                <a:solidFill>
                  <a:srgbClr val="CA1E27"/>
                </a:solidFill>
              </a:rPr>
              <a:t>poet &amp; novelist</a:t>
            </a:r>
          </a:p>
        </p:txBody>
      </p:sp>
    </p:spTree>
    <p:extLst>
      <p:ext uri="{BB962C8B-B14F-4D97-AF65-F5344CB8AC3E}">
        <p14:creationId xmlns:p14="http://schemas.microsoft.com/office/powerpoint/2010/main" val="3637542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brian.bolton@louisiana.edu</a:t>
            </a:r>
            <a:br>
              <a:rPr lang="en-US" sz="5400" u="sng" dirty="0"/>
            </a:br>
            <a:br>
              <a:rPr lang="en-US" sz="5400" dirty="0"/>
            </a:br>
            <a:r>
              <a:rPr lang="en-US" sz="4800" dirty="0"/>
              <a:t>http//:business.louisiana.edu/financeispersonal</a:t>
            </a:r>
          </a:p>
        </p:txBody>
      </p:sp>
    </p:spTree>
    <p:extLst>
      <p:ext uri="{BB962C8B-B14F-4D97-AF65-F5344CB8AC3E}">
        <p14:creationId xmlns:p14="http://schemas.microsoft.com/office/powerpoint/2010/main" val="59294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2A3601-5770-E39A-F9F2-85C8ED75F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1440"/>
            <a:ext cx="12006072" cy="5761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7CD266-DAE8-BDFF-23DE-A4338D2F7433}"/>
              </a:ext>
            </a:extLst>
          </p:cNvPr>
          <p:cNvSpPr txBox="1"/>
          <p:nvPr/>
        </p:nvSpPr>
        <p:spPr>
          <a:xfrm>
            <a:off x="1519964" y="714565"/>
            <a:ext cx="6049574" cy="249299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If you save or invest $5,000 per year….</a:t>
            </a:r>
          </a:p>
          <a:p>
            <a:endParaRPr lang="en-US" sz="2600" dirty="0"/>
          </a:p>
          <a:p>
            <a:r>
              <a:rPr lang="en-US" sz="2600" dirty="0"/>
              <a:t>With a </a:t>
            </a:r>
            <a:r>
              <a:rPr lang="en-US" sz="2600" b="1" dirty="0">
                <a:solidFill>
                  <a:schemeClr val="accent2"/>
                </a:solidFill>
              </a:rPr>
              <a:t>1% </a:t>
            </a:r>
            <a:r>
              <a:rPr lang="en-US" sz="2600" dirty="0"/>
              <a:t>investment return, you will have a total of </a:t>
            </a:r>
            <a:r>
              <a:rPr lang="en-US" sz="2600" b="1" dirty="0">
                <a:solidFill>
                  <a:schemeClr val="accent2"/>
                </a:solidFill>
              </a:rPr>
              <a:t>$325,539 </a:t>
            </a:r>
            <a:r>
              <a:rPr lang="en-US" sz="2600" dirty="0"/>
              <a:t>after 50 years.</a:t>
            </a:r>
          </a:p>
          <a:p>
            <a:endParaRPr lang="en-US" sz="2600" dirty="0"/>
          </a:p>
          <a:p>
            <a:r>
              <a:rPr lang="en-US" sz="2600" dirty="0"/>
              <a:t>This includes </a:t>
            </a:r>
            <a:r>
              <a:rPr lang="en-US" sz="2600" b="1" dirty="0">
                <a:solidFill>
                  <a:schemeClr val="accent2"/>
                </a:solidFill>
              </a:rPr>
              <a:t>$75,539 </a:t>
            </a:r>
            <a:r>
              <a:rPr lang="en-US" sz="2600" dirty="0"/>
              <a:t>of passive income.</a:t>
            </a:r>
          </a:p>
        </p:txBody>
      </p:sp>
    </p:spTree>
    <p:extLst>
      <p:ext uri="{BB962C8B-B14F-4D97-AF65-F5344CB8AC3E}">
        <p14:creationId xmlns:p14="http://schemas.microsoft.com/office/powerpoint/2010/main" val="407630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EC5472-7846-4A06-9C41-C36B875C4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1440"/>
            <a:ext cx="12006072" cy="5761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7B6EDE-A3ED-99BA-4458-CF045DF3B1A3}"/>
              </a:ext>
            </a:extLst>
          </p:cNvPr>
          <p:cNvSpPr txBox="1"/>
          <p:nvPr/>
        </p:nvSpPr>
        <p:spPr>
          <a:xfrm>
            <a:off x="1519964" y="714565"/>
            <a:ext cx="6049574" cy="249299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If you save or invest $5,000 per year….</a:t>
            </a:r>
          </a:p>
          <a:p>
            <a:endParaRPr lang="en-US" sz="2600" dirty="0"/>
          </a:p>
          <a:p>
            <a:r>
              <a:rPr lang="en-US" sz="2600" dirty="0"/>
              <a:t>With a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4%</a:t>
            </a:r>
            <a:r>
              <a:rPr lang="en-US" sz="2600" dirty="0"/>
              <a:t> investment return, you will have a total of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$793,869 </a:t>
            </a:r>
            <a:r>
              <a:rPr lang="en-US" sz="2600" dirty="0"/>
              <a:t>after 50 years.</a:t>
            </a:r>
          </a:p>
          <a:p>
            <a:endParaRPr lang="en-US" sz="2600" dirty="0"/>
          </a:p>
          <a:p>
            <a:r>
              <a:rPr lang="en-US" sz="2600" dirty="0"/>
              <a:t>This includes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$543,869 </a:t>
            </a:r>
            <a:r>
              <a:rPr lang="en-US" sz="2600" dirty="0"/>
              <a:t>of passive income.</a:t>
            </a:r>
          </a:p>
        </p:txBody>
      </p:sp>
    </p:spTree>
    <p:extLst>
      <p:ext uri="{BB962C8B-B14F-4D97-AF65-F5344CB8AC3E}">
        <p14:creationId xmlns:p14="http://schemas.microsoft.com/office/powerpoint/2010/main" val="392798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BE4B46-3711-15F3-3507-3F3488CF5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1440"/>
            <a:ext cx="12006072" cy="5761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4EC335-3865-C338-A400-93029522536D}"/>
              </a:ext>
            </a:extLst>
          </p:cNvPr>
          <p:cNvSpPr txBox="1"/>
          <p:nvPr/>
        </p:nvSpPr>
        <p:spPr>
          <a:xfrm>
            <a:off x="1519964" y="714565"/>
            <a:ext cx="6049574" cy="2492990"/>
          </a:xfrm>
          <a:prstGeom prst="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If you save or invest $5,000 per year….</a:t>
            </a:r>
          </a:p>
          <a:p>
            <a:endParaRPr lang="en-US" sz="2600" dirty="0"/>
          </a:p>
          <a:p>
            <a:r>
              <a:rPr lang="en-US" sz="2600" dirty="0"/>
              <a:t>With a </a:t>
            </a:r>
            <a:r>
              <a:rPr lang="en-US" sz="2600" b="1" dirty="0">
                <a:solidFill>
                  <a:srgbClr val="C00000"/>
                </a:solidFill>
              </a:rPr>
              <a:t>7% </a:t>
            </a:r>
            <a:r>
              <a:rPr lang="en-US" sz="2600" dirty="0"/>
              <a:t>investment return, you will have a total of </a:t>
            </a:r>
            <a:r>
              <a:rPr lang="en-US" sz="2600" b="1" dirty="0">
                <a:solidFill>
                  <a:srgbClr val="C00000"/>
                </a:solidFill>
              </a:rPr>
              <a:t>$2,174,930</a:t>
            </a:r>
            <a:r>
              <a:rPr lang="en-US" sz="2600" b="1" dirty="0">
                <a:solidFill>
                  <a:schemeClr val="accent1"/>
                </a:solidFill>
              </a:rPr>
              <a:t> </a:t>
            </a:r>
            <a:r>
              <a:rPr lang="en-US" sz="2600" dirty="0"/>
              <a:t>after 50 years.</a:t>
            </a:r>
          </a:p>
          <a:p>
            <a:endParaRPr lang="en-US" sz="2600" dirty="0"/>
          </a:p>
          <a:p>
            <a:r>
              <a:rPr lang="en-US" sz="2600" dirty="0"/>
              <a:t>This includes </a:t>
            </a:r>
            <a:r>
              <a:rPr lang="en-US" sz="2600" b="1" dirty="0">
                <a:solidFill>
                  <a:srgbClr val="C00000"/>
                </a:solidFill>
              </a:rPr>
              <a:t>$1,924,930 </a:t>
            </a:r>
            <a:r>
              <a:rPr lang="en-US" sz="2600" dirty="0"/>
              <a:t>of passive income.</a:t>
            </a:r>
          </a:p>
        </p:txBody>
      </p:sp>
    </p:spTree>
    <p:extLst>
      <p:ext uri="{BB962C8B-B14F-4D97-AF65-F5344CB8AC3E}">
        <p14:creationId xmlns:p14="http://schemas.microsoft.com/office/powerpoint/2010/main" val="193657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50B7B6-D0EC-A774-D43C-EBCC10010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1440"/>
            <a:ext cx="12006072" cy="5761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B77E1F-AC85-3D44-4E6C-D928B0B14049}"/>
              </a:ext>
            </a:extLst>
          </p:cNvPr>
          <p:cNvSpPr txBox="1"/>
          <p:nvPr/>
        </p:nvSpPr>
        <p:spPr>
          <a:xfrm>
            <a:off x="1519964" y="714565"/>
            <a:ext cx="6049574" cy="249299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If you save or invest $5,000 per year….</a:t>
            </a:r>
          </a:p>
          <a:p>
            <a:endParaRPr lang="en-US" sz="2600" dirty="0"/>
          </a:p>
          <a:p>
            <a:r>
              <a:rPr lang="en-US" sz="2600" dirty="0"/>
              <a:t>With an </a:t>
            </a:r>
            <a:r>
              <a:rPr lang="en-US" sz="2600" b="1" dirty="0">
                <a:solidFill>
                  <a:schemeClr val="accent1"/>
                </a:solidFill>
              </a:rPr>
              <a:t>11% </a:t>
            </a:r>
            <a:r>
              <a:rPr lang="en-US" sz="2600" dirty="0"/>
              <a:t>investment return, you will have a total of </a:t>
            </a:r>
            <a:r>
              <a:rPr lang="en-US" sz="2600" b="1" dirty="0">
                <a:solidFill>
                  <a:schemeClr val="accent1"/>
                </a:solidFill>
              </a:rPr>
              <a:t>$9,261,680 </a:t>
            </a:r>
            <a:r>
              <a:rPr lang="en-US" sz="2600" dirty="0"/>
              <a:t>after 50 years.</a:t>
            </a:r>
          </a:p>
          <a:p>
            <a:endParaRPr lang="en-US" sz="2600" dirty="0"/>
          </a:p>
          <a:p>
            <a:r>
              <a:rPr lang="en-US" sz="2600" dirty="0"/>
              <a:t>This includes </a:t>
            </a:r>
            <a:r>
              <a:rPr lang="en-US" sz="2600" b="1" dirty="0">
                <a:solidFill>
                  <a:schemeClr val="accent1"/>
                </a:solidFill>
              </a:rPr>
              <a:t>$9,011,680 </a:t>
            </a:r>
            <a:r>
              <a:rPr lang="en-US" sz="2600" dirty="0"/>
              <a:t>of passive income.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FD60CE-E8E1-3C65-9044-7CA5E08E5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5" y="97496"/>
            <a:ext cx="12005165" cy="5760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C98261-A5CA-A14F-F558-4F6B05D98414}"/>
              </a:ext>
            </a:extLst>
          </p:cNvPr>
          <p:cNvSpPr txBox="1"/>
          <p:nvPr/>
        </p:nvSpPr>
        <p:spPr>
          <a:xfrm>
            <a:off x="1672364" y="866965"/>
            <a:ext cx="6049574" cy="249299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If you save or invest $5,000 per year….</a:t>
            </a:r>
          </a:p>
          <a:p>
            <a:endParaRPr lang="en-US" sz="2600" dirty="0"/>
          </a:p>
          <a:p>
            <a:r>
              <a:rPr lang="en-US" sz="2600" dirty="0"/>
              <a:t>With a </a:t>
            </a:r>
            <a:r>
              <a:rPr lang="en-US" sz="2600" b="1" dirty="0">
                <a:solidFill>
                  <a:schemeClr val="accent1"/>
                </a:solidFill>
              </a:rPr>
              <a:t>11%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dirty="0"/>
              <a:t>investment return, you will have a total of </a:t>
            </a:r>
            <a:r>
              <a:rPr lang="en-US" sz="2600" b="1" dirty="0">
                <a:solidFill>
                  <a:schemeClr val="accent1"/>
                </a:solidFill>
              </a:rPr>
              <a:t>$9,261,680 </a:t>
            </a:r>
            <a:r>
              <a:rPr lang="en-US" sz="2600" dirty="0"/>
              <a:t>after 50 years.</a:t>
            </a:r>
          </a:p>
          <a:p>
            <a:endParaRPr lang="en-US" sz="2600" dirty="0"/>
          </a:p>
          <a:p>
            <a:r>
              <a:rPr lang="en-US" sz="2600" dirty="0"/>
              <a:t>This includes </a:t>
            </a:r>
            <a:r>
              <a:rPr lang="en-US" sz="2600" b="1" dirty="0">
                <a:solidFill>
                  <a:schemeClr val="accent1"/>
                </a:solidFill>
              </a:rPr>
              <a:t>$9,011,680 </a:t>
            </a:r>
            <a:r>
              <a:rPr lang="en-US" sz="2600" dirty="0"/>
              <a:t>of passive income.</a:t>
            </a:r>
          </a:p>
        </p:txBody>
      </p:sp>
    </p:spTree>
    <p:extLst>
      <p:ext uri="{BB962C8B-B14F-4D97-AF65-F5344CB8AC3E}">
        <p14:creationId xmlns:p14="http://schemas.microsoft.com/office/powerpoint/2010/main" val="272300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E8E681-CEF8-0019-5F37-E242290F3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1440"/>
            <a:ext cx="12006072" cy="5761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B77E1F-AC85-3D44-4E6C-D928B0B14049}"/>
              </a:ext>
            </a:extLst>
          </p:cNvPr>
          <p:cNvSpPr txBox="1"/>
          <p:nvPr/>
        </p:nvSpPr>
        <p:spPr>
          <a:xfrm>
            <a:off x="1519964" y="714565"/>
            <a:ext cx="6049574" cy="2492990"/>
          </a:xfrm>
          <a:prstGeom prst="rect">
            <a:avLst/>
          </a:prstGeom>
          <a:solidFill>
            <a:schemeClr val="bg1"/>
          </a:solidFill>
          <a:ln w="508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If we invest for 20 years instead of 50 years:</a:t>
            </a:r>
          </a:p>
          <a:p>
            <a:endParaRPr lang="en-US" sz="2600" dirty="0"/>
          </a:p>
          <a:p>
            <a:r>
              <a:rPr lang="en-US" sz="2600" dirty="0"/>
              <a:t>   At 1%: 	$100,000  </a:t>
            </a:r>
            <a:r>
              <a:rPr lang="en-US" sz="2600" dirty="0">
                <a:sym typeface="Wingdings" pitchFamily="2" charset="2"/>
              </a:rPr>
              <a:t>  $111,196</a:t>
            </a:r>
          </a:p>
          <a:p>
            <a:r>
              <a:rPr lang="en-US" sz="2600" dirty="0"/>
              <a:t>   At 4%:	$100,000  </a:t>
            </a:r>
            <a:r>
              <a:rPr lang="en-US" sz="2600" dirty="0">
                <a:sym typeface="Wingdings" pitchFamily="2" charset="2"/>
              </a:rPr>
              <a:t>  $154,846</a:t>
            </a:r>
            <a:r>
              <a:rPr lang="en-US" sz="2600" dirty="0"/>
              <a:t> </a:t>
            </a:r>
          </a:p>
          <a:p>
            <a:r>
              <a:rPr lang="en-US" sz="2600" dirty="0"/>
              <a:t>   At 7%:	$100,000  </a:t>
            </a:r>
            <a:r>
              <a:rPr lang="en-US" sz="2600" dirty="0">
                <a:sym typeface="Wingdings" pitchFamily="2" charset="2"/>
              </a:rPr>
              <a:t>  $219,326</a:t>
            </a:r>
            <a:r>
              <a:rPr lang="en-US" sz="2600" dirty="0"/>
              <a:t> </a:t>
            </a:r>
          </a:p>
          <a:p>
            <a:r>
              <a:rPr lang="en-US" sz="2600" dirty="0"/>
              <a:t>   At 11%: 	$100,000  </a:t>
            </a:r>
            <a:r>
              <a:rPr lang="en-US" sz="2600" dirty="0">
                <a:sym typeface="Wingdings" pitchFamily="2" charset="2"/>
              </a:rPr>
              <a:t>  $356,326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8266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Few Opening Morals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532073"/>
            <a:ext cx="10515600" cy="46448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AutoNum type="arabicParenBoth"/>
            </a:pPr>
            <a:r>
              <a:rPr lang="en-US" sz="4000" b="1" i="1" dirty="0">
                <a:solidFill>
                  <a:srgbClr val="30317F"/>
                </a:solidFill>
              </a:rPr>
              <a:t>Begin investing as early as you can.</a:t>
            </a:r>
            <a:br>
              <a:rPr lang="en-US" sz="4000" b="1" i="1" dirty="0">
                <a:solidFill>
                  <a:srgbClr val="30317F"/>
                </a:solidFill>
              </a:rPr>
            </a:br>
            <a:endParaRPr lang="en-US" sz="4000" b="1" i="1" dirty="0">
              <a:solidFill>
                <a:srgbClr val="30317F"/>
              </a:solidFill>
            </a:endParaRPr>
          </a:p>
          <a:p>
            <a:pPr marL="742950" indent="-742950" algn="ctr">
              <a:buAutoNum type="arabicParenBoth"/>
            </a:pPr>
            <a:r>
              <a:rPr lang="en-US" sz="4000" b="1" i="1" dirty="0">
                <a:solidFill>
                  <a:srgbClr val="30317F"/>
                </a:solidFill>
              </a:rPr>
              <a:t>Get comfortable taking some risks with your investing so you can earn bigger returns.</a:t>
            </a:r>
            <a:br>
              <a:rPr lang="en-US" sz="4000" b="1" i="1" dirty="0">
                <a:solidFill>
                  <a:srgbClr val="30317F"/>
                </a:solidFill>
              </a:rPr>
            </a:br>
            <a:endParaRPr lang="en-US" sz="4000" b="1" i="1" dirty="0">
              <a:solidFill>
                <a:srgbClr val="30317F"/>
              </a:solidFill>
            </a:endParaRPr>
          </a:p>
          <a:p>
            <a:pPr marL="742950" indent="-742950" algn="ctr">
              <a:buAutoNum type="arabicParenBoth"/>
            </a:pPr>
            <a:r>
              <a:rPr lang="en-US" sz="4000" b="1" i="1" dirty="0">
                <a:solidFill>
                  <a:srgbClr val="30317F"/>
                </a:solidFill>
              </a:rPr>
              <a:t>Get comfortable playing the long game. </a:t>
            </a:r>
            <a:endParaRPr lang="en-US" sz="4000" dirty="0">
              <a:solidFill>
                <a:srgbClr val="3031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5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45090</TotalTime>
  <Words>1221</Words>
  <Application>Microsoft Macintosh PowerPoint</Application>
  <PresentationFormat>Widescreen</PresentationFormat>
  <Paragraphs>184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brian.bolton@louisiana.edu  http//:business.louisiana.edu/financeispersonal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#1 August 27 &amp; 29  INTRODUCTION TO BUSINESS FINANCE  FNAN 300 Business Finance Fall 2019 Brian Bolton</dc:title>
  <dc:subject/>
  <dc:creator>Brian Bolton</dc:creator>
  <cp:keywords/>
  <dc:description/>
  <cp:lastModifiedBy>Brian J Bolton</cp:lastModifiedBy>
  <cp:revision>182</cp:revision>
  <dcterms:created xsi:type="dcterms:W3CDTF">2019-08-26T13:43:19Z</dcterms:created>
  <dcterms:modified xsi:type="dcterms:W3CDTF">2025-01-05T17:26:05Z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8202f9-8d41-4950-b014-f183e397b746_Enabled">
    <vt:lpwstr>true</vt:lpwstr>
  </property>
  <property fmtid="{D5CDD505-2E9C-101B-9397-08002B2CF9AE}" pid="3" name="MSIP_Label_638202f9-8d41-4950-b014-f183e397b746_SetDate">
    <vt:lpwstr>2024-06-11T10:06:59Z</vt:lpwstr>
  </property>
  <property fmtid="{D5CDD505-2E9C-101B-9397-08002B2CF9AE}" pid="4" name="MSIP_Label_638202f9-8d41-4950-b014-f183e397b746_Method">
    <vt:lpwstr>Standard</vt:lpwstr>
  </property>
  <property fmtid="{D5CDD505-2E9C-101B-9397-08002B2CF9AE}" pid="5" name="MSIP_Label_638202f9-8d41-4950-b014-f183e397b746_Name">
    <vt:lpwstr>defa4170-0d19-0005-0004-bc88714345d2</vt:lpwstr>
  </property>
  <property fmtid="{D5CDD505-2E9C-101B-9397-08002B2CF9AE}" pid="6" name="MSIP_Label_638202f9-8d41-4950-b014-f183e397b746_SiteId">
    <vt:lpwstr>13b3b0ce-cd75-49a4-bfea-0a03b01ff1ab</vt:lpwstr>
  </property>
  <property fmtid="{D5CDD505-2E9C-101B-9397-08002B2CF9AE}" pid="7" name="MSIP_Label_638202f9-8d41-4950-b014-f183e397b746_ActionId">
    <vt:lpwstr>ac805221-a5da-43e4-9b5b-ec45c4681d2b</vt:lpwstr>
  </property>
  <property fmtid="{D5CDD505-2E9C-101B-9397-08002B2CF9AE}" pid="8" name="MSIP_Label_638202f9-8d41-4950-b014-f183e397b746_ContentBits">
    <vt:lpwstr>0</vt:lpwstr>
  </property>
</Properties>
</file>