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33"/>
  </p:notesMasterIdLst>
  <p:sldIdLst>
    <p:sldId id="310" r:id="rId3"/>
    <p:sldId id="1343" r:id="rId4"/>
    <p:sldId id="2099" r:id="rId5"/>
    <p:sldId id="472" r:id="rId6"/>
    <p:sldId id="264" r:id="rId7"/>
    <p:sldId id="464" r:id="rId8"/>
    <p:sldId id="480" r:id="rId9"/>
    <p:sldId id="481" r:id="rId10"/>
    <p:sldId id="2311" r:id="rId11"/>
    <p:sldId id="2312" r:id="rId12"/>
    <p:sldId id="2315" r:id="rId13"/>
    <p:sldId id="469" r:id="rId14"/>
    <p:sldId id="470" r:id="rId15"/>
    <p:sldId id="2317" r:id="rId16"/>
    <p:sldId id="516" r:id="rId17"/>
    <p:sldId id="517" r:id="rId18"/>
    <p:sldId id="491" r:id="rId19"/>
    <p:sldId id="260" r:id="rId20"/>
    <p:sldId id="290" r:id="rId21"/>
    <p:sldId id="320" r:id="rId22"/>
    <p:sldId id="322" r:id="rId23"/>
    <p:sldId id="284" r:id="rId24"/>
    <p:sldId id="287" r:id="rId25"/>
    <p:sldId id="288" r:id="rId26"/>
    <p:sldId id="2319" r:id="rId27"/>
    <p:sldId id="2320" r:id="rId28"/>
    <p:sldId id="2318" r:id="rId29"/>
    <p:sldId id="2321" r:id="rId30"/>
    <p:sldId id="964" r:id="rId31"/>
    <p:sldId id="232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17F"/>
    <a:srgbClr val="006600"/>
    <a:srgbClr val="0000CC"/>
    <a:srgbClr val="009051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97288507928325"/>
          <c:y val="0.11495050145065105"/>
          <c:w val="0.47300465673476894"/>
          <c:h val="0.861711449159220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makes an successful entrepreneur</c:v>
                </c:pt>
              </c:strCache>
            </c:strRef>
          </c:tx>
          <c:spPr>
            <a:solidFill>
              <a:srgbClr val="050607"/>
            </a:solidFill>
          </c:spPr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39-4598-ABE6-731FBE1F0E2B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39-4598-ABE6-731FBE1F0E2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39-4598-ABE6-731FBE1F0E2B}"/>
              </c:ext>
            </c:extLst>
          </c:dPt>
          <c:dPt>
            <c:idx val="3"/>
            <c:bubble3D val="0"/>
            <c:spPr>
              <a:solidFill>
                <a:srgbClr val="05060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8ED-4217-A149-C339B43D478B}"/>
              </c:ext>
            </c:extLst>
          </c:dPt>
          <c:dLbls>
            <c:dLbl>
              <c:idx val="0"/>
              <c:layout>
                <c:manualLayout>
                  <c:x val="-0.17967245681961036"/>
                  <c:y val="-8.358565554995825E-17"/>
                </c:manualLayout>
              </c:layout>
              <c:tx>
                <c:rich>
                  <a:bodyPr/>
                  <a:lstStyle/>
                  <a:p>
                    <a:fld id="{3EB93A50-53D1-4401-BA9C-7D2B377EE7DB}" type="CATEGORYNAME">
                      <a:rPr lang="en-US" sz="3600"/>
                      <a:pPr/>
                      <a:t>[CATEGORY NAME]</a:t>
                    </a:fld>
                    <a:r>
                      <a:rPr lang="en-US" sz="3600" baseline="0" dirty="0"/>
                      <a:t>
</a:t>
                    </a:r>
                    <a:fld id="{BB32EDF5-87E9-45AF-A955-E21A67721EC7}" type="PERCENTAGE">
                      <a:rPr lang="en-US" sz="3600" baseline="0"/>
                      <a:pPr/>
                      <a:t>[PERCENTAGE]</a:t>
                    </a:fld>
                    <a:endParaRPr lang="en-US" sz="3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39-4598-ABE6-731FBE1F0E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BCDB1AC-C004-4E4D-9E7A-A60B93EB1146}" type="CATEGORYNAME">
                      <a:rPr lang="en-US" sz="3600"/>
                      <a:pPr/>
                      <a:t>[CATEGORY NAME]</a:t>
                    </a:fld>
                    <a:r>
                      <a:rPr lang="en-US" sz="3600" baseline="0" dirty="0"/>
                      <a:t>
</a:t>
                    </a:r>
                    <a:fld id="{D64B02CC-23FD-4C90-A8F6-D7DAA236C5B5}" type="PERCENTAGE">
                      <a:rPr lang="en-US" sz="3600" baseline="0"/>
                      <a:pPr/>
                      <a:t>[PERCENTAGE]</a:t>
                    </a:fld>
                    <a:endParaRPr lang="en-US" sz="360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39-4598-ABE6-731FBE1F0E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F75472C-A0E3-4EAE-AC1C-E31EEFA29BB8}" type="CATEGORYNAME">
                      <a:rPr lang="en-US" sz="3600"/>
                      <a:pPr/>
                      <a:t>[CATEGORY NAME]</a:t>
                    </a:fld>
                    <a:r>
                      <a:rPr lang="en-US" sz="3600" baseline="0" dirty="0"/>
                      <a:t>
</a:t>
                    </a:r>
                    <a:fld id="{31E51864-417B-451F-9BC4-C684C725CC17}" type="PERCENTAGE">
                      <a:rPr lang="en-US" sz="3600" baseline="0"/>
                      <a:pPr/>
                      <a:t>[PERCENTAGE]</a:t>
                    </a:fld>
                    <a:endParaRPr lang="en-US" sz="360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39-4598-ABE6-731FBE1F0E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Time</c:v>
                </c:pt>
                <c:pt idx="1">
                  <c:v>Genetics</c:v>
                </c:pt>
                <c:pt idx="2">
                  <c:v>Luck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9-4598-ABE6-731FBE1F0E2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68715769349775"/>
          <c:y val="0.12768034657253935"/>
          <c:w val="0.47300465673476894"/>
          <c:h val="0.861711449159220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makes an successful entrepreneur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39-4598-ABE6-731FBE1F0E2B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039-4598-ABE6-731FBE1F0E2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39-4598-ABE6-731FBE1F0E2B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8ED-4217-A149-C339B43D478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EB93A50-53D1-4401-BA9C-7D2B377EE7DB}" type="CATEGORYNAME">
                      <a:rPr lang="en-US" sz="3600"/>
                      <a:pPr/>
                      <a:t>[CATEGORY NAME]</a:t>
                    </a:fld>
                    <a:r>
                      <a:rPr lang="en-US" sz="3200" baseline="0" dirty="0"/>
                      <a:t>
</a:t>
                    </a:r>
                    <a:fld id="{BB32EDF5-87E9-45AF-A955-E21A67721EC7}" type="PERCENTAGE">
                      <a:rPr lang="en-US" sz="3200" baseline="0"/>
                      <a:pPr/>
                      <a:t>[PERCENTAGE]</a:t>
                    </a:fld>
                    <a:endParaRPr lang="en-US" sz="320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39-4598-ABE6-731FBE1F0E2B}"/>
                </c:ext>
              </c:extLst>
            </c:dLbl>
            <c:dLbl>
              <c:idx val="1"/>
              <c:layout>
                <c:manualLayout>
                  <c:x val="2.4878804034748535E-2"/>
                  <c:y val="-2.7350623536882297E-2"/>
                </c:manualLayout>
              </c:layout>
              <c:tx>
                <c:rich>
                  <a:bodyPr/>
                  <a:lstStyle/>
                  <a:p>
                    <a:fld id="{ABCDB1AC-C004-4E4D-9E7A-A60B93EB1146}" type="CATEGORYNAME">
                      <a:rPr lang="en-US" sz="360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sz="36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D64B02CC-23FD-4C90-A8F6-D7DAA236C5B5}" type="PERCENTAGE">
                      <a:rPr lang="en-US" sz="3600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sz="36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39-4598-ABE6-731FBE1F0E2B}"/>
                </c:ext>
              </c:extLst>
            </c:dLbl>
            <c:dLbl>
              <c:idx val="2"/>
              <c:layout>
                <c:manualLayout>
                  <c:x val="1.5171847653191645E-2"/>
                  <c:y val="4.1598360689970817E-2"/>
                </c:manualLayout>
              </c:layout>
              <c:tx>
                <c:rich>
                  <a:bodyPr/>
                  <a:lstStyle/>
                  <a:p>
                    <a:fld id="{3F75472C-A0E3-4EAE-AC1C-E31EEFA29BB8}" type="CATEGORYNAME">
                      <a:rPr lang="en-US" sz="3600" smtClean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endParaRPr lang="en-US" sz="3600" baseline="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sz="3600" baseline="0" dirty="0">
                        <a:solidFill>
                          <a:schemeClr val="tx1"/>
                        </a:solidFill>
                      </a:rPr>
                      <a:t>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39-4598-ABE6-731FBE1F0E2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ED-4217-A149-C339B43D4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Time</c:v>
                </c:pt>
                <c:pt idx="1">
                  <c:v>Genetics</c:v>
                </c:pt>
                <c:pt idx="2">
                  <c:v>Luck</c:v>
                </c:pt>
                <c:pt idx="3">
                  <c:v>Mindset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8</c:v>
                </c:pt>
                <c:pt idx="2">
                  <c:v>1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9-4598-ABE6-731FBE1F0E2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3052-2D10-BA4E-AA4A-FF3A60595744}" type="datetimeFigureOut">
              <a:rPr lang="en-US" smtClean="0"/>
              <a:t>1/5/25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4C6F1-94A6-8148-A699-A2975CBCF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1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greater distance, than that of the gap between what I know in my head, and what I believe in my heart.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F46FE-B92F-4243-8E78-5401C4F45D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1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47F8-B021-2F4E-88C8-BB982A374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5CF07-57C6-7C41-8CDE-E450205B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2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C58C-3E1F-9841-9955-8D672312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E7171-289F-174A-8A84-C99EA49FD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7FF20798-5F59-620B-FAB0-B20AA624A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5" y="5830324"/>
            <a:ext cx="1455926" cy="992890"/>
          </a:xfrm>
          <a:prstGeom prst="rect">
            <a:avLst/>
          </a:prstGeom>
        </p:spPr>
      </p:pic>
      <p:pic>
        <p:nvPicPr>
          <p:cNvPr id="6" name="Picture 2" descr="LEED Center - Louisiana Entrepreneurship &amp; Economic Development Center">
            <a:extLst>
              <a:ext uri="{FF2B5EF4-FFF2-40B4-BE49-F238E27FC236}">
                <a16:creationId xmlns:a16="http://schemas.microsoft.com/office/drawing/2014/main" id="{1C984C9B-9C51-D5B4-DF5C-0CA04DF8A7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719" y="5826518"/>
            <a:ext cx="996696" cy="9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2A9E9-7FA2-434F-B0B4-BE534E517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806F-6531-2A41-B5B2-3B7CCC64E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F0F0EB88-3648-A350-58BC-F7959133B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5" y="5830324"/>
            <a:ext cx="1455926" cy="992890"/>
          </a:xfrm>
          <a:prstGeom prst="rect">
            <a:avLst/>
          </a:prstGeom>
        </p:spPr>
      </p:pic>
      <p:pic>
        <p:nvPicPr>
          <p:cNvPr id="6" name="Picture 2" descr="LEED Center - Louisiana Entrepreneurship &amp; Economic Development Center">
            <a:extLst>
              <a:ext uri="{FF2B5EF4-FFF2-40B4-BE49-F238E27FC236}">
                <a16:creationId xmlns:a16="http://schemas.microsoft.com/office/drawing/2014/main" id="{2477BFE9-5A0F-CB8F-6501-BAF29C1487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719" y="5826518"/>
            <a:ext cx="996696" cy="9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5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2">
    <p:bg>
      <p:bgPr>
        <a:solidFill>
          <a:srgbClr val="C00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6733"/>
            <a:ext cx="10972800" cy="1021541"/>
          </a:xfrm>
        </p:spPr>
        <p:txBody>
          <a:bodyPr/>
          <a:lstStyle>
            <a:lvl1pPr algn="ctr">
              <a:defRPr sz="48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err="1"/>
              <a:t>brian.bolton@louisiana.edu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2C259-7C64-F54B-BF8F-D51CED9AD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463400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6" y="2039937"/>
            <a:ext cx="5255260" cy="3941763"/>
          </a:xfrm>
        </p:spPr>
        <p:txBody>
          <a:bodyPr>
            <a:noAutofit/>
          </a:bodyPr>
          <a:lstStyle>
            <a:lvl1pPr marL="228589" indent="-228589">
              <a:spcBef>
                <a:spcPts val="1200"/>
              </a:spcBef>
              <a:buSzPct val="100000"/>
              <a:defRPr/>
            </a:lvl1pPr>
            <a:lvl2pPr marL="522262" indent="-234939">
              <a:buFont typeface="Arial" charset="0"/>
              <a:buChar char="•"/>
              <a:tabLst/>
              <a:defRPr/>
            </a:lvl2pPr>
            <a:lvl3pPr marL="863557" indent="-234939">
              <a:tabLst/>
              <a:defRPr/>
            </a:lvl3pPr>
            <a:lvl4pPr marL="1204853" indent="-223828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339840" y="2039937"/>
            <a:ext cx="5242560" cy="3941763"/>
          </a:xfrm>
        </p:spPr>
        <p:txBody>
          <a:bodyPr>
            <a:noAutofit/>
          </a:bodyPr>
          <a:lstStyle>
            <a:lvl1pPr marL="228589" indent="-228589">
              <a:spcBef>
                <a:spcPts val="1200"/>
              </a:spcBef>
              <a:buSzPct val="120000"/>
              <a:defRPr/>
            </a:lvl1pPr>
            <a:lvl2pPr marL="522262" indent="-234939">
              <a:buFont typeface="Arial" charset="0"/>
              <a:buChar char="•"/>
              <a:tabLst/>
              <a:defRPr/>
            </a:lvl2pPr>
            <a:lvl3pPr marL="863557" indent="-234939">
              <a:tabLst/>
              <a:defRPr/>
            </a:lvl3pPr>
            <a:lvl4pPr marL="1204853" indent="-223828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94814"/>
            <a:ext cx="10972800" cy="103398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491621"/>
            <a:ext cx="10972800" cy="2127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4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9AF223D8-6DBA-71CB-4C7B-58D1CB0DB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5" y="5830324"/>
            <a:ext cx="1455926" cy="992890"/>
          </a:xfrm>
          <a:prstGeom prst="rect">
            <a:avLst/>
          </a:prstGeom>
        </p:spPr>
      </p:pic>
      <p:pic>
        <p:nvPicPr>
          <p:cNvPr id="4" name="Picture 2" descr="LEED Center - Louisiana Entrepreneurship &amp; Economic Development Center">
            <a:extLst>
              <a:ext uri="{FF2B5EF4-FFF2-40B4-BE49-F238E27FC236}">
                <a16:creationId xmlns:a16="http://schemas.microsoft.com/office/drawing/2014/main" id="{A85D333E-4898-D866-EA8F-BB4C07F849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719" y="5826518"/>
            <a:ext cx="996696" cy="9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0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40EC-8C52-420D-8152-9100F94AA297}" type="datetime1">
              <a:rPr lang="en-US" smtClean="0"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054B-022F-4EE2-BD5A-41A03765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CAE5-613B-4D2D-8B60-B345AD1BDF24}" type="datetime1">
              <a:rPr lang="en-US" smtClean="0"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054B-022F-4EE2-BD5A-41A03765906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17" y="6405197"/>
            <a:ext cx="2361567" cy="39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44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93AB-4348-4CA2-86D8-1454DB968BF4}" type="datetime1">
              <a:rPr lang="en-US" smtClean="0"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054B-022F-4EE2-BD5A-41A03765906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17" y="6405197"/>
            <a:ext cx="2361567" cy="39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49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BE8-13DC-4216-B120-5213A8E42FB2}" type="datetime1">
              <a:rPr lang="en-US" smtClean="0"/>
              <a:t>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054B-022F-4EE2-BD5A-41A03765906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17" y="6405197"/>
            <a:ext cx="2361567" cy="39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72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C595-419E-4DA6-917E-BEA565D2A18C}" type="datetime1">
              <a:rPr lang="en-US" smtClean="0"/>
              <a:t>1/5/25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054B-022F-4EE2-BD5A-41A0376590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17" y="6405197"/>
            <a:ext cx="2361567" cy="39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1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3FB5-CEFE-4BB3-9A4F-39873CBBCE04}" type="datetime1">
              <a:rPr lang="en-US" smtClean="0"/>
              <a:t>1/5/25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054B-022F-4EE2-BD5A-41A03765906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94" y="6273599"/>
            <a:ext cx="3140411" cy="5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6F67-177F-1F4A-AB34-2E8212D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8CA2-82D2-214D-88C5-A5B78A1F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72D0936E-9E5F-8CB8-D0D8-33BEDCF77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5" y="5830324"/>
            <a:ext cx="1455926" cy="992890"/>
          </a:xfrm>
          <a:prstGeom prst="rect">
            <a:avLst/>
          </a:prstGeom>
        </p:spPr>
      </p:pic>
      <p:pic>
        <p:nvPicPr>
          <p:cNvPr id="7" name="Picture 2" descr="LEED Center - Louisiana Entrepreneurship &amp; Economic Development Center">
            <a:extLst>
              <a:ext uri="{FF2B5EF4-FFF2-40B4-BE49-F238E27FC236}">
                <a16:creationId xmlns:a16="http://schemas.microsoft.com/office/drawing/2014/main" id="{11912271-751C-B753-9C08-15ED78E9F1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719" y="5826518"/>
            <a:ext cx="996696" cy="9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78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AFFF-FFFC-4ABE-9458-D19FCDD8685E}" type="datetime1">
              <a:rPr lang="en-US" smtClean="0"/>
              <a:t>1/5/25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054B-022F-4EE2-BD5A-41A03765906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94" y="6273599"/>
            <a:ext cx="3140411" cy="5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43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B4D0-76B4-48F7-8CAD-0B11C84F520E}" type="datetime1">
              <a:rPr lang="en-US" smtClean="0"/>
              <a:t>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054B-022F-4EE2-BD5A-41A03765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29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12B5-0F0D-436A-8D3C-686854E05F8A}" type="datetime1">
              <a:rPr lang="en-US" smtClean="0"/>
              <a:t>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054B-022F-4EE2-BD5A-41A03765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45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EF50-377A-4A7A-A2DB-63BC1399923E}" type="datetime1">
              <a:rPr lang="en-US" smtClean="0"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054B-022F-4EE2-BD5A-41A03765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43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D3F20-C483-4FB7-8090-0699D95F04CE}" type="datetime1">
              <a:rPr lang="en-US" smtClean="0"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9054B-022F-4EE2-BD5A-41A03765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6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A67F-6569-624B-822D-C49E113E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DC462-1161-DC42-BE7F-200B108A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24AE0BFD-8497-F7BB-F13E-97C1A187EE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5" y="5830324"/>
            <a:ext cx="1455926" cy="992890"/>
          </a:xfrm>
          <a:prstGeom prst="rect">
            <a:avLst/>
          </a:prstGeom>
        </p:spPr>
      </p:pic>
      <p:pic>
        <p:nvPicPr>
          <p:cNvPr id="6" name="Picture 2" descr="LEED Center - Louisiana Entrepreneurship &amp; Economic Development Center">
            <a:extLst>
              <a:ext uri="{FF2B5EF4-FFF2-40B4-BE49-F238E27FC236}">
                <a16:creationId xmlns:a16="http://schemas.microsoft.com/office/drawing/2014/main" id="{0F313692-3877-B505-DFBA-877458D113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719" y="5826518"/>
            <a:ext cx="996696" cy="9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735F-18BD-F548-9E41-3045217E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1893-2BAE-DC4E-B35F-22896E933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4858D-A4E0-314B-B0EE-656E0340D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47DE5E8C-9A12-A0B8-C953-A191BFAA09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5" y="5830324"/>
            <a:ext cx="1455926" cy="992890"/>
          </a:xfrm>
          <a:prstGeom prst="rect">
            <a:avLst/>
          </a:prstGeom>
        </p:spPr>
      </p:pic>
      <p:pic>
        <p:nvPicPr>
          <p:cNvPr id="7" name="Picture 2" descr="LEED Center - Louisiana Entrepreneurship &amp; Economic Development Center">
            <a:extLst>
              <a:ext uri="{FF2B5EF4-FFF2-40B4-BE49-F238E27FC236}">
                <a16:creationId xmlns:a16="http://schemas.microsoft.com/office/drawing/2014/main" id="{72500C1D-C601-8D03-C89B-F7DEA21E02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719" y="5826518"/>
            <a:ext cx="996696" cy="9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6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23A3-C291-974E-8D9B-CE73B4DC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D6DE-ABF9-C34B-93B6-CBEABCC4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9EB0E-1B9E-524A-B3FF-BE633D33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098BA-AC93-E14B-A159-8D13636B8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8D742-8AD1-D64F-9409-0018A9B0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ACA99C0A-A09C-8899-0DB9-B166B3292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5" y="5830324"/>
            <a:ext cx="1455926" cy="992890"/>
          </a:xfrm>
          <a:prstGeom prst="rect">
            <a:avLst/>
          </a:prstGeom>
        </p:spPr>
      </p:pic>
      <p:pic>
        <p:nvPicPr>
          <p:cNvPr id="9" name="Picture 2" descr="LEED Center - Louisiana Entrepreneurship &amp; Economic Development Center">
            <a:extLst>
              <a:ext uri="{FF2B5EF4-FFF2-40B4-BE49-F238E27FC236}">
                <a16:creationId xmlns:a16="http://schemas.microsoft.com/office/drawing/2014/main" id="{77C74FBE-714A-EE2F-DCBF-94A121D5B0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719" y="5826518"/>
            <a:ext cx="996696" cy="9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0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472A-A3C9-F04B-8C7C-F4BF2447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6EEC3752-405B-BD8F-AAF2-E43A4AF414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5" y="5830324"/>
            <a:ext cx="1455926" cy="992890"/>
          </a:xfrm>
          <a:prstGeom prst="rect">
            <a:avLst/>
          </a:prstGeom>
        </p:spPr>
      </p:pic>
      <p:pic>
        <p:nvPicPr>
          <p:cNvPr id="4" name="Picture 2" descr="LEED Center - Louisiana Entrepreneurship &amp; Economic Development Center">
            <a:extLst>
              <a:ext uri="{FF2B5EF4-FFF2-40B4-BE49-F238E27FC236}">
                <a16:creationId xmlns:a16="http://schemas.microsoft.com/office/drawing/2014/main" id="{B7E0FDC7-1C8A-A278-4CEE-28A26B2952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719" y="5826518"/>
            <a:ext cx="996696" cy="9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AB9BDA8B-B4EC-F612-E7DE-238B9F5091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5" y="5830324"/>
            <a:ext cx="1455926" cy="992890"/>
          </a:xfrm>
          <a:prstGeom prst="rect">
            <a:avLst/>
          </a:prstGeom>
        </p:spPr>
      </p:pic>
      <p:pic>
        <p:nvPicPr>
          <p:cNvPr id="4" name="Picture 2" descr="LEED Center - Louisiana Entrepreneurship &amp; Economic Development Center">
            <a:extLst>
              <a:ext uri="{FF2B5EF4-FFF2-40B4-BE49-F238E27FC236}">
                <a16:creationId xmlns:a16="http://schemas.microsoft.com/office/drawing/2014/main" id="{E1706CC6-F284-FD19-3D79-71FE8790B7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719" y="5826518"/>
            <a:ext cx="996696" cy="9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5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D8C7-7997-3247-824B-1E7FBA6C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BAF3-9831-0649-8F70-72975D6E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7394A-9026-AC48-8433-EFE0A8946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84B058FF-641A-FC47-8829-1E46C3E0F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5" y="5830324"/>
            <a:ext cx="1455926" cy="992890"/>
          </a:xfrm>
          <a:prstGeom prst="rect">
            <a:avLst/>
          </a:prstGeom>
        </p:spPr>
      </p:pic>
      <p:pic>
        <p:nvPicPr>
          <p:cNvPr id="7" name="Picture 2" descr="LEED Center - Louisiana Entrepreneurship &amp; Economic Development Center">
            <a:extLst>
              <a:ext uri="{FF2B5EF4-FFF2-40B4-BE49-F238E27FC236}">
                <a16:creationId xmlns:a16="http://schemas.microsoft.com/office/drawing/2014/main" id="{EB6ED6FD-C8E4-85ED-2D7C-839B3242AC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719" y="5826518"/>
            <a:ext cx="996696" cy="9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B546-87EF-5348-B380-780328FA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CC803-4EF5-594A-B49D-30334762C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5F991-0973-5D45-9F42-D363C51F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420DD75B-1DA7-9A19-F539-11C3EDCC6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5" y="5830324"/>
            <a:ext cx="1455926" cy="992890"/>
          </a:xfrm>
          <a:prstGeom prst="rect">
            <a:avLst/>
          </a:prstGeom>
        </p:spPr>
      </p:pic>
      <p:pic>
        <p:nvPicPr>
          <p:cNvPr id="7" name="Picture 2" descr="LEED Center - Louisiana Entrepreneurship &amp; Economic Development Center">
            <a:extLst>
              <a:ext uri="{FF2B5EF4-FFF2-40B4-BE49-F238E27FC236}">
                <a16:creationId xmlns:a16="http://schemas.microsoft.com/office/drawing/2014/main" id="{C4242C20-A44A-340B-6F32-82883F36AA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719" y="5826518"/>
            <a:ext cx="996696" cy="9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A55F9-6875-6A43-8265-5D930DCC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50B9D-7089-9A4C-8E02-E76CF953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0DF22-6E0D-A141-9D1F-713704100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5C5A-D224-AA43-BB03-DCCC78B25673}" type="datetimeFigureOut">
              <a:rPr lang="en-US" smtClean="0"/>
              <a:t>1/5/25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19766-8740-7B40-AD10-1AA433446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2150-09C2-D846-8599-691D3F219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D608-4A3F-D64C-84F4-6E3C8DD26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7D37-C5D3-4F2B-AD1A-61B9B8A8CB0A}" type="datetime1">
              <a:rPr lang="en-US" smtClean="0"/>
              <a:t>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9054B-022F-4EE2-BD5A-41A03765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eauxbiz.sos.la.gov/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280C45-1E37-4342-899E-930A139437D2}"/>
              </a:ext>
            </a:extLst>
          </p:cNvPr>
          <p:cNvSpPr/>
          <p:nvPr/>
        </p:nvSpPr>
        <p:spPr>
          <a:xfrm>
            <a:off x="0" y="775565"/>
            <a:ext cx="1219200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Entrepreneurship as a Means</a:t>
            </a:r>
            <a:br>
              <a:rPr lang="en-US" sz="6000" b="1" i="1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6000" b="1" i="1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Economic Empowerment</a:t>
            </a:r>
          </a:p>
          <a:p>
            <a:pPr algn="ctr"/>
            <a:endParaRPr lang="en-US" sz="2800" b="1" cap="small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500" b="1" cap="small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Brought to you by the Louisiana Entrepreneurship &amp; Economic Development Center</a:t>
            </a:r>
            <a:b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800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June 17, 2024</a:t>
            </a:r>
            <a:endParaRPr lang="en-US" sz="2800" cap="smal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4000" cap="small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000" cap="small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Jonathan Shirley, UL Lafayette LEED Center</a:t>
            </a:r>
          </a:p>
          <a:p>
            <a:pPr algn="ctr"/>
            <a:r>
              <a:rPr lang="en-US" sz="2000" cap="small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Kevin Guillory, UL Lafayette LEED Center</a:t>
            </a:r>
          </a:p>
          <a:p>
            <a:pPr algn="ctr"/>
            <a:r>
              <a:rPr lang="en-US" sz="2000" cap="small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Brian Bolton, UL Lafayette, Professor of Finance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BA4764-079B-6DD6-B9A1-EC136BA27EDC}"/>
              </a:ext>
            </a:extLst>
          </p:cNvPr>
          <p:cNvSpPr/>
          <p:nvPr/>
        </p:nvSpPr>
        <p:spPr>
          <a:xfrm>
            <a:off x="1495740" y="6055629"/>
            <a:ext cx="974957" cy="13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33C472-FF6F-473F-9882-E2B43C85DEDB}"/>
              </a:ext>
            </a:extLst>
          </p:cNvPr>
          <p:cNvSpPr/>
          <p:nvPr/>
        </p:nvSpPr>
        <p:spPr>
          <a:xfrm>
            <a:off x="10331916" y="6055629"/>
            <a:ext cx="974957" cy="13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47E42D8C-F1F2-DEC4-D2D4-C02715E7A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2" y="4954332"/>
            <a:ext cx="2681664" cy="1828800"/>
          </a:xfrm>
          <a:prstGeom prst="rect">
            <a:avLst/>
          </a:prstGeom>
        </p:spPr>
      </p:pic>
      <p:pic>
        <p:nvPicPr>
          <p:cNvPr id="1026" name="Picture 2" descr="LEED Center - Louisiana Entrepreneurship &amp; Economic Development Center">
            <a:extLst>
              <a:ext uri="{FF2B5EF4-FFF2-40B4-BE49-F238E27FC236}">
                <a16:creationId xmlns:a16="http://schemas.microsoft.com/office/drawing/2014/main" id="{A5D05390-B345-974B-0E86-D9CCD580C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148" y="495433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8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FFAB-10D1-1A4F-9E94-17EC46D4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958"/>
            <a:ext cx="10515600" cy="51539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Every business has to solve a problem or make someone’s life better.</a:t>
            </a:r>
          </a:p>
          <a:p>
            <a:endParaRPr lang="en-US" sz="4400" dirty="0"/>
          </a:p>
          <a:p>
            <a:pPr lvl="3"/>
            <a:r>
              <a:rPr lang="en-US" sz="3800" dirty="0"/>
              <a:t>Shoes</a:t>
            </a:r>
          </a:p>
          <a:p>
            <a:pPr lvl="3"/>
            <a:r>
              <a:rPr lang="en-US" sz="3800" dirty="0"/>
              <a:t>Sexy Cakes – Late night food</a:t>
            </a:r>
          </a:p>
          <a:p>
            <a:pPr marL="0" indent="0">
              <a:buNone/>
            </a:pPr>
            <a:endParaRPr lang="en-US" sz="4400" dirty="0"/>
          </a:p>
          <a:p>
            <a:endParaRPr lang="en-US" sz="4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C42B18A-CB05-1EFD-A165-8E4FED704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ENTREPRENEUR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SHIP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088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FFAB-10D1-1A4F-9E94-17EC46D4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43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en-US" sz="4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US" sz="43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value </a:t>
            </a:r>
            <a:r>
              <a:rPr lang="en-US" altLang="en-US" sz="4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bringing together a </a:t>
            </a:r>
            <a:r>
              <a:rPr lang="en-US" altLang="en-US" sz="43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combination of resources</a:t>
            </a:r>
            <a:r>
              <a:rPr lang="en-US" altLang="en-US" sz="43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exploit an </a:t>
            </a:r>
            <a:r>
              <a:rPr lang="en-US" altLang="en-US" sz="43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CC10CD6-CC01-658A-77E2-9BE130DFA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ENTREPRENEUR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SHIP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075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b="1" dirty="0"/>
              <a:t>Empowerment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 hand drawing on a chalkboard&#10;&#10;Description automatically generated with medium confidence">
            <a:extLst>
              <a:ext uri="{FF2B5EF4-FFF2-40B4-BE49-F238E27FC236}">
                <a16:creationId xmlns:a16="http://schemas.microsoft.com/office/drawing/2014/main" id="{F9C174A0-381A-4ECC-80C2-B170457FBB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r="4745" b="-1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5405" y="2128888"/>
            <a:ext cx="5689966" cy="38606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>
              <a:spcBef>
                <a:spcPts val="0"/>
              </a:spcBef>
              <a:defRPr/>
            </a:pPr>
            <a:endParaRPr lang="en-US" sz="2400" b="1" dirty="0"/>
          </a:p>
          <a:p>
            <a:pPr lvl="2">
              <a:spcBef>
                <a:spcPts val="0"/>
              </a:spcBef>
              <a:defRPr/>
            </a:pPr>
            <a:r>
              <a:rPr lang="en-US" sz="2400" b="1" dirty="0"/>
              <a:t>To create your own job</a:t>
            </a:r>
          </a:p>
          <a:p>
            <a:pPr lvl="2">
              <a:spcBef>
                <a:spcPts val="0"/>
              </a:spcBef>
              <a:defRPr/>
            </a:pPr>
            <a:r>
              <a:rPr lang="en-US" sz="2400" b="1" dirty="0"/>
              <a:t>To create jobs for others</a:t>
            </a:r>
          </a:p>
          <a:p>
            <a:pPr lvl="2">
              <a:defRPr/>
            </a:pPr>
            <a:r>
              <a:rPr lang="en-US" sz="2400" b="1" dirty="0"/>
              <a:t>To create your own wealth</a:t>
            </a:r>
          </a:p>
          <a:p>
            <a:pPr lvl="2">
              <a:defRPr/>
            </a:pPr>
            <a:r>
              <a:rPr lang="en-US" sz="2400" b="1" dirty="0"/>
              <a:t>To create your own sense of pride and self-worth</a:t>
            </a:r>
          </a:p>
          <a:p>
            <a:pPr lvl="2">
              <a:defRPr/>
            </a:pPr>
            <a:r>
              <a:rPr lang="en-US" sz="2400" b="1" dirty="0"/>
              <a:t>To create your own identity</a:t>
            </a:r>
          </a:p>
          <a:p>
            <a:pPr lvl="2">
              <a:defRPr/>
            </a:pPr>
            <a:r>
              <a:rPr lang="en-US" sz="2400" b="1" dirty="0"/>
              <a:t>To create your own contribution to the world</a:t>
            </a:r>
          </a:p>
          <a:p>
            <a:pPr lvl="2">
              <a:defRPr/>
            </a:pPr>
            <a:r>
              <a:rPr lang="en-US" sz="2400" b="1" dirty="0"/>
              <a:t>To create your own ability to give 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B6E91-8AAA-415E-9F76-18ED1696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1" y="6199632"/>
            <a:ext cx="3867496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04AF932-7A96-48A7-A4FB-17260A15283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1/5/25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356B5B"/>
          </a:solidFill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640F9C-3004-4DF5-BC6D-6F511A3B8B23}" type="slidenum"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8" name="Rectangle 34827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30" name="Rectangle 34829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Nipsey Hussle 59th Street Elementary">
            <a:extLst>
              <a:ext uri="{FF2B5EF4-FFF2-40B4-BE49-F238E27FC236}">
                <a16:creationId xmlns:a16="http://schemas.microsoft.com/office/drawing/2014/main" id="{6BA01762-B846-48D2-8F67-80593BD95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A2DE7B31-46E2-9B23-F895-C8914014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3" y="621704"/>
            <a:ext cx="5155261" cy="35922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Empowerment – putting people in a position to give, not to take</a:t>
            </a:r>
            <a:br>
              <a:rPr lang="en-US" alt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BA13B343-93E0-486A-8434-121CE0494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5986" y="1671566"/>
            <a:ext cx="5170861" cy="407204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altLang="en-US" sz="2000">
              <a:solidFill>
                <a:srgbClr val="FFFFFF"/>
              </a:solidFill>
            </a:endParaRPr>
          </a:p>
          <a:p>
            <a:endParaRPr lang="en-US" altLang="en-US" sz="2000">
              <a:solidFill>
                <a:srgbClr val="FFFFFF"/>
              </a:solidFill>
            </a:endParaRPr>
          </a:p>
          <a:p>
            <a:endParaRPr lang="en-US" altLang="en-US" sz="2000">
              <a:solidFill>
                <a:srgbClr val="FFFFFF"/>
              </a:solidFill>
            </a:endParaRPr>
          </a:p>
          <a:p>
            <a:endParaRPr lang="en-US" altLang="en-US" sz="2000">
              <a:solidFill>
                <a:srgbClr val="FFFFFF"/>
              </a:solidFill>
            </a:endParaRPr>
          </a:p>
          <a:p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34823" name="Slide Number Placeholder 4">
            <a:extLst>
              <a:ext uri="{FF2B5EF4-FFF2-40B4-BE49-F238E27FC236}">
                <a16:creationId xmlns:a16="http://schemas.microsoft.com/office/drawing/2014/main" id="{74A1173D-3500-B814-8700-3915445D9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640F9C-3004-4DF5-BC6D-6F511A3B8B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B03F3-CE13-47EF-AF5A-04514F0D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E2686-118C-45E3-89D3-8F5DA22CFA5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59985E74-42EE-82A2-9C86-FF20A95F5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444" y="1475015"/>
            <a:ext cx="5355771" cy="45046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b="1" u="sng" dirty="0">
                <a:solidFill>
                  <a:srgbClr val="C00000"/>
                </a:solidFill>
                <a:latin typeface="+mn-lt"/>
              </a:rPr>
              <a:t>Attitude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I can affect change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There is a better way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Opportunities are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  everywhere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Embrace innovation,  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None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  change &amp; growth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Failure is learning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Optimism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+mn-lt"/>
              </a:rPr>
              <a:t> Passion for what you do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0E6780-07CF-9A3B-A535-54F53D44D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ENTREPRENEURIAL MINDSET</a:t>
            </a:r>
          </a:p>
        </p:txBody>
      </p:sp>
    </p:spTree>
    <p:extLst>
      <p:ext uri="{BB962C8B-B14F-4D97-AF65-F5344CB8AC3E}">
        <p14:creationId xmlns:p14="http://schemas.microsoft.com/office/powerpoint/2010/main" val="186589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9EB8DE-216B-5051-CD9C-2C40108E4B0B}"/>
              </a:ext>
            </a:extLst>
          </p:cNvPr>
          <p:cNvGraphicFramePr/>
          <p:nvPr/>
        </p:nvGraphicFramePr>
        <p:xfrm>
          <a:off x="1509377" y="1066800"/>
          <a:ext cx="10176932" cy="504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23B6C5-15CB-2D8E-7E4C-79E1C60F1D8C}"/>
              </a:ext>
            </a:extLst>
          </p:cNvPr>
          <p:cNvSpPr txBox="1"/>
          <p:nvPr/>
        </p:nvSpPr>
        <p:spPr>
          <a:xfrm>
            <a:off x="643467" y="83403"/>
            <a:ext cx="11015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Why talk mindset??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450B9-CC48-286D-E177-1B6DD9973706}"/>
              </a:ext>
            </a:extLst>
          </p:cNvPr>
          <p:cNvSpPr txBox="1"/>
          <p:nvPr/>
        </p:nvSpPr>
        <p:spPr>
          <a:xfrm>
            <a:off x="762000" y="2133600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3200" dirty="0"/>
              <a:t>Time (talent development)</a:t>
            </a:r>
          </a:p>
          <a:p>
            <a:pPr marL="171450" indent="-171450">
              <a:buFontTx/>
              <a:buChar char="-"/>
            </a:pPr>
            <a:r>
              <a:rPr lang="en-US" sz="3200" dirty="0"/>
              <a:t>Born with it, genetics</a:t>
            </a:r>
          </a:p>
          <a:p>
            <a:pPr marL="171450" indent="-171450">
              <a:buFontTx/>
              <a:buChar char="-"/>
            </a:pPr>
            <a:r>
              <a:rPr lang="en-US" sz="3200" dirty="0"/>
              <a:t>Luck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97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9EB8DE-216B-5051-CD9C-2C40108E4B0B}"/>
              </a:ext>
            </a:extLst>
          </p:cNvPr>
          <p:cNvGraphicFramePr/>
          <p:nvPr/>
        </p:nvGraphicFramePr>
        <p:xfrm>
          <a:off x="762000" y="436033"/>
          <a:ext cx="10905066" cy="598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0D1EC6-375C-17A2-2D7F-C317DF42BFA5}"/>
              </a:ext>
            </a:extLst>
          </p:cNvPr>
          <p:cNvSpPr txBox="1"/>
          <p:nvPr/>
        </p:nvSpPr>
        <p:spPr>
          <a:xfrm>
            <a:off x="457200" y="0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8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Why talk mindset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90CA4-C25F-BB8B-B0F7-134492E253E3}"/>
              </a:ext>
            </a:extLst>
          </p:cNvPr>
          <p:cNvSpPr txBox="1"/>
          <p:nvPr/>
        </p:nvSpPr>
        <p:spPr>
          <a:xfrm>
            <a:off x="3962400" y="3461191"/>
            <a:ext cx="20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197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A49E8C55-4359-43F5-9F9C-76334E2C106F}" type="CATEGORYNAME">
              <a:rPr lang="en-US" sz="3600" b="1" smtClean="0"/>
              <a:pPr algn="ctr" rtl="0">
                <a:defRPr sz="1197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Mindset</a:t>
            </a:fld>
            <a:r>
              <a:rPr lang="en-US" sz="3600" baseline="0" dirty="0"/>
              <a:t>
</a:t>
            </a:r>
            <a:fld id="{D169C407-37E8-4E2E-8971-3A40D6ED4F32}" type="PERCENTAGE">
              <a:rPr lang="en-US" sz="3600" baseline="0" smtClean="0"/>
              <a:pPr algn="ctr" rtl="0">
                <a:defRPr sz="1197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66%</a:t>
            </a:fld>
            <a:endParaRPr lang="en-US" sz="3600" baseline="0" dirty="0"/>
          </a:p>
        </p:txBody>
      </p:sp>
    </p:spTree>
    <p:extLst>
      <p:ext uri="{BB962C8B-B14F-4D97-AF65-F5344CB8AC3E}">
        <p14:creationId xmlns:p14="http://schemas.microsoft.com/office/powerpoint/2010/main" val="17763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pic>
        <p:nvPicPr>
          <p:cNvPr id="1026" name="Picture 2" descr="Give it up. Creativity, passion and a sense of purpose - The Digital  Transformation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7226"/>
            <a:ext cx="8548688" cy="5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7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Centering Your Creativity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9880600" cy="4622800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en-US" sz="3200" b="1" dirty="0"/>
              <a:t>Bootstrap</a:t>
            </a:r>
            <a:r>
              <a:rPr lang="en-US" sz="3200" dirty="0"/>
              <a:t> – carried out with minimum resources of advantages.</a:t>
            </a:r>
          </a:p>
          <a:p>
            <a:pPr marL="36576" indent="0">
              <a:buClr>
                <a:srgbClr val="FFFF00"/>
              </a:buClr>
              <a:buNone/>
            </a:pPr>
            <a:endParaRPr lang="en-US" sz="3200" dirty="0"/>
          </a:p>
          <a:p>
            <a:pPr>
              <a:buClr>
                <a:srgbClr val="FFFF00"/>
              </a:buClr>
            </a:pPr>
            <a:r>
              <a:rPr lang="en-US" sz="3200" b="1" dirty="0"/>
              <a:t>Leverage</a:t>
            </a:r>
            <a:r>
              <a:rPr lang="en-US" sz="3200" dirty="0"/>
              <a:t> – Using what you have to get what you need</a:t>
            </a:r>
          </a:p>
          <a:p>
            <a:pPr>
              <a:buClr>
                <a:srgbClr val="FFFF00"/>
              </a:buClr>
            </a:pPr>
            <a:endParaRPr lang="en-US" sz="3200" dirty="0"/>
          </a:p>
          <a:p>
            <a:pPr>
              <a:buClr>
                <a:srgbClr val="FFFF00"/>
              </a:buClr>
            </a:pPr>
            <a:r>
              <a:rPr lang="en-US" sz="3200" b="1" dirty="0"/>
              <a:t>Risk mitigation </a:t>
            </a:r>
            <a:r>
              <a:rPr lang="en-US" sz="3200" dirty="0"/>
              <a:t>– the process of developing options and actions to enhance opportunities and reduce threats.</a:t>
            </a:r>
          </a:p>
          <a:p>
            <a:pPr>
              <a:buClr>
                <a:srgbClr val="FFFF00"/>
              </a:buClr>
            </a:pPr>
            <a:endParaRPr lang="en-US" sz="3200" dirty="0"/>
          </a:p>
          <a:p>
            <a:pPr>
              <a:buClr>
                <a:srgbClr val="FFFF00"/>
              </a:buClr>
            </a:pPr>
            <a:r>
              <a:rPr lang="en-US" sz="3200" b="1" dirty="0"/>
              <a:t>Financing</a:t>
            </a:r>
            <a:r>
              <a:rPr lang="en-US" sz="3200" dirty="0"/>
              <a:t> – Obtaining money to fund a business</a:t>
            </a:r>
          </a:p>
          <a:p>
            <a:pPr>
              <a:buClr>
                <a:srgbClr val="FFFF00"/>
              </a:buClr>
            </a:pP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Bootstrapping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7391400" cy="44497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B0F0"/>
              </a:buClr>
            </a:pPr>
            <a:r>
              <a:rPr lang="en-US" sz="3500" dirty="0"/>
              <a:t>Trying to start a business using minimal external capital and resources</a:t>
            </a:r>
          </a:p>
          <a:p>
            <a:pPr marL="36576" indent="0">
              <a:buClr>
                <a:srgbClr val="00B0F0"/>
              </a:buClr>
              <a:buNone/>
            </a:pPr>
            <a:endParaRPr lang="en-US" sz="2400" dirty="0"/>
          </a:p>
          <a:p>
            <a:pPr>
              <a:buClr>
                <a:srgbClr val="00B0F0"/>
              </a:buClr>
            </a:pPr>
            <a:r>
              <a:rPr lang="en-US" sz="3000" dirty="0"/>
              <a:t>Key Characteristics of Bootstrapping:</a:t>
            </a:r>
          </a:p>
          <a:p>
            <a:pPr lvl="1">
              <a:buClr>
                <a:srgbClr val="00B0F0"/>
              </a:buClr>
            </a:pPr>
            <a:r>
              <a:rPr lang="en-US" sz="2600" dirty="0"/>
              <a:t>Self-Funding – Using personal finances or profits</a:t>
            </a:r>
          </a:p>
          <a:p>
            <a:pPr lvl="1">
              <a:buClr>
                <a:srgbClr val="00B0F0"/>
              </a:buClr>
            </a:pPr>
            <a:r>
              <a:rPr lang="en-US" sz="2600" dirty="0"/>
              <a:t>Frugality – Keeping expenses low</a:t>
            </a:r>
          </a:p>
          <a:p>
            <a:pPr lvl="1">
              <a:buClr>
                <a:srgbClr val="00B0F0"/>
              </a:buClr>
            </a:pPr>
            <a:r>
              <a:rPr lang="en-US" sz="2600" dirty="0"/>
              <a:t>Resourcefulness – Maximizing available resources</a:t>
            </a:r>
          </a:p>
          <a:p>
            <a:pPr lvl="1">
              <a:buClr>
                <a:srgbClr val="00B0F0"/>
              </a:buClr>
            </a:pPr>
            <a:r>
              <a:rPr lang="en-US" sz="2600" dirty="0"/>
              <a:t>Independence – Maintaining control of the business. </a:t>
            </a:r>
          </a:p>
          <a:p>
            <a:pPr marL="36576" indent="0">
              <a:buClr>
                <a:srgbClr val="00B0F0"/>
              </a:buClr>
              <a:buNone/>
            </a:pPr>
            <a:endParaRPr lang="en-US" sz="2400" dirty="0"/>
          </a:p>
          <a:p>
            <a:pPr>
              <a:buClr>
                <a:srgbClr val="00B0F0"/>
              </a:buClr>
            </a:pPr>
            <a:r>
              <a:rPr lang="en-US" sz="3100" dirty="0"/>
              <a:t>Bootstrapping requires:</a:t>
            </a:r>
          </a:p>
          <a:p>
            <a:pPr lvl="1">
              <a:buClr>
                <a:srgbClr val="00B0F0"/>
              </a:buClr>
            </a:pPr>
            <a:r>
              <a:rPr lang="en-US" sz="2600" dirty="0"/>
              <a:t>A strong commitment to discipline a patience.</a:t>
            </a:r>
          </a:p>
          <a:p>
            <a:pPr lvl="1">
              <a:buClr>
                <a:srgbClr val="00B0F0"/>
              </a:buClr>
            </a:pPr>
            <a:r>
              <a:rPr lang="en-US" sz="2600" dirty="0"/>
              <a:t>A willingness to take calculated risks.</a:t>
            </a:r>
          </a:p>
          <a:p>
            <a:pPr lvl="1">
              <a:buClr>
                <a:srgbClr val="00B0F0"/>
              </a:buClr>
            </a:pPr>
            <a:r>
              <a:rPr lang="en-US" sz="2600" dirty="0"/>
              <a:t>A focus on achieving long-term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4191000" cy="279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831" y="2240574"/>
            <a:ext cx="6350337" cy="226343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https://business.louisiana.edu/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leed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 Bolton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Finance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brian.bolton@louisiana.edu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http://business.louisiana.edu/financeispersonal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B58209-5A79-97F4-0C01-10308D03AAB8}"/>
              </a:ext>
            </a:extLst>
          </p:cNvPr>
          <p:cNvSpPr txBox="1">
            <a:spLocks/>
          </p:cNvSpPr>
          <p:nvPr/>
        </p:nvSpPr>
        <p:spPr>
          <a:xfrm>
            <a:off x="275531" y="152396"/>
            <a:ext cx="5507595" cy="186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1" kern="1200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Jonathan Shirley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LEED Center Program Manager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jonathan.shirley@louisiana.edu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AEC91A-F224-DBBA-1C9F-F12EB72F47B6}"/>
              </a:ext>
            </a:extLst>
          </p:cNvPr>
          <p:cNvSpPr txBox="1">
            <a:spLocks/>
          </p:cNvSpPr>
          <p:nvPr/>
        </p:nvSpPr>
        <p:spPr>
          <a:xfrm>
            <a:off x="6408874" y="152396"/>
            <a:ext cx="5507595" cy="186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1" kern="1200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Kevin Guillory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LEED Center Operations Manager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kevin.guillory@louisiana.edu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Bootstrapping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1"/>
            <a:ext cx="6096000" cy="4952999"/>
          </a:xfrm>
        </p:spPr>
        <p:txBody>
          <a:bodyPr>
            <a:normAutofit fontScale="92500" lnSpcReduction="20000"/>
          </a:bodyPr>
          <a:lstStyle/>
          <a:p>
            <a:pPr marL="36576" indent="0" algn="ctr">
              <a:buNone/>
            </a:pPr>
            <a:r>
              <a:rPr lang="en-US" sz="4000" dirty="0"/>
              <a:t>“</a:t>
            </a:r>
            <a:r>
              <a:rPr lang="en-US" sz="4000" dirty="0" err="1"/>
              <a:t>Whatʼs</a:t>
            </a:r>
            <a:r>
              <a:rPr lang="en-US" sz="4000" dirty="0"/>
              <a:t> a </a:t>
            </a:r>
            <a:r>
              <a:rPr lang="en-US" sz="4000" dirty="0" err="1"/>
              <a:t>bootstrapper</a:t>
            </a:r>
            <a:r>
              <a:rPr lang="en-US" sz="4000" dirty="0"/>
              <a:t> to do?</a:t>
            </a:r>
            <a:br>
              <a:rPr lang="en-US" sz="4000" dirty="0"/>
            </a:br>
            <a:r>
              <a:rPr lang="en-US" sz="4000" dirty="0"/>
              <a:t>You have to go where the other guys </a:t>
            </a:r>
            <a:r>
              <a:rPr lang="en-US" sz="4000" dirty="0" err="1"/>
              <a:t>canʼt</a:t>
            </a:r>
            <a:r>
              <a:rPr lang="en-US" sz="4000" dirty="0"/>
              <a:t>. Take advantage of what you have so that you can beat the competition with what they </a:t>
            </a:r>
            <a:r>
              <a:rPr lang="en-US" sz="4000" dirty="0" err="1"/>
              <a:t>donʼt</a:t>
            </a:r>
            <a:r>
              <a:rPr lang="en-US" sz="4000" dirty="0"/>
              <a:t>.”</a:t>
            </a:r>
          </a:p>
          <a:p>
            <a:pPr marL="36576" indent="0" algn="ctr">
              <a:buNone/>
            </a:pPr>
            <a:r>
              <a:rPr lang="en-US" sz="4000" dirty="0"/>
              <a:t>-</a:t>
            </a:r>
            <a:r>
              <a:rPr lang="en-US" sz="4000" b="1" dirty="0"/>
              <a:t>Seth Godin</a:t>
            </a:r>
          </a:p>
          <a:p>
            <a:pPr marL="36576" indent="0" algn="ctr">
              <a:buNone/>
            </a:pPr>
            <a:r>
              <a:rPr lang="en-US" sz="3200" b="1" dirty="0"/>
              <a:t>The </a:t>
            </a:r>
            <a:r>
              <a:rPr lang="en-US" sz="3200" b="1" dirty="0" err="1"/>
              <a:t>Bootstrapper’s</a:t>
            </a:r>
            <a:r>
              <a:rPr lang="en-US" sz="3200" b="1" dirty="0"/>
              <a:t> Bible: How to Start and Build a Business with a Great Idea and (Almost) No Money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1" y="2133600"/>
            <a:ext cx="501527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05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Book Recommendation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1"/>
            <a:ext cx="5232400" cy="4952999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3200" dirty="0"/>
              <a:t>“The Power of Broke is a mind-set…it is all about substance over flash. It’s about creativity over certainty. It’s about taking a shot over playing it safe…(money) will never be enough to buy all the passion, ingenuity, and determination it takes to have success over the long haul.”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17638"/>
            <a:ext cx="327888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9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Risk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57658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Willingness to pursue actions that a represent a meaningful chance of significant loss</a:t>
            </a:r>
          </a:p>
          <a:p>
            <a:endParaRPr lang="en-US" sz="1900" dirty="0"/>
          </a:p>
          <a:p>
            <a:r>
              <a:rPr lang="en-US" dirty="0"/>
              <a:t>Entrepreneurs are not high risk-takers, they are calculated risk takers.</a:t>
            </a:r>
          </a:p>
          <a:p>
            <a:endParaRPr lang="en-US" sz="1700" dirty="0"/>
          </a:p>
          <a:p>
            <a:r>
              <a:rPr lang="en-US" dirty="0"/>
              <a:t>What is calculated risk taking? </a:t>
            </a:r>
          </a:p>
          <a:p>
            <a:endParaRPr lang="en-US" sz="1900" dirty="0"/>
          </a:p>
          <a:p>
            <a:r>
              <a:rPr lang="en-US" dirty="0"/>
              <a:t>Minimize downside rather that focusing on upside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876800" cy="41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2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How the entrepreneur </a:t>
            </a:r>
            <a:r>
              <a:rPr lang="en-US" sz="5400" b="1" u="sng" dirty="0">
                <a:solidFill>
                  <a:srgbClr val="C00000"/>
                </a:solidFill>
              </a:rPr>
              <a:t>manages</a:t>
            </a:r>
            <a:r>
              <a:rPr lang="en-US" sz="5400" b="1" dirty="0">
                <a:solidFill>
                  <a:srgbClr val="C00000"/>
                </a:solidFill>
              </a:rPr>
              <a:t>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0427"/>
            <a:ext cx="5334000" cy="4525963"/>
          </a:xfrm>
        </p:spPr>
        <p:txBody>
          <a:bodyPr>
            <a:normAutofit lnSpcReduction="10000"/>
          </a:bodyPr>
          <a:lstStyle/>
          <a:p>
            <a:pPr marL="36576" indent="0">
              <a:buClr>
                <a:srgbClr val="FFFF00"/>
              </a:buClr>
              <a:buNone/>
            </a:pPr>
            <a:endParaRPr lang="en-US" dirty="0"/>
          </a:p>
          <a:p>
            <a:pPr>
              <a:buClr>
                <a:srgbClr val="FFFF00"/>
              </a:buClr>
            </a:pPr>
            <a:r>
              <a:rPr lang="en-US" sz="3200" dirty="0"/>
              <a:t>Share the risk </a:t>
            </a:r>
          </a:p>
          <a:p>
            <a:pPr marL="36576" indent="0">
              <a:buClr>
                <a:srgbClr val="FFFF00"/>
              </a:buClr>
              <a:buNone/>
            </a:pPr>
            <a:endParaRPr lang="en-US" sz="3200" dirty="0"/>
          </a:p>
          <a:p>
            <a:pPr>
              <a:buClr>
                <a:srgbClr val="FFFF00"/>
              </a:buClr>
            </a:pPr>
            <a:r>
              <a:rPr lang="en-US" sz="3200" dirty="0"/>
              <a:t>Stage the risk – Annual Tax Bill</a:t>
            </a:r>
          </a:p>
          <a:p>
            <a:pPr>
              <a:buClr>
                <a:srgbClr val="FFFF00"/>
              </a:buClr>
            </a:pPr>
            <a:endParaRPr lang="en-US" sz="3200" dirty="0"/>
          </a:p>
          <a:p>
            <a:pPr>
              <a:buClr>
                <a:srgbClr val="FFFF00"/>
              </a:buClr>
            </a:pPr>
            <a:r>
              <a:rPr lang="en-US" sz="3200" dirty="0"/>
              <a:t>Isolate the risk</a:t>
            </a:r>
          </a:p>
          <a:p>
            <a:pPr>
              <a:buClr>
                <a:srgbClr val="FFFF00"/>
              </a:buClr>
            </a:pPr>
            <a:endParaRPr lang="en-US" sz="3200" dirty="0"/>
          </a:p>
          <a:p>
            <a:pPr>
              <a:buClr>
                <a:srgbClr val="FFFF00"/>
              </a:buClr>
            </a:pPr>
            <a:r>
              <a:rPr lang="en-US" sz="3200" dirty="0"/>
              <a:t>Lessen the risk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32" y="1520426"/>
            <a:ext cx="3274880" cy="49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58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Examples</a:t>
            </a:r>
            <a:r>
              <a:rPr lang="en-US" sz="6000" b="1" dirty="0">
                <a:solidFill>
                  <a:srgbClr val="C00000"/>
                </a:solidFill>
              </a:rPr>
              <a:t> of Risk Mitigation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9C68B-9AF5-D96B-229F-141B9843C139}"/>
              </a:ext>
            </a:extLst>
          </p:cNvPr>
          <p:cNvSpPr txBox="1"/>
          <p:nvPr/>
        </p:nvSpPr>
        <p:spPr>
          <a:xfrm>
            <a:off x="3056468" y="1422400"/>
            <a:ext cx="61975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Lessen fixed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Outsource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Use contract labor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Test markets/staged rollouts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Sales on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Hold less inventory (longer OCT)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Lock in prices with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Collaborate with competitors (e.g., on sales, purchases, technology)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Bundle products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6953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BC25-7768-C9CF-1D0F-098E02F8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Let’s create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C9675-3A68-6AD0-1825-A6933268F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Groups, come up with a company that solves a problem of your choosing.</a:t>
            </a:r>
          </a:p>
          <a:p>
            <a:r>
              <a:rPr lang="en-US" dirty="0"/>
              <a:t>You will have 2 minutes to pitch your idea</a:t>
            </a:r>
          </a:p>
          <a:p>
            <a:r>
              <a:rPr lang="en-US" dirty="0"/>
              <a:t>Must use the words (nouns and adjectives) that are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2630825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F9B5-D05A-7CFD-DD81-040D091A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Nouns and Adjectives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1EE67-9A1B-62AC-9501-B71BD2C1F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1 – noodle, cat, fuzzy, purple</a:t>
            </a:r>
          </a:p>
          <a:p>
            <a:r>
              <a:rPr lang="en-US" dirty="0"/>
              <a:t>Group 2 – table, tiger, elegant, cold</a:t>
            </a:r>
          </a:p>
          <a:p>
            <a:r>
              <a:rPr lang="en-US" dirty="0"/>
              <a:t>Group 3 – banana, car, beautiful, gluten-free</a:t>
            </a:r>
          </a:p>
          <a:p>
            <a:r>
              <a:rPr lang="en-US" dirty="0"/>
              <a:t>Group 4 – coffee, games, allergic, spicy</a:t>
            </a:r>
          </a:p>
          <a:p>
            <a:r>
              <a:rPr lang="en-US" dirty="0"/>
              <a:t>Group 5 – sports, shoes, luxurious, affordable</a:t>
            </a:r>
          </a:p>
        </p:txBody>
      </p:sp>
    </p:spTree>
    <p:extLst>
      <p:ext uri="{BB962C8B-B14F-4D97-AF65-F5344CB8AC3E}">
        <p14:creationId xmlns:p14="http://schemas.microsoft.com/office/powerpoint/2010/main" val="1534848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7935DAC2-04F8-447A-9688-F4FC3FA88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50607"/>
                </a:solidFill>
              </a:rPr>
              <a:t>Profit 						Revenue</a:t>
            </a:r>
          </a:p>
          <a:p>
            <a:r>
              <a:rPr lang="en-US" altLang="en-US" dirty="0">
                <a:solidFill>
                  <a:srgbClr val="050607"/>
                </a:solidFill>
              </a:rPr>
              <a:t>Revenue						Customers</a:t>
            </a:r>
          </a:p>
          <a:p>
            <a:r>
              <a:rPr lang="en-US" altLang="en-US" dirty="0">
                <a:solidFill>
                  <a:srgbClr val="050607"/>
                </a:solidFill>
              </a:rPr>
              <a:t>Customers 					VALUE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rgbClr val="050607"/>
                </a:solidFill>
              </a:rPr>
              <a:t>So what value are you providing?  </a:t>
            </a:r>
          </a:p>
          <a:p>
            <a:r>
              <a:rPr lang="en-US" altLang="en-US" dirty="0">
                <a:solidFill>
                  <a:srgbClr val="050607"/>
                </a:solidFill>
              </a:rPr>
              <a:t>What pain or problem are you solving?</a:t>
            </a:r>
          </a:p>
          <a:p>
            <a:r>
              <a:rPr lang="en-US" altLang="en-US" dirty="0">
                <a:solidFill>
                  <a:srgbClr val="050607"/>
                </a:solidFill>
              </a:rPr>
              <a:t>Are you making people’s lives better?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046438A1-4C5B-481A-A469-A149DBDA6E05}"/>
              </a:ext>
            </a:extLst>
          </p:cNvPr>
          <p:cNvSpPr/>
          <p:nvPr/>
        </p:nvSpPr>
        <p:spPr>
          <a:xfrm>
            <a:off x="4419600" y="1715322"/>
            <a:ext cx="1358900" cy="485775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9FC64C7C-C9C1-42BF-BB96-6E2731C08CE9}"/>
              </a:ext>
            </a:extLst>
          </p:cNvPr>
          <p:cNvSpPr/>
          <p:nvPr/>
        </p:nvSpPr>
        <p:spPr>
          <a:xfrm>
            <a:off x="4419600" y="2286001"/>
            <a:ext cx="1358900" cy="485775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3FDD145-7312-4633-B883-CC7076C828A8}"/>
              </a:ext>
            </a:extLst>
          </p:cNvPr>
          <p:cNvSpPr/>
          <p:nvPr/>
        </p:nvSpPr>
        <p:spPr>
          <a:xfrm>
            <a:off x="4419600" y="2830065"/>
            <a:ext cx="1358900" cy="485775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0850FDA-9154-3B6A-F232-8FB2C74B4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YOU PROVIDING VALUE?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23451" y="1180848"/>
            <a:ext cx="10688261" cy="4799328"/>
          </a:xfrm>
        </p:spPr>
        <p:txBody>
          <a:bodyPr/>
          <a:lstStyle/>
          <a:p>
            <a:r>
              <a:rPr lang="en-US" sz="2400" dirty="0"/>
              <a:t>Go to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https://geauxbiz.sos.la.gov</a:t>
            </a:r>
            <a:r>
              <a:rPr lang="en-US" sz="2400" dirty="0"/>
              <a:t> – this is where the State registers businesses</a:t>
            </a:r>
          </a:p>
          <a:p>
            <a:r>
              <a:rPr lang="en-US" sz="2400" dirty="0"/>
              <a:t>Create an account…regardless of how close you are to starting a business.</a:t>
            </a:r>
          </a:p>
          <a:p>
            <a:r>
              <a:rPr lang="en-US" sz="2400" dirty="0"/>
              <a:t>Reserve your company name. $25 to hold a name for 120 days.</a:t>
            </a:r>
          </a:p>
          <a:p>
            <a:r>
              <a:rPr lang="en-US" sz="2400" dirty="0"/>
              <a:t>When you are ready, register your business.</a:t>
            </a:r>
          </a:p>
          <a:p>
            <a:pPr lvl="1"/>
            <a:r>
              <a:rPr lang="en-US" sz="2000" dirty="0"/>
              <a:t>You will have to choose a legal structure for your business.</a:t>
            </a:r>
          </a:p>
          <a:p>
            <a:pPr lvl="1"/>
            <a:r>
              <a:rPr lang="en-US" sz="2000" dirty="0"/>
              <a:t>By default, every business is a sole proprietorship. But this is risky.</a:t>
            </a:r>
          </a:p>
          <a:p>
            <a:pPr lvl="1"/>
            <a:r>
              <a:rPr lang="en-US" sz="2000" dirty="0"/>
              <a:t>We recommend registering as an LLC, or Limited Liability Company.</a:t>
            </a:r>
          </a:p>
          <a:p>
            <a:pPr lvl="2"/>
            <a:r>
              <a:rPr lang="en-US" sz="1600" dirty="0"/>
              <a:t>This should cost about $200…but it provides optimal protection against liability and lawsuits.</a:t>
            </a:r>
          </a:p>
          <a:p>
            <a:r>
              <a:rPr lang="en-US" sz="2400" dirty="0"/>
              <a:t>Once registered, you will receive your Articles of Incorporation – you can use this to get business bank accounts and credit cards.</a:t>
            </a:r>
          </a:p>
          <a:p>
            <a:r>
              <a:rPr lang="en-US" sz="2400" dirty="0"/>
              <a:t>You may want to get an EIN, Employee Identification Number, from the IRS (the EIN is essentially a Social Security Number for your business).</a:t>
            </a:r>
            <a:endParaRPr lang="en-US" sz="2000" b="1" i="1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37A36E5-D544-6F13-BCDC-7BABD536670A}"/>
              </a:ext>
            </a:extLst>
          </p:cNvPr>
          <p:cNvSpPr txBox="1">
            <a:spLocks/>
          </p:cNvSpPr>
          <p:nvPr/>
        </p:nvSpPr>
        <p:spPr>
          <a:xfrm>
            <a:off x="723451" y="350787"/>
            <a:ext cx="10688261" cy="611077"/>
          </a:xfrm>
          <a:prstGeom prst="rect">
            <a:avLst/>
          </a:prstGeom>
          <a:solidFill>
            <a:srgbClr val="C0000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algn="ctr"/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Do Tomorrow?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23451" y="1108180"/>
            <a:ext cx="10688261" cy="4871996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Build your team. Don’t try to do everything on your own.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You probably want to have an attorney and a tax accountant on your team. You may want to connect with other advisors, but having an attorney and accountant on your team is essential.</a:t>
            </a:r>
          </a:p>
          <a:p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Separate your personal and business lives as much as possible.</a:t>
            </a:r>
          </a:p>
          <a:p>
            <a:pPr lvl="1"/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Get separate bank accounts for the business.</a:t>
            </a:r>
          </a:p>
          <a:p>
            <a:pPr lvl="1"/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Establish a credit history for the business.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Find an accounting system you like. Quicken, Quickbooks, TaxBot, Zero, Sage, FreshBooks are all decent options. Learn it, live it, love it.</a:t>
            </a:r>
          </a:p>
          <a:p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Build your business plan </a:t>
            </a:r>
            <a:r>
              <a:rPr lang="en-US" sz="1600" dirty="0">
                <a:solidFill>
                  <a:schemeClr val="accent6">
                    <a:lumMod val="10000"/>
                  </a:schemeClr>
                </a:solidFill>
              </a:rPr>
              <a:t>(or business model canvas)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. Tell the narrative of your business. </a:t>
            </a:r>
          </a:p>
          <a:p>
            <a:pPr lvl="1"/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Banks will want to see this. Investors will want to see this.</a:t>
            </a:r>
          </a:p>
          <a:p>
            <a:pPr lvl="1"/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View this as your roadmap or to-do list. Use it to guide both strategy and decision-making.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Go change the world.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37A36E5-D544-6F13-BCDC-7BABD536670A}"/>
              </a:ext>
            </a:extLst>
          </p:cNvPr>
          <p:cNvSpPr txBox="1">
            <a:spLocks/>
          </p:cNvSpPr>
          <p:nvPr/>
        </p:nvSpPr>
        <p:spPr>
          <a:xfrm>
            <a:off x="723451" y="350787"/>
            <a:ext cx="10688261" cy="611077"/>
          </a:xfrm>
          <a:prstGeom prst="rect">
            <a:avLst/>
          </a:prstGeom>
          <a:solidFill>
            <a:srgbClr val="C00000"/>
          </a:solidFill>
        </p:spPr>
        <p:txBody>
          <a:bodyPr vert="horz" lIns="0" tIns="0" rIns="0" bIns="0" rtlCol="0" anchor="t">
            <a:noAutofit/>
          </a:bodyPr>
          <a:lstStyle>
            <a:lvl1pPr algn="l" defTabSz="45717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cap="none" spc="100" baseline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algn="ctr"/>
            <a:br>
              <a:rPr lang="en-US" sz="4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300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Do Tomorrow?</a:t>
            </a:r>
            <a:endParaRPr lang="en-US" sz="4300" b="0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>
            <a:extLst>
              <a:ext uri="{FF2B5EF4-FFF2-40B4-BE49-F238E27FC236}">
                <a16:creationId xmlns:a16="http://schemas.microsoft.com/office/drawing/2014/main" id="{B34B4D30-C514-09C5-1535-A25B399CDAF8}"/>
              </a:ext>
            </a:extLst>
          </p:cNvPr>
          <p:cNvSpPr/>
          <p:nvPr/>
        </p:nvSpPr>
        <p:spPr>
          <a:xfrm>
            <a:off x="1771300" y="1616541"/>
            <a:ext cx="8649396" cy="400308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00CC"/>
                </a:solidFill>
              </a:rPr>
              <a:t>Don’t wait around for other people to be happy for you.</a:t>
            </a:r>
          </a:p>
          <a:p>
            <a:pPr algn="ctr"/>
            <a:r>
              <a:rPr lang="en-US" sz="2800" b="1" i="1" dirty="0">
                <a:solidFill>
                  <a:srgbClr val="0000CC"/>
                </a:solidFill>
              </a:rPr>
              <a:t>Any happiness you get,</a:t>
            </a:r>
            <a:br>
              <a:rPr lang="en-US" sz="2800" b="1" i="1" dirty="0">
                <a:solidFill>
                  <a:srgbClr val="0000CC"/>
                </a:solidFill>
              </a:rPr>
            </a:br>
            <a:r>
              <a:rPr lang="en-US" sz="2800" b="1" i="1" dirty="0">
                <a:solidFill>
                  <a:srgbClr val="0000CC"/>
                </a:solidFill>
              </a:rPr>
              <a:t>You’ve got to make yourself.</a:t>
            </a:r>
            <a:endParaRPr lang="en-US" sz="800" b="1" i="1" dirty="0">
              <a:solidFill>
                <a:srgbClr val="0000CC"/>
              </a:solidFill>
            </a:endParaRPr>
          </a:p>
          <a:p>
            <a:pPr algn="ctr"/>
            <a:endParaRPr lang="en-US" sz="1500" b="1" i="1" dirty="0">
              <a:solidFill>
                <a:srgbClr val="0000CC"/>
              </a:solidFill>
            </a:endParaRPr>
          </a:p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~ Alice Walker </a:t>
            </a:r>
            <a:br>
              <a:rPr lang="en-US" sz="2400" b="1" i="1" dirty="0">
                <a:solidFill>
                  <a:schemeClr val="tx1"/>
                </a:solidFill>
              </a:rPr>
            </a:br>
            <a:r>
              <a:rPr lang="en-US" sz="2400" b="1" i="1" dirty="0">
                <a:solidFill>
                  <a:schemeClr val="tx1"/>
                </a:solidFill>
              </a:rPr>
              <a:t>American novelist, poet, activist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D04E9-D8F6-3EE8-8513-C42E0435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ENTREPRENEURIAL INSPIRATION</a:t>
            </a:r>
          </a:p>
        </p:txBody>
      </p:sp>
    </p:spTree>
    <p:extLst>
      <p:ext uri="{BB962C8B-B14F-4D97-AF65-F5344CB8AC3E}">
        <p14:creationId xmlns:p14="http://schemas.microsoft.com/office/powerpoint/2010/main" val="1649627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831" y="2240574"/>
            <a:ext cx="6350337" cy="226343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https://business.louisiana.edu/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leed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 Bolton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Finance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brian.bolton@louisiana.edu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http://business.louisiana.edu/financeispersonal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B58209-5A79-97F4-0C01-10308D03AAB8}"/>
              </a:ext>
            </a:extLst>
          </p:cNvPr>
          <p:cNvSpPr txBox="1">
            <a:spLocks/>
          </p:cNvSpPr>
          <p:nvPr/>
        </p:nvSpPr>
        <p:spPr>
          <a:xfrm>
            <a:off x="275531" y="152396"/>
            <a:ext cx="5507595" cy="186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1" kern="1200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Jonathan Shirley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LEED Center Program Manager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jonathan.shirley@louisiana.edu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AEC91A-F224-DBBA-1C9F-F12EB72F47B6}"/>
              </a:ext>
            </a:extLst>
          </p:cNvPr>
          <p:cNvSpPr txBox="1">
            <a:spLocks/>
          </p:cNvSpPr>
          <p:nvPr/>
        </p:nvSpPr>
        <p:spPr>
          <a:xfrm>
            <a:off x="6408874" y="152396"/>
            <a:ext cx="5507595" cy="186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1" kern="1200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Kevin Guillory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LEED Center Operations Manager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kevin.guillory@louisiana.edu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5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2F861-D562-4755-ACB3-88D1DDE37D6D}"/>
              </a:ext>
            </a:extLst>
          </p:cNvPr>
          <p:cNvSpPr txBox="1"/>
          <p:nvPr/>
        </p:nvSpPr>
        <p:spPr>
          <a:xfrm>
            <a:off x="6342927" y="1110540"/>
            <a:ext cx="4708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Universities are a driver in community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02F82D-2BB9-47DB-8E0B-C1BA35D20553}"/>
              </a:ext>
            </a:extLst>
          </p:cNvPr>
          <p:cNvSpPr txBox="1"/>
          <p:nvPr/>
        </p:nvSpPr>
        <p:spPr>
          <a:xfrm>
            <a:off x="838200" y="4282591"/>
            <a:ext cx="335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Operate with a growth mindset.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68142-7E25-491E-81C6-2D740BBBF816}"/>
              </a:ext>
            </a:extLst>
          </p:cNvPr>
          <p:cNvSpPr txBox="1"/>
          <p:nvPr/>
        </p:nvSpPr>
        <p:spPr>
          <a:xfrm>
            <a:off x="6690167" y="4282591"/>
            <a:ext cx="4360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Head &amp; Heart Philosophy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96EF3-8BC0-4BF3-8DA1-BB6E4E1F7716}"/>
              </a:ext>
            </a:extLst>
          </p:cNvPr>
          <p:cNvSpPr txBox="1"/>
          <p:nvPr/>
        </p:nvSpPr>
        <p:spPr>
          <a:xfrm>
            <a:off x="4420985" y="2767280"/>
            <a:ext cx="3350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Values</a:t>
            </a:r>
            <a:endParaRPr lang="en-US" sz="6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2AFFF-FFFC-4ABE-9458-D19FCDD8685E}" type="datetime1">
              <a:rPr lang="en-US" smtClean="0"/>
              <a:pPr/>
              <a:t>1/5/25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C9054B-022F-4EE2-BD5A-41A03765906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70837-A89F-44F2-9C96-58D68012BC25}"/>
              </a:ext>
            </a:extLst>
          </p:cNvPr>
          <p:cNvSpPr txBox="1"/>
          <p:nvPr/>
        </p:nvSpPr>
        <p:spPr>
          <a:xfrm>
            <a:off x="838200" y="1110540"/>
            <a:ext cx="37889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Entrepreneurship  and economic development are processes that can be learned. </a:t>
            </a:r>
          </a:p>
        </p:txBody>
      </p:sp>
    </p:spTree>
    <p:extLst>
      <p:ext uri="{BB962C8B-B14F-4D97-AF65-F5344CB8AC3E}">
        <p14:creationId xmlns:p14="http://schemas.microsoft.com/office/powerpoint/2010/main" val="124225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41EF929-5694-481C-85C5-18728CA2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83" y="274638"/>
            <a:ext cx="9557717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The Head and </a:t>
            </a:r>
            <a:r>
              <a:rPr lang="en-US" sz="4800" b="1" dirty="0">
                <a:solidFill>
                  <a:srgbClr val="C00000"/>
                </a:solidFill>
              </a:rPr>
              <a:t>the Heart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8B7A7-AE55-434E-B000-B2A1285B4424}"/>
              </a:ext>
            </a:extLst>
          </p:cNvPr>
          <p:cNvSpPr txBox="1"/>
          <p:nvPr/>
        </p:nvSpPr>
        <p:spPr>
          <a:xfrm>
            <a:off x="1476437" y="4903900"/>
            <a:ext cx="9239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 care as much about you as we care about your idea.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3ECAE5-613B-4D2D-8B60-B345AD1BDF24}" type="datetime1">
              <a:rPr lang="en-US" smtClean="0"/>
              <a:pPr/>
              <a:t>1/5/25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C9054B-022F-4EE2-BD5A-41A0376590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F4B8FED-FE3F-BCB6-996D-C4B6A1DCD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7"/>
          <a:stretch/>
        </p:blipFill>
        <p:spPr bwMode="auto">
          <a:xfrm>
            <a:off x="3219450" y="274638"/>
            <a:ext cx="5710238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6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eart Royalty Free Vector Image - VectorStock">
            <a:extLst>
              <a:ext uri="{FF2B5EF4-FFF2-40B4-BE49-F238E27FC236}">
                <a16:creationId xmlns:a16="http://schemas.microsoft.com/office/drawing/2014/main" id="{1713260D-EA35-4B57-9578-7AACDE0C5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" b="10631"/>
          <a:stretch/>
        </p:blipFill>
        <p:spPr bwMode="auto">
          <a:xfrm flipH="1">
            <a:off x="5067560" y="4861558"/>
            <a:ext cx="2056880" cy="19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2C3B8C-EDFE-440D-B8AD-2020334BCDC8}"/>
              </a:ext>
            </a:extLst>
          </p:cNvPr>
          <p:cNvCxnSpPr>
            <a:cxnSpLocks/>
          </p:cNvCxnSpPr>
          <p:nvPr/>
        </p:nvCxnSpPr>
        <p:spPr>
          <a:xfrm>
            <a:off x="6091237" y="1905000"/>
            <a:ext cx="0" cy="304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83939D8-FD22-4D9B-8D87-1A1049296C46}"/>
              </a:ext>
            </a:extLst>
          </p:cNvPr>
          <p:cNvGrpSpPr/>
          <p:nvPr/>
        </p:nvGrpSpPr>
        <p:grpSpPr>
          <a:xfrm>
            <a:off x="6086474" y="2301242"/>
            <a:ext cx="4763" cy="2575558"/>
            <a:chOff x="6091237" y="2286000"/>
            <a:chExt cx="4763" cy="257555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F6130B9-D487-4AE2-8386-905718D73D22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667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F06554-08D8-42A2-B910-AC1A4790661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048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6EB472-53D5-4D2D-8988-EAB7C069865B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429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B00E7ED-ADC4-44FE-9528-F0DFE3ED435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810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780E19-0178-4A60-B6EF-D618C6E5A74A}"/>
                </a:ext>
              </a:extLst>
            </p:cNvPr>
            <p:cNvCxnSpPr>
              <a:cxnSpLocks/>
            </p:cNvCxnSpPr>
            <p:nvPr/>
          </p:nvCxnSpPr>
          <p:spPr>
            <a:xfrm>
              <a:off x="6091237" y="4191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E6D61F-D5A4-4EE0-9142-F5DB65BB06A8}"/>
                </a:ext>
              </a:extLst>
            </p:cNvPr>
            <p:cNvCxnSpPr>
              <a:cxnSpLocks/>
            </p:cNvCxnSpPr>
            <p:nvPr/>
          </p:nvCxnSpPr>
          <p:spPr>
            <a:xfrm>
              <a:off x="6091237" y="4556758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B23728D-556E-4F13-8C6B-D3E760A74DB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286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F54F59-A69D-4C8C-B26B-0BE4364C5DAC}"/>
              </a:ext>
            </a:extLst>
          </p:cNvPr>
          <p:cNvCxnSpPr>
            <a:cxnSpLocks/>
          </p:cNvCxnSpPr>
          <p:nvPr/>
        </p:nvCxnSpPr>
        <p:spPr>
          <a:xfrm>
            <a:off x="6086474" y="4953000"/>
            <a:ext cx="0" cy="304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CD7C6D3-2D98-45B2-A31E-5A0E1DDEB176}"/>
              </a:ext>
            </a:extLst>
          </p:cNvPr>
          <p:cNvSpPr txBox="1"/>
          <p:nvPr/>
        </p:nvSpPr>
        <p:spPr>
          <a:xfrm>
            <a:off x="3810001" y="3057345"/>
            <a:ext cx="198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18 inches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76816F-E1DA-4FFC-A326-9387392867FD}"/>
              </a:ext>
            </a:extLst>
          </p:cNvPr>
          <p:cNvSpPr txBox="1"/>
          <p:nvPr/>
        </p:nvSpPr>
        <p:spPr>
          <a:xfrm>
            <a:off x="7010400" y="2587020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longest journey you will ever take is the 18 inches from your head to your heart.</a:t>
            </a:r>
          </a:p>
        </p:txBody>
      </p:sp>
      <p:pic>
        <p:nvPicPr>
          <p:cNvPr id="2050" name="Picture 2" descr="6,400,282 Head Stock Photos, Pictures &amp;amp; Royalty-Free Images - iStock">
            <a:extLst>
              <a:ext uri="{FF2B5EF4-FFF2-40B4-BE49-F238E27FC236}">
                <a16:creationId xmlns:a16="http://schemas.microsoft.com/office/drawing/2014/main" id="{6585B556-C5F5-44F2-8223-84552B94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70" y="12285"/>
            <a:ext cx="1981459" cy="19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ext&#10;&#10;Description automatically generated">
            <a:extLst>
              <a:ext uri="{FF2B5EF4-FFF2-40B4-BE49-F238E27FC236}">
                <a16:creationId xmlns:a16="http://schemas.microsoft.com/office/drawing/2014/main" id="{0231EC12-676F-440D-AEAA-F32817C95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7"/>
          <a:stretch/>
        </p:blipFill>
        <p:spPr bwMode="auto">
          <a:xfrm>
            <a:off x="76200" y="-381000"/>
            <a:ext cx="1843087" cy="14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1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eart Royalty Free Vector Image - VectorStock">
            <a:extLst>
              <a:ext uri="{FF2B5EF4-FFF2-40B4-BE49-F238E27FC236}">
                <a16:creationId xmlns:a16="http://schemas.microsoft.com/office/drawing/2014/main" id="{1713260D-EA35-4B57-9578-7AACDE0C5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" b="10631"/>
          <a:stretch/>
        </p:blipFill>
        <p:spPr bwMode="auto">
          <a:xfrm flipH="1">
            <a:off x="5067560" y="4861558"/>
            <a:ext cx="2056880" cy="19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2C3B8C-EDFE-440D-B8AD-2020334BCDC8}"/>
              </a:ext>
            </a:extLst>
          </p:cNvPr>
          <p:cNvCxnSpPr>
            <a:cxnSpLocks/>
          </p:cNvCxnSpPr>
          <p:nvPr/>
        </p:nvCxnSpPr>
        <p:spPr>
          <a:xfrm>
            <a:off x="6091237" y="1905000"/>
            <a:ext cx="0" cy="304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83939D8-FD22-4D9B-8D87-1A1049296C46}"/>
              </a:ext>
            </a:extLst>
          </p:cNvPr>
          <p:cNvGrpSpPr/>
          <p:nvPr/>
        </p:nvGrpSpPr>
        <p:grpSpPr>
          <a:xfrm>
            <a:off x="6086474" y="2301242"/>
            <a:ext cx="4763" cy="2575558"/>
            <a:chOff x="6091237" y="2286000"/>
            <a:chExt cx="4763" cy="257555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F6130B9-D487-4AE2-8386-905718D73D22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667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F06554-08D8-42A2-B910-AC1A4790661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048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6EB472-53D5-4D2D-8988-EAB7C069865B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429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B00E7ED-ADC4-44FE-9528-F0DFE3ED435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810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780E19-0178-4A60-B6EF-D618C6E5A74A}"/>
                </a:ext>
              </a:extLst>
            </p:cNvPr>
            <p:cNvCxnSpPr>
              <a:cxnSpLocks/>
            </p:cNvCxnSpPr>
            <p:nvPr/>
          </p:nvCxnSpPr>
          <p:spPr>
            <a:xfrm>
              <a:off x="6091237" y="4191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E6D61F-D5A4-4EE0-9142-F5DB65BB06A8}"/>
                </a:ext>
              </a:extLst>
            </p:cNvPr>
            <p:cNvCxnSpPr>
              <a:cxnSpLocks/>
            </p:cNvCxnSpPr>
            <p:nvPr/>
          </p:nvCxnSpPr>
          <p:spPr>
            <a:xfrm>
              <a:off x="6091237" y="4556758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B23728D-556E-4F13-8C6B-D3E760A74DB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286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6,400,282 Head Stock Photos, Pictures &amp;amp; Royalty-Free Images - iStock">
            <a:extLst>
              <a:ext uri="{FF2B5EF4-FFF2-40B4-BE49-F238E27FC236}">
                <a16:creationId xmlns:a16="http://schemas.microsoft.com/office/drawing/2014/main" id="{6585B556-C5F5-44F2-8223-84552B94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07" y="15768"/>
            <a:ext cx="1981459" cy="19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58DABC-1555-4D33-A514-239DEF9318F4}"/>
              </a:ext>
            </a:extLst>
          </p:cNvPr>
          <p:cNvGrpSpPr/>
          <p:nvPr/>
        </p:nvGrpSpPr>
        <p:grpSpPr>
          <a:xfrm>
            <a:off x="6781800" y="1808570"/>
            <a:ext cx="3581400" cy="1559781"/>
            <a:chOff x="6781800" y="1808570"/>
            <a:chExt cx="3581400" cy="15597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76816F-E1DA-4FFC-A326-9387392867FD}"/>
                </a:ext>
              </a:extLst>
            </p:cNvPr>
            <p:cNvSpPr txBox="1"/>
            <p:nvPr/>
          </p:nvSpPr>
          <p:spPr>
            <a:xfrm>
              <a:off x="6781800" y="1808570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Accounting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C450D8-3920-4812-8DA1-3FBFAB09AE3E}"/>
                </a:ext>
              </a:extLst>
            </p:cNvPr>
            <p:cNvSpPr txBox="1"/>
            <p:nvPr/>
          </p:nvSpPr>
          <p:spPr>
            <a:xfrm>
              <a:off x="6781800" y="2529300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Finance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C4FDE8-AE72-4FF6-850E-6178A8089D4C}"/>
                </a:ext>
              </a:extLst>
            </p:cNvPr>
            <p:cNvSpPr txBox="1"/>
            <p:nvPr/>
          </p:nvSpPr>
          <p:spPr>
            <a:xfrm>
              <a:off x="6781800" y="2157724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Economics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7AE46D-11BB-4769-BFEF-540A728955D6}"/>
                </a:ext>
              </a:extLst>
            </p:cNvPr>
            <p:cNvSpPr txBox="1"/>
            <p:nvPr/>
          </p:nvSpPr>
          <p:spPr>
            <a:xfrm>
              <a:off x="6781800" y="2906686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Marketing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8221F5-8D5A-4D45-8818-D9BAA3CF28DF}"/>
              </a:ext>
            </a:extLst>
          </p:cNvPr>
          <p:cNvGrpSpPr/>
          <p:nvPr/>
        </p:nvGrpSpPr>
        <p:grpSpPr>
          <a:xfrm>
            <a:off x="2971805" y="1813295"/>
            <a:ext cx="3047995" cy="1559781"/>
            <a:chOff x="6781800" y="1808570"/>
            <a:chExt cx="3581400" cy="15597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33CA6E-CA60-4113-B478-213F45BEC49C}"/>
                </a:ext>
              </a:extLst>
            </p:cNvPr>
            <p:cNvSpPr txBox="1"/>
            <p:nvPr/>
          </p:nvSpPr>
          <p:spPr>
            <a:xfrm>
              <a:off x="6781800" y="1808570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Assets and expenses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E70519C-4A49-4BB9-9917-364AA4131D56}"/>
                </a:ext>
              </a:extLst>
            </p:cNvPr>
            <p:cNvSpPr txBox="1"/>
            <p:nvPr/>
          </p:nvSpPr>
          <p:spPr>
            <a:xfrm>
              <a:off x="6781800" y="2529300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Revenue drivers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9A76BE-C7E8-4A19-9CFE-99458D674E48}"/>
                </a:ext>
              </a:extLst>
            </p:cNvPr>
            <p:cNvSpPr txBox="1"/>
            <p:nvPr/>
          </p:nvSpPr>
          <p:spPr>
            <a:xfrm>
              <a:off x="6781800" y="2157724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Breakeven point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B27841-85D7-42FB-A4B4-6ED3CEB32E38}"/>
                </a:ext>
              </a:extLst>
            </p:cNvPr>
            <p:cNvSpPr txBox="1"/>
            <p:nvPr/>
          </p:nvSpPr>
          <p:spPr>
            <a:xfrm>
              <a:off x="6781800" y="2906686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Market share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A71B2F-8A31-4E38-AC1B-0B9765B84C50}"/>
              </a:ext>
            </a:extLst>
          </p:cNvPr>
          <p:cNvCxnSpPr>
            <a:cxnSpLocks/>
          </p:cNvCxnSpPr>
          <p:nvPr/>
        </p:nvCxnSpPr>
        <p:spPr>
          <a:xfrm>
            <a:off x="6081700" y="4924926"/>
            <a:ext cx="0" cy="304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1A165BF-D2FF-4E55-93BE-9C7BC75543A9}"/>
              </a:ext>
            </a:extLst>
          </p:cNvPr>
          <p:cNvSpPr txBox="1"/>
          <p:nvPr/>
        </p:nvSpPr>
        <p:spPr>
          <a:xfrm>
            <a:off x="6781800" y="3893403"/>
            <a:ext cx="284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Mission Statement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44A3F1-4659-481E-8AE2-517A9947886F}"/>
              </a:ext>
            </a:extLst>
          </p:cNvPr>
          <p:cNvGrpSpPr/>
          <p:nvPr/>
        </p:nvGrpSpPr>
        <p:grpSpPr>
          <a:xfrm>
            <a:off x="2971805" y="3581969"/>
            <a:ext cx="2737438" cy="913831"/>
            <a:chOff x="3200409" y="3792134"/>
            <a:chExt cx="2737438" cy="9138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6BE5E99-7CBE-4141-A4BB-2C3ED8601904}"/>
                </a:ext>
              </a:extLst>
            </p:cNvPr>
            <p:cNvSpPr txBox="1"/>
            <p:nvPr/>
          </p:nvSpPr>
          <p:spPr>
            <a:xfrm>
              <a:off x="3200409" y="3792134"/>
              <a:ext cx="2666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Provide value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5AA5E7E-8E6F-4943-8CC6-AED5E98169FA}"/>
                </a:ext>
              </a:extLst>
            </p:cNvPr>
            <p:cNvSpPr txBox="1"/>
            <p:nvPr/>
          </p:nvSpPr>
          <p:spPr>
            <a:xfrm>
              <a:off x="3200409" y="4244300"/>
              <a:ext cx="2737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Finding opportunity</a:t>
              </a:r>
            </a:p>
          </p:txBody>
        </p:sp>
      </p:grpSp>
      <p:pic>
        <p:nvPicPr>
          <p:cNvPr id="40" name="Picture 2" descr="Text&#10;&#10;Description automatically generated">
            <a:extLst>
              <a:ext uri="{FF2B5EF4-FFF2-40B4-BE49-F238E27FC236}">
                <a16:creationId xmlns:a16="http://schemas.microsoft.com/office/drawing/2014/main" id="{D27366CA-2F25-49F2-AAB0-90BE8EBCB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7"/>
          <a:stretch/>
        </p:blipFill>
        <p:spPr bwMode="auto">
          <a:xfrm>
            <a:off x="76200" y="-381000"/>
            <a:ext cx="1843087" cy="14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52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eart Royalty Free Vector Image - VectorStock">
            <a:extLst>
              <a:ext uri="{FF2B5EF4-FFF2-40B4-BE49-F238E27FC236}">
                <a16:creationId xmlns:a16="http://schemas.microsoft.com/office/drawing/2014/main" id="{1713260D-EA35-4B57-9578-7AACDE0C5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" b="10631"/>
          <a:stretch/>
        </p:blipFill>
        <p:spPr bwMode="auto">
          <a:xfrm flipH="1">
            <a:off x="5067560" y="4861558"/>
            <a:ext cx="2056880" cy="19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2C3B8C-EDFE-440D-B8AD-2020334BCDC8}"/>
              </a:ext>
            </a:extLst>
          </p:cNvPr>
          <p:cNvCxnSpPr>
            <a:cxnSpLocks/>
          </p:cNvCxnSpPr>
          <p:nvPr/>
        </p:nvCxnSpPr>
        <p:spPr>
          <a:xfrm>
            <a:off x="6091237" y="1905000"/>
            <a:ext cx="0" cy="304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83939D8-FD22-4D9B-8D87-1A1049296C46}"/>
              </a:ext>
            </a:extLst>
          </p:cNvPr>
          <p:cNvGrpSpPr/>
          <p:nvPr/>
        </p:nvGrpSpPr>
        <p:grpSpPr>
          <a:xfrm>
            <a:off x="6086474" y="2301242"/>
            <a:ext cx="4763" cy="2575558"/>
            <a:chOff x="6091237" y="2286000"/>
            <a:chExt cx="4763" cy="257555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F6130B9-D487-4AE2-8386-905718D73D22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667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F06554-08D8-42A2-B910-AC1A4790661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048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6EB472-53D5-4D2D-8988-EAB7C069865B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429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B00E7ED-ADC4-44FE-9528-F0DFE3ED435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810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780E19-0178-4A60-B6EF-D618C6E5A74A}"/>
                </a:ext>
              </a:extLst>
            </p:cNvPr>
            <p:cNvCxnSpPr>
              <a:cxnSpLocks/>
            </p:cNvCxnSpPr>
            <p:nvPr/>
          </p:nvCxnSpPr>
          <p:spPr>
            <a:xfrm>
              <a:off x="6091237" y="4191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E6D61F-D5A4-4EE0-9142-F5DB65BB06A8}"/>
                </a:ext>
              </a:extLst>
            </p:cNvPr>
            <p:cNvCxnSpPr>
              <a:cxnSpLocks/>
            </p:cNvCxnSpPr>
            <p:nvPr/>
          </p:nvCxnSpPr>
          <p:spPr>
            <a:xfrm>
              <a:off x="6091237" y="4556758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B23728D-556E-4F13-8C6B-D3E760A74DB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286000"/>
              <a:ext cx="0" cy="304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6,400,282 Head Stock Photos, Pictures &amp;amp; Royalty-Free Images - iStock">
            <a:extLst>
              <a:ext uri="{FF2B5EF4-FFF2-40B4-BE49-F238E27FC236}">
                <a16:creationId xmlns:a16="http://schemas.microsoft.com/office/drawing/2014/main" id="{6585B556-C5F5-44F2-8223-84552B94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07" y="15768"/>
            <a:ext cx="1981459" cy="19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58DABC-1555-4D33-A514-239DEF9318F4}"/>
              </a:ext>
            </a:extLst>
          </p:cNvPr>
          <p:cNvGrpSpPr/>
          <p:nvPr/>
        </p:nvGrpSpPr>
        <p:grpSpPr>
          <a:xfrm>
            <a:off x="6781800" y="1808570"/>
            <a:ext cx="3581400" cy="1559781"/>
            <a:chOff x="6781800" y="1808570"/>
            <a:chExt cx="3581400" cy="15597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76816F-E1DA-4FFC-A326-9387392867FD}"/>
                </a:ext>
              </a:extLst>
            </p:cNvPr>
            <p:cNvSpPr txBox="1"/>
            <p:nvPr/>
          </p:nvSpPr>
          <p:spPr>
            <a:xfrm>
              <a:off x="6781800" y="1808570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Accounting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C450D8-3920-4812-8DA1-3FBFAB09AE3E}"/>
                </a:ext>
              </a:extLst>
            </p:cNvPr>
            <p:cNvSpPr txBox="1"/>
            <p:nvPr/>
          </p:nvSpPr>
          <p:spPr>
            <a:xfrm>
              <a:off x="6781800" y="2529300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Finance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C4FDE8-AE72-4FF6-850E-6178A8089D4C}"/>
                </a:ext>
              </a:extLst>
            </p:cNvPr>
            <p:cNvSpPr txBox="1"/>
            <p:nvPr/>
          </p:nvSpPr>
          <p:spPr>
            <a:xfrm>
              <a:off x="6781800" y="2157724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Economics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7AE46D-11BB-4769-BFEF-540A728955D6}"/>
                </a:ext>
              </a:extLst>
            </p:cNvPr>
            <p:cNvSpPr txBox="1"/>
            <p:nvPr/>
          </p:nvSpPr>
          <p:spPr>
            <a:xfrm>
              <a:off x="6781800" y="2906686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Marketing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8221F5-8D5A-4D45-8818-D9BAA3CF28DF}"/>
              </a:ext>
            </a:extLst>
          </p:cNvPr>
          <p:cNvGrpSpPr/>
          <p:nvPr/>
        </p:nvGrpSpPr>
        <p:grpSpPr>
          <a:xfrm>
            <a:off x="2971805" y="1813295"/>
            <a:ext cx="3047995" cy="1559781"/>
            <a:chOff x="6781800" y="1808570"/>
            <a:chExt cx="3581400" cy="15597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33CA6E-CA60-4113-B478-213F45BEC49C}"/>
                </a:ext>
              </a:extLst>
            </p:cNvPr>
            <p:cNvSpPr txBox="1"/>
            <p:nvPr/>
          </p:nvSpPr>
          <p:spPr>
            <a:xfrm>
              <a:off x="6781800" y="1808570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Assets and expenses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E70519C-4A49-4BB9-9917-364AA4131D56}"/>
                </a:ext>
              </a:extLst>
            </p:cNvPr>
            <p:cNvSpPr txBox="1"/>
            <p:nvPr/>
          </p:nvSpPr>
          <p:spPr>
            <a:xfrm>
              <a:off x="6781800" y="2529300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Revenue drivers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9A76BE-C7E8-4A19-9CFE-99458D674E48}"/>
                </a:ext>
              </a:extLst>
            </p:cNvPr>
            <p:cNvSpPr txBox="1"/>
            <p:nvPr/>
          </p:nvSpPr>
          <p:spPr>
            <a:xfrm>
              <a:off x="6781800" y="2157724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Breakeven point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B27841-85D7-42FB-A4B4-6ED3CEB32E38}"/>
                </a:ext>
              </a:extLst>
            </p:cNvPr>
            <p:cNvSpPr txBox="1"/>
            <p:nvPr/>
          </p:nvSpPr>
          <p:spPr>
            <a:xfrm>
              <a:off x="6781800" y="2906686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Market share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A71B2F-8A31-4E38-AC1B-0B9765B84C50}"/>
              </a:ext>
            </a:extLst>
          </p:cNvPr>
          <p:cNvCxnSpPr>
            <a:cxnSpLocks/>
          </p:cNvCxnSpPr>
          <p:nvPr/>
        </p:nvCxnSpPr>
        <p:spPr>
          <a:xfrm>
            <a:off x="6081700" y="4924926"/>
            <a:ext cx="0" cy="304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BA6C75-2C3F-4DD2-B070-103B04C3CFBC}"/>
              </a:ext>
            </a:extLst>
          </p:cNvPr>
          <p:cNvGrpSpPr/>
          <p:nvPr/>
        </p:nvGrpSpPr>
        <p:grpSpPr>
          <a:xfrm>
            <a:off x="6781800" y="3444242"/>
            <a:ext cx="1987475" cy="1819428"/>
            <a:chOff x="8604584" y="4270524"/>
            <a:chExt cx="1987475" cy="18194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E24964-CFDF-40BA-A43B-EDDB56E06B91}"/>
                </a:ext>
              </a:extLst>
            </p:cNvPr>
            <p:cNvGrpSpPr/>
            <p:nvPr/>
          </p:nvGrpSpPr>
          <p:grpSpPr>
            <a:xfrm>
              <a:off x="8610600" y="4704348"/>
              <a:ext cx="1981459" cy="1385604"/>
              <a:chOff x="6781800" y="3728985"/>
              <a:chExt cx="1981459" cy="137316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D7C6D3-2D98-45B2-A31E-5A0E1DDEB176}"/>
                  </a:ext>
                </a:extLst>
              </p:cNvPr>
              <p:cNvSpPr txBox="1"/>
              <p:nvPr/>
            </p:nvSpPr>
            <p:spPr>
              <a:xfrm>
                <a:off x="6781801" y="4644629"/>
                <a:ext cx="1828800" cy="457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Why?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0625BB-D0AC-4BCE-B87E-1D5267D0C647}"/>
                  </a:ext>
                </a:extLst>
              </p:cNvPr>
              <p:cNvSpPr txBox="1"/>
              <p:nvPr/>
            </p:nvSpPr>
            <p:spPr>
              <a:xfrm>
                <a:off x="6781800" y="3728985"/>
                <a:ext cx="1981459" cy="45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Who cares?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A165BF-D2FF-4E55-93BE-9C7BC75543A9}"/>
                  </a:ext>
                </a:extLst>
              </p:cNvPr>
              <p:cNvSpPr txBox="1"/>
              <p:nvPr/>
            </p:nvSpPr>
            <p:spPr>
              <a:xfrm>
                <a:off x="6781800" y="4181151"/>
                <a:ext cx="1981459" cy="45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What if?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53C1FB-3CBE-4E74-A2DC-4667B942A0ED}"/>
                </a:ext>
              </a:extLst>
            </p:cNvPr>
            <p:cNvSpPr txBox="1"/>
            <p:nvPr/>
          </p:nvSpPr>
          <p:spPr>
            <a:xfrm>
              <a:off x="8604584" y="4270524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Dreams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1A8EBA-DB9F-4B1D-BCBB-605984E4CC47}"/>
              </a:ext>
            </a:extLst>
          </p:cNvPr>
          <p:cNvGrpSpPr/>
          <p:nvPr/>
        </p:nvGrpSpPr>
        <p:grpSpPr>
          <a:xfrm>
            <a:off x="2971805" y="3441190"/>
            <a:ext cx="2745460" cy="1771766"/>
            <a:chOff x="914399" y="4403904"/>
            <a:chExt cx="2745460" cy="17717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44A3F1-4659-481E-8AE2-517A9947886F}"/>
                </a:ext>
              </a:extLst>
            </p:cNvPr>
            <p:cNvGrpSpPr/>
            <p:nvPr/>
          </p:nvGrpSpPr>
          <p:grpSpPr>
            <a:xfrm>
              <a:off x="914400" y="4800174"/>
              <a:ext cx="2745459" cy="1375496"/>
              <a:chOff x="3200409" y="3792134"/>
              <a:chExt cx="2745459" cy="137549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A33B373-2DBF-446B-86FB-11E277342FB1}"/>
                  </a:ext>
                </a:extLst>
              </p:cNvPr>
              <p:cNvSpPr txBox="1"/>
              <p:nvPr/>
            </p:nvSpPr>
            <p:spPr>
              <a:xfrm>
                <a:off x="3208430" y="4705965"/>
                <a:ext cx="27374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Purpose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6BE5E99-7CBE-4141-A4BB-2C3ED8601904}"/>
                  </a:ext>
                </a:extLst>
              </p:cNvPr>
              <p:cNvSpPr txBox="1"/>
              <p:nvPr/>
            </p:nvSpPr>
            <p:spPr>
              <a:xfrm>
                <a:off x="3200409" y="3792134"/>
                <a:ext cx="2666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Provide value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5AA5E7E-8E6F-4943-8CC6-AED5E98169FA}"/>
                  </a:ext>
                </a:extLst>
              </p:cNvPr>
              <p:cNvSpPr txBox="1"/>
              <p:nvPr/>
            </p:nvSpPr>
            <p:spPr>
              <a:xfrm>
                <a:off x="3200409" y="4244300"/>
                <a:ext cx="27374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Finding opportunity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7897F4-48B5-4A56-B411-7D6001817830}"/>
                </a:ext>
              </a:extLst>
            </p:cNvPr>
            <p:cNvSpPr txBox="1"/>
            <p:nvPr/>
          </p:nvSpPr>
          <p:spPr>
            <a:xfrm>
              <a:off x="914399" y="4403904"/>
              <a:ext cx="944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Vision</a:t>
              </a:r>
            </a:p>
          </p:txBody>
        </p:sp>
      </p:grpSp>
      <p:pic>
        <p:nvPicPr>
          <p:cNvPr id="40" name="Picture 2" descr="Text&#10;&#10;Description automatically generated">
            <a:extLst>
              <a:ext uri="{FF2B5EF4-FFF2-40B4-BE49-F238E27FC236}">
                <a16:creationId xmlns:a16="http://schemas.microsoft.com/office/drawing/2014/main" id="{82A3FA16-6221-4C11-9F61-AACC0F28D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7"/>
          <a:stretch/>
        </p:blipFill>
        <p:spPr bwMode="auto">
          <a:xfrm>
            <a:off x="76200" y="-381000"/>
            <a:ext cx="1843087" cy="14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14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FFAB-10D1-1A4F-9E94-17EC46D4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Entrepreneurship is about solving problems.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E191F64-CADB-DD94-BFAE-6F8FD5CF5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ENTREPRENEUR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SHIP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9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52631</TotalTime>
  <Words>1386</Words>
  <Application>Microsoft Macintosh PowerPoint</Application>
  <PresentationFormat>Widescreen</PresentationFormat>
  <Paragraphs>214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https://business.louisiana.edu/leed    Brian Bolton Professor of Finance brian.bolton@louisiana.edu  http://business.louisiana.edu/financeispersonal</vt:lpstr>
      <vt:lpstr>PowerPoint Presentation</vt:lpstr>
      <vt:lpstr>PowerPoint Presentation</vt:lpstr>
      <vt:lpstr>The Head and the Heart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Empowerment</vt:lpstr>
      <vt:lpstr>Empowerment – putting people in a position to give, not to take </vt:lpstr>
      <vt:lpstr>PowerPoint Presentation</vt:lpstr>
      <vt:lpstr>PowerPoint Presentation</vt:lpstr>
      <vt:lpstr>PowerPoint Presentation</vt:lpstr>
      <vt:lpstr>PowerPoint Presentation</vt:lpstr>
      <vt:lpstr>Centering Your Creativity</vt:lpstr>
      <vt:lpstr>Bootstrapping</vt:lpstr>
      <vt:lpstr>Bootstrapping</vt:lpstr>
      <vt:lpstr>Book Recommendation</vt:lpstr>
      <vt:lpstr>Risk Mitigation</vt:lpstr>
      <vt:lpstr>How the entrepreneur manages risk</vt:lpstr>
      <vt:lpstr>Examples of Risk Mitigation </vt:lpstr>
      <vt:lpstr>Let’s create</vt:lpstr>
      <vt:lpstr>Nouns and Adjectives</vt:lpstr>
      <vt:lpstr>PowerPoint Presentation</vt:lpstr>
      <vt:lpstr>PowerPoint Presentation</vt:lpstr>
      <vt:lpstr>PowerPoint Presentation</vt:lpstr>
      <vt:lpstr>https://business.louisiana.edu/leed    Brian Bolton Professor of Finance brian.bolton@louisiana.edu  http://business.louisiana.edu/financeispersonal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#1 August 27 &amp; 29  INTRODUCTION TO BUSINESS FINANCE  FNAN 300 Business Finance Fall 2019 Brian Bolton</dc:title>
  <dc:subject/>
  <dc:creator>Brian Bolton</dc:creator>
  <cp:keywords/>
  <dc:description/>
  <cp:lastModifiedBy>Brian J Bolton</cp:lastModifiedBy>
  <cp:revision>186</cp:revision>
  <dcterms:created xsi:type="dcterms:W3CDTF">2019-08-26T13:43:19Z</dcterms:created>
  <dcterms:modified xsi:type="dcterms:W3CDTF">2025-01-05T17:16:23Z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202f9-8d41-4950-b014-f183e397b746_Enabled">
    <vt:lpwstr>true</vt:lpwstr>
  </property>
  <property fmtid="{D5CDD505-2E9C-101B-9397-08002B2CF9AE}" pid="3" name="MSIP_Label_638202f9-8d41-4950-b014-f183e397b746_SetDate">
    <vt:lpwstr>2024-06-11T10:06:59Z</vt:lpwstr>
  </property>
  <property fmtid="{D5CDD505-2E9C-101B-9397-08002B2CF9AE}" pid="4" name="MSIP_Label_638202f9-8d41-4950-b014-f183e397b746_Method">
    <vt:lpwstr>Standard</vt:lpwstr>
  </property>
  <property fmtid="{D5CDD505-2E9C-101B-9397-08002B2CF9AE}" pid="5" name="MSIP_Label_638202f9-8d41-4950-b014-f183e397b746_Name">
    <vt:lpwstr>defa4170-0d19-0005-0004-bc88714345d2</vt:lpwstr>
  </property>
  <property fmtid="{D5CDD505-2E9C-101B-9397-08002B2CF9AE}" pid="6" name="MSIP_Label_638202f9-8d41-4950-b014-f183e397b746_SiteId">
    <vt:lpwstr>13b3b0ce-cd75-49a4-bfea-0a03b01ff1ab</vt:lpwstr>
  </property>
  <property fmtid="{D5CDD505-2E9C-101B-9397-08002B2CF9AE}" pid="7" name="MSIP_Label_638202f9-8d41-4950-b014-f183e397b746_ActionId">
    <vt:lpwstr>ac805221-a5da-43e4-9b5b-ec45c4681d2b</vt:lpwstr>
  </property>
  <property fmtid="{D5CDD505-2E9C-101B-9397-08002B2CF9AE}" pid="8" name="MSIP_Label_638202f9-8d41-4950-b014-f183e397b746_ContentBits">
    <vt:lpwstr>0</vt:lpwstr>
  </property>
</Properties>
</file>