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310" r:id="rId2"/>
    <p:sldId id="1343" r:id="rId3"/>
    <p:sldId id="2056" r:id="rId4"/>
    <p:sldId id="1989" r:id="rId5"/>
    <p:sldId id="1993" r:id="rId6"/>
    <p:sldId id="2206" r:id="rId7"/>
    <p:sldId id="2174" r:id="rId8"/>
    <p:sldId id="2207" r:id="rId9"/>
    <p:sldId id="2208" r:id="rId10"/>
    <p:sldId id="2176" r:id="rId11"/>
    <p:sldId id="2209" r:id="rId12"/>
    <p:sldId id="2210" r:id="rId13"/>
    <p:sldId id="2211" r:id="rId14"/>
    <p:sldId id="2212" r:id="rId15"/>
    <p:sldId id="2215" r:id="rId16"/>
    <p:sldId id="2216" r:id="rId17"/>
    <p:sldId id="2217" r:id="rId18"/>
    <p:sldId id="2218" r:id="rId19"/>
    <p:sldId id="2219" r:id="rId20"/>
    <p:sldId id="2220" r:id="rId21"/>
    <p:sldId id="2221" r:id="rId22"/>
    <p:sldId id="2223" r:id="rId23"/>
    <p:sldId id="2232" r:id="rId24"/>
    <p:sldId id="2224" r:id="rId25"/>
    <p:sldId id="1266" r:id="rId26"/>
    <p:sldId id="2229" r:id="rId27"/>
    <p:sldId id="2099" r:id="rId28"/>
    <p:sldId id="2230" r:id="rId29"/>
    <p:sldId id="223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2D83"/>
    <a:srgbClr val="006600"/>
    <a:srgbClr val="0000CC"/>
    <a:srgbClr val="009051"/>
    <a:srgbClr val="2DB0CC"/>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4680"/>
  </p:normalViewPr>
  <p:slideViewPr>
    <p:cSldViewPr snapToGrid="0" snapToObjects="1">
      <p:cViewPr varScale="1">
        <p:scale>
          <a:sx n="211" d="100"/>
          <a:sy n="211" d="100"/>
        </p:scale>
        <p:origin x="183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AA0540-CF7C-2F46-937B-89716CB5803B}" type="doc">
      <dgm:prSet loTypeId="urn:microsoft.com/office/officeart/2005/8/layout/cycle6" loCatId="" qsTypeId="urn:microsoft.com/office/officeart/2005/8/quickstyle/simple1" qsCatId="simple" csTypeId="urn:microsoft.com/office/officeart/2005/8/colors/accent1_2" csCatId="accent1" phldr="1"/>
      <dgm:spPr/>
      <dgm:t>
        <a:bodyPr/>
        <a:lstStyle/>
        <a:p>
          <a:endParaRPr lang="en-US"/>
        </a:p>
      </dgm:t>
    </dgm:pt>
    <dgm:pt modelId="{462B7D7B-D4DA-C74F-B58F-9ED3B8D7A68B}">
      <dgm:prSet phldrT="[Text]"/>
      <dgm:spPr>
        <a:solidFill>
          <a:srgbClr val="006600"/>
        </a:solidFill>
      </dgm:spPr>
      <dgm:t>
        <a:bodyPr/>
        <a:lstStyle/>
        <a:p>
          <a:r>
            <a:rPr lang="en-US" b="1" dirty="0"/>
            <a:t>Paying for College</a:t>
          </a:r>
        </a:p>
      </dgm:t>
    </dgm:pt>
    <dgm:pt modelId="{2908778D-1CDA-6B4A-A083-4CA262705390}" type="parTrans" cxnId="{41778F5D-E2CD-C643-8CDF-AA1F7F8D432A}">
      <dgm:prSet/>
      <dgm:spPr/>
      <dgm:t>
        <a:bodyPr/>
        <a:lstStyle/>
        <a:p>
          <a:endParaRPr lang="en-US"/>
        </a:p>
      </dgm:t>
    </dgm:pt>
    <dgm:pt modelId="{2D9D410D-71EB-6C40-8D44-E1EE7EBDCBC3}" type="sibTrans" cxnId="{41778F5D-E2CD-C643-8CDF-AA1F7F8D432A}">
      <dgm:prSet/>
      <dgm:spPr>
        <a:solidFill>
          <a:srgbClr val="FFFF00"/>
        </a:solidFill>
        <a:ln w="63500">
          <a:solidFill>
            <a:schemeClr val="bg1">
              <a:lumMod val="50000"/>
            </a:schemeClr>
          </a:solidFill>
        </a:ln>
      </dgm:spPr>
      <dgm:t>
        <a:bodyPr/>
        <a:lstStyle/>
        <a:p>
          <a:endParaRPr lang="en-US"/>
        </a:p>
      </dgm:t>
    </dgm:pt>
    <dgm:pt modelId="{7C0F9C77-BF94-9841-8F51-F9AAA9C95D07}">
      <dgm:prSet phldrT="[Text]"/>
      <dgm:spPr>
        <a:solidFill>
          <a:srgbClr val="2D2D83"/>
        </a:solidFill>
      </dgm:spPr>
      <dgm:t>
        <a:bodyPr/>
        <a:lstStyle/>
        <a:p>
          <a:r>
            <a:rPr lang="en-US" b="1" dirty="0"/>
            <a:t>Financial Aid &amp; Student Loans</a:t>
          </a:r>
        </a:p>
      </dgm:t>
    </dgm:pt>
    <dgm:pt modelId="{2C85EB84-CFC8-8248-9523-B66F80255236}" type="parTrans" cxnId="{0E860318-8CE0-DC44-BB3C-841E9FF0AC82}">
      <dgm:prSet/>
      <dgm:spPr/>
      <dgm:t>
        <a:bodyPr/>
        <a:lstStyle/>
        <a:p>
          <a:endParaRPr lang="en-US"/>
        </a:p>
      </dgm:t>
    </dgm:pt>
    <dgm:pt modelId="{65718EA8-2E15-D84B-8278-38EF92BE8A0A}" type="sibTrans" cxnId="{0E860318-8CE0-DC44-BB3C-841E9FF0AC82}">
      <dgm:prSet/>
      <dgm:spPr>
        <a:ln w="63500">
          <a:solidFill>
            <a:schemeClr val="bg1">
              <a:lumMod val="50000"/>
            </a:schemeClr>
          </a:solidFill>
        </a:ln>
      </dgm:spPr>
      <dgm:t>
        <a:bodyPr/>
        <a:lstStyle/>
        <a:p>
          <a:endParaRPr lang="en-US"/>
        </a:p>
      </dgm:t>
    </dgm:pt>
    <dgm:pt modelId="{927D65C2-8F64-7244-81E9-0358A64E3B1C}">
      <dgm:prSet phldrT="[Text]"/>
      <dgm:spPr>
        <a:solidFill>
          <a:srgbClr val="C00000"/>
        </a:solidFill>
      </dgm:spPr>
      <dgm:t>
        <a:bodyPr/>
        <a:lstStyle/>
        <a:p>
          <a:r>
            <a:rPr lang="en-US" b="1" dirty="0"/>
            <a:t>How to Succeed in College</a:t>
          </a:r>
        </a:p>
      </dgm:t>
    </dgm:pt>
    <dgm:pt modelId="{1A58A58A-35AB-8845-B2CC-9BB2F2C087D9}" type="parTrans" cxnId="{3A8F3989-05B3-BB4D-A889-77BABD43426A}">
      <dgm:prSet/>
      <dgm:spPr/>
      <dgm:t>
        <a:bodyPr/>
        <a:lstStyle/>
        <a:p>
          <a:endParaRPr lang="en-US"/>
        </a:p>
      </dgm:t>
    </dgm:pt>
    <dgm:pt modelId="{85AA16BE-7A1D-7D47-94EE-FAB02CDBF0B7}" type="sibTrans" cxnId="{3A8F3989-05B3-BB4D-A889-77BABD43426A}">
      <dgm:prSet/>
      <dgm:spPr>
        <a:ln w="63500">
          <a:solidFill>
            <a:schemeClr val="bg1">
              <a:lumMod val="50000"/>
            </a:schemeClr>
          </a:solidFill>
        </a:ln>
      </dgm:spPr>
      <dgm:t>
        <a:bodyPr/>
        <a:lstStyle/>
        <a:p>
          <a:endParaRPr lang="en-US"/>
        </a:p>
      </dgm:t>
    </dgm:pt>
    <dgm:pt modelId="{146D73E9-84A4-044C-BF34-A5AE07DC72C0}">
      <dgm:prSet phldrT="[Text]"/>
      <dgm:spPr>
        <a:solidFill>
          <a:schemeClr val="tx1"/>
        </a:solidFill>
      </dgm:spPr>
      <dgm:t>
        <a:bodyPr/>
        <a:lstStyle/>
        <a:p>
          <a:r>
            <a:rPr lang="en-US" b="1" dirty="0"/>
            <a:t>Computers &amp; Technology</a:t>
          </a:r>
        </a:p>
      </dgm:t>
    </dgm:pt>
    <dgm:pt modelId="{D6242B42-02EA-5D4C-9C91-02DE9A97F290}" type="parTrans" cxnId="{8F6E31EE-0576-E34F-A041-F7A0648631D3}">
      <dgm:prSet/>
      <dgm:spPr/>
      <dgm:t>
        <a:bodyPr/>
        <a:lstStyle/>
        <a:p>
          <a:endParaRPr lang="en-US"/>
        </a:p>
      </dgm:t>
    </dgm:pt>
    <dgm:pt modelId="{21A3F4B2-F0AB-5844-B64A-1034E8CD8D29}" type="sibTrans" cxnId="{8F6E31EE-0576-E34F-A041-F7A0648631D3}">
      <dgm:prSet/>
      <dgm:spPr>
        <a:ln w="63500">
          <a:solidFill>
            <a:schemeClr val="bg1">
              <a:lumMod val="50000"/>
            </a:schemeClr>
          </a:solidFill>
        </a:ln>
      </dgm:spPr>
      <dgm:t>
        <a:bodyPr/>
        <a:lstStyle/>
        <a:p>
          <a:endParaRPr lang="en-US"/>
        </a:p>
      </dgm:t>
    </dgm:pt>
    <dgm:pt modelId="{F6777A42-CDE5-1D43-A13A-B99090C087D0}">
      <dgm:prSet phldrT="[Text]"/>
      <dgm:spPr>
        <a:solidFill>
          <a:srgbClr val="7030A0"/>
        </a:solidFill>
      </dgm:spPr>
      <dgm:t>
        <a:bodyPr/>
        <a:lstStyle/>
        <a:p>
          <a:r>
            <a:rPr lang="en-US" b="1" dirty="0"/>
            <a:t>Career Planning</a:t>
          </a:r>
        </a:p>
      </dgm:t>
    </dgm:pt>
    <dgm:pt modelId="{A7F6AA5A-BA28-BE46-9CA0-1BD7D0DFC5D0}" type="parTrans" cxnId="{BD4C7C92-FCEE-A843-AEB5-7C584BE00E20}">
      <dgm:prSet/>
      <dgm:spPr/>
      <dgm:t>
        <a:bodyPr/>
        <a:lstStyle/>
        <a:p>
          <a:endParaRPr lang="en-US"/>
        </a:p>
      </dgm:t>
    </dgm:pt>
    <dgm:pt modelId="{C985F0A0-11E2-0E45-A7EF-76D35C403F00}" type="sibTrans" cxnId="{BD4C7C92-FCEE-A843-AEB5-7C584BE00E20}">
      <dgm:prSet/>
      <dgm:spPr>
        <a:ln w="63500">
          <a:solidFill>
            <a:schemeClr val="bg1">
              <a:lumMod val="50000"/>
            </a:schemeClr>
          </a:solidFill>
        </a:ln>
      </dgm:spPr>
      <dgm:t>
        <a:bodyPr/>
        <a:lstStyle/>
        <a:p>
          <a:endParaRPr lang="en-US"/>
        </a:p>
      </dgm:t>
    </dgm:pt>
    <dgm:pt modelId="{BB51FEFA-3C07-4046-98A0-2F3572D998DE}" type="pres">
      <dgm:prSet presAssocID="{BBAA0540-CF7C-2F46-937B-89716CB5803B}" presName="cycle" presStyleCnt="0">
        <dgm:presLayoutVars>
          <dgm:dir/>
          <dgm:resizeHandles val="exact"/>
        </dgm:presLayoutVars>
      </dgm:prSet>
      <dgm:spPr/>
    </dgm:pt>
    <dgm:pt modelId="{D49DD984-644E-6943-B1C1-A61EDAC4B3B0}" type="pres">
      <dgm:prSet presAssocID="{462B7D7B-D4DA-C74F-B58F-9ED3B8D7A68B}" presName="node" presStyleLbl="node1" presStyleIdx="0" presStyleCnt="5">
        <dgm:presLayoutVars>
          <dgm:bulletEnabled val="1"/>
        </dgm:presLayoutVars>
      </dgm:prSet>
      <dgm:spPr/>
    </dgm:pt>
    <dgm:pt modelId="{4EA84E57-EAD6-C949-815F-27DCC6D803D0}" type="pres">
      <dgm:prSet presAssocID="{462B7D7B-D4DA-C74F-B58F-9ED3B8D7A68B}" presName="spNode" presStyleCnt="0"/>
      <dgm:spPr/>
    </dgm:pt>
    <dgm:pt modelId="{72A1520E-984E-F344-AE08-786A789866EE}" type="pres">
      <dgm:prSet presAssocID="{2D9D410D-71EB-6C40-8D44-E1EE7EBDCBC3}" presName="sibTrans" presStyleLbl="sibTrans1D1" presStyleIdx="0" presStyleCnt="5"/>
      <dgm:spPr/>
    </dgm:pt>
    <dgm:pt modelId="{594E199E-E483-954D-B3FF-D4DFD89AE284}" type="pres">
      <dgm:prSet presAssocID="{7C0F9C77-BF94-9841-8F51-F9AAA9C95D07}" presName="node" presStyleLbl="node1" presStyleIdx="1" presStyleCnt="5">
        <dgm:presLayoutVars>
          <dgm:bulletEnabled val="1"/>
        </dgm:presLayoutVars>
      </dgm:prSet>
      <dgm:spPr/>
    </dgm:pt>
    <dgm:pt modelId="{508BE324-D098-C64E-B519-276CAF0FF483}" type="pres">
      <dgm:prSet presAssocID="{7C0F9C77-BF94-9841-8F51-F9AAA9C95D07}" presName="spNode" presStyleCnt="0"/>
      <dgm:spPr/>
    </dgm:pt>
    <dgm:pt modelId="{49792801-C303-6B4C-9FB1-6C67EAED846F}" type="pres">
      <dgm:prSet presAssocID="{65718EA8-2E15-D84B-8278-38EF92BE8A0A}" presName="sibTrans" presStyleLbl="sibTrans1D1" presStyleIdx="1" presStyleCnt="5"/>
      <dgm:spPr/>
    </dgm:pt>
    <dgm:pt modelId="{1DDD806B-F670-EE43-80D4-C756D221DA3E}" type="pres">
      <dgm:prSet presAssocID="{927D65C2-8F64-7244-81E9-0358A64E3B1C}" presName="node" presStyleLbl="node1" presStyleIdx="2" presStyleCnt="5">
        <dgm:presLayoutVars>
          <dgm:bulletEnabled val="1"/>
        </dgm:presLayoutVars>
      </dgm:prSet>
      <dgm:spPr/>
    </dgm:pt>
    <dgm:pt modelId="{DB32D06A-B572-DB4E-89FB-89F2CDACAAEA}" type="pres">
      <dgm:prSet presAssocID="{927D65C2-8F64-7244-81E9-0358A64E3B1C}" presName="spNode" presStyleCnt="0"/>
      <dgm:spPr/>
    </dgm:pt>
    <dgm:pt modelId="{6665B215-1CE8-4D44-9144-7ED9E711A3BF}" type="pres">
      <dgm:prSet presAssocID="{85AA16BE-7A1D-7D47-94EE-FAB02CDBF0B7}" presName="sibTrans" presStyleLbl="sibTrans1D1" presStyleIdx="2" presStyleCnt="5"/>
      <dgm:spPr/>
    </dgm:pt>
    <dgm:pt modelId="{60E6E472-5E1E-0145-A5AB-C3EDE35FF112}" type="pres">
      <dgm:prSet presAssocID="{146D73E9-84A4-044C-BF34-A5AE07DC72C0}" presName="node" presStyleLbl="node1" presStyleIdx="3" presStyleCnt="5">
        <dgm:presLayoutVars>
          <dgm:bulletEnabled val="1"/>
        </dgm:presLayoutVars>
      </dgm:prSet>
      <dgm:spPr/>
    </dgm:pt>
    <dgm:pt modelId="{47C9CA8B-DEA1-6444-B50B-222D2C194FC7}" type="pres">
      <dgm:prSet presAssocID="{146D73E9-84A4-044C-BF34-A5AE07DC72C0}" presName="spNode" presStyleCnt="0"/>
      <dgm:spPr/>
    </dgm:pt>
    <dgm:pt modelId="{EE235BD0-EAE4-234B-BE17-FA902F99DEE5}" type="pres">
      <dgm:prSet presAssocID="{21A3F4B2-F0AB-5844-B64A-1034E8CD8D29}" presName="sibTrans" presStyleLbl="sibTrans1D1" presStyleIdx="3" presStyleCnt="5"/>
      <dgm:spPr/>
    </dgm:pt>
    <dgm:pt modelId="{A725FF89-55AF-8E46-8CCC-7FA6FC7970EB}" type="pres">
      <dgm:prSet presAssocID="{F6777A42-CDE5-1D43-A13A-B99090C087D0}" presName="node" presStyleLbl="node1" presStyleIdx="4" presStyleCnt="5">
        <dgm:presLayoutVars>
          <dgm:bulletEnabled val="1"/>
        </dgm:presLayoutVars>
      </dgm:prSet>
      <dgm:spPr/>
    </dgm:pt>
    <dgm:pt modelId="{A240B608-18AC-D340-9112-795EE82AAEDF}" type="pres">
      <dgm:prSet presAssocID="{F6777A42-CDE5-1D43-A13A-B99090C087D0}" presName="spNode" presStyleCnt="0"/>
      <dgm:spPr/>
    </dgm:pt>
    <dgm:pt modelId="{9965EF38-E501-BB47-9444-FC32DFB7D348}" type="pres">
      <dgm:prSet presAssocID="{C985F0A0-11E2-0E45-A7EF-76D35C403F00}" presName="sibTrans" presStyleLbl="sibTrans1D1" presStyleIdx="4" presStyleCnt="5"/>
      <dgm:spPr/>
    </dgm:pt>
  </dgm:ptLst>
  <dgm:cxnLst>
    <dgm:cxn modelId="{0E860318-8CE0-DC44-BB3C-841E9FF0AC82}" srcId="{BBAA0540-CF7C-2F46-937B-89716CB5803B}" destId="{7C0F9C77-BF94-9841-8F51-F9AAA9C95D07}" srcOrd="1" destOrd="0" parTransId="{2C85EB84-CFC8-8248-9523-B66F80255236}" sibTransId="{65718EA8-2E15-D84B-8278-38EF92BE8A0A}"/>
    <dgm:cxn modelId="{45A9471E-A244-1E4E-8481-F264D5204E7A}" type="presOf" srcId="{BBAA0540-CF7C-2F46-937B-89716CB5803B}" destId="{BB51FEFA-3C07-4046-98A0-2F3572D998DE}" srcOrd="0" destOrd="0" presId="urn:microsoft.com/office/officeart/2005/8/layout/cycle6"/>
    <dgm:cxn modelId="{88E4D41E-87F2-504B-808A-F7473C90245F}" type="presOf" srcId="{21A3F4B2-F0AB-5844-B64A-1034E8CD8D29}" destId="{EE235BD0-EAE4-234B-BE17-FA902F99DEE5}" srcOrd="0" destOrd="0" presId="urn:microsoft.com/office/officeart/2005/8/layout/cycle6"/>
    <dgm:cxn modelId="{5061D12D-B1DA-424B-8688-19BC09BC6FE6}" type="presOf" srcId="{927D65C2-8F64-7244-81E9-0358A64E3B1C}" destId="{1DDD806B-F670-EE43-80D4-C756D221DA3E}" srcOrd="0" destOrd="0" presId="urn:microsoft.com/office/officeart/2005/8/layout/cycle6"/>
    <dgm:cxn modelId="{C425E958-326B-3248-8BD4-8843FEE5E26E}" type="presOf" srcId="{F6777A42-CDE5-1D43-A13A-B99090C087D0}" destId="{A725FF89-55AF-8E46-8CCC-7FA6FC7970EB}" srcOrd="0" destOrd="0" presId="urn:microsoft.com/office/officeart/2005/8/layout/cycle6"/>
    <dgm:cxn modelId="{41778F5D-E2CD-C643-8CDF-AA1F7F8D432A}" srcId="{BBAA0540-CF7C-2F46-937B-89716CB5803B}" destId="{462B7D7B-D4DA-C74F-B58F-9ED3B8D7A68B}" srcOrd="0" destOrd="0" parTransId="{2908778D-1CDA-6B4A-A083-4CA262705390}" sibTransId="{2D9D410D-71EB-6C40-8D44-E1EE7EBDCBC3}"/>
    <dgm:cxn modelId="{5DE4957F-198D-BF4C-8F7A-EC00F636279A}" type="presOf" srcId="{85AA16BE-7A1D-7D47-94EE-FAB02CDBF0B7}" destId="{6665B215-1CE8-4D44-9144-7ED9E711A3BF}" srcOrd="0" destOrd="0" presId="urn:microsoft.com/office/officeart/2005/8/layout/cycle6"/>
    <dgm:cxn modelId="{3A8F3989-05B3-BB4D-A889-77BABD43426A}" srcId="{BBAA0540-CF7C-2F46-937B-89716CB5803B}" destId="{927D65C2-8F64-7244-81E9-0358A64E3B1C}" srcOrd="2" destOrd="0" parTransId="{1A58A58A-35AB-8845-B2CC-9BB2F2C087D9}" sibTransId="{85AA16BE-7A1D-7D47-94EE-FAB02CDBF0B7}"/>
    <dgm:cxn modelId="{BD4C7C92-FCEE-A843-AEB5-7C584BE00E20}" srcId="{BBAA0540-CF7C-2F46-937B-89716CB5803B}" destId="{F6777A42-CDE5-1D43-A13A-B99090C087D0}" srcOrd="4" destOrd="0" parTransId="{A7F6AA5A-BA28-BE46-9CA0-1BD7D0DFC5D0}" sibTransId="{C985F0A0-11E2-0E45-A7EF-76D35C403F00}"/>
    <dgm:cxn modelId="{C80DEF96-A2D5-1243-A171-B993F1600682}" type="presOf" srcId="{146D73E9-84A4-044C-BF34-A5AE07DC72C0}" destId="{60E6E472-5E1E-0145-A5AB-C3EDE35FF112}" srcOrd="0" destOrd="0" presId="urn:microsoft.com/office/officeart/2005/8/layout/cycle6"/>
    <dgm:cxn modelId="{C477AFA3-C337-2649-8B65-CAC445CC1F0F}" type="presOf" srcId="{462B7D7B-D4DA-C74F-B58F-9ED3B8D7A68B}" destId="{D49DD984-644E-6943-B1C1-A61EDAC4B3B0}" srcOrd="0" destOrd="0" presId="urn:microsoft.com/office/officeart/2005/8/layout/cycle6"/>
    <dgm:cxn modelId="{A67C6EAD-313F-9D40-8066-A16B40195195}" type="presOf" srcId="{2D9D410D-71EB-6C40-8D44-E1EE7EBDCBC3}" destId="{72A1520E-984E-F344-AE08-786A789866EE}" srcOrd="0" destOrd="0" presId="urn:microsoft.com/office/officeart/2005/8/layout/cycle6"/>
    <dgm:cxn modelId="{A3A6BCD3-A707-3046-9E67-27FF08E7D4C1}" type="presOf" srcId="{7C0F9C77-BF94-9841-8F51-F9AAA9C95D07}" destId="{594E199E-E483-954D-B3FF-D4DFD89AE284}" srcOrd="0" destOrd="0" presId="urn:microsoft.com/office/officeart/2005/8/layout/cycle6"/>
    <dgm:cxn modelId="{8F6E31EE-0576-E34F-A041-F7A0648631D3}" srcId="{BBAA0540-CF7C-2F46-937B-89716CB5803B}" destId="{146D73E9-84A4-044C-BF34-A5AE07DC72C0}" srcOrd="3" destOrd="0" parTransId="{D6242B42-02EA-5D4C-9C91-02DE9A97F290}" sibTransId="{21A3F4B2-F0AB-5844-B64A-1034E8CD8D29}"/>
    <dgm:cxn modelId="{65FF64FD-3D98-A74D-9D8F-312ED6E504F8}" type="presOf" srcId="{65718EA8-2E15-D84B-8278-38EF92BE8A0A}" destId="{49792801-C303-6B4C-9FB1-6C67EAED846F}" srcOrd="0" destOrd="0" presId="urn:microsoft.com/office/officeart/2005/8/layout/cycle6"/>
    <dgm:cxn modelId="{05A024FF-B8B1-C645-97AD-5C4B549B026F}" type="presOf" srcId="{C985F0A0-11E2-0E45-A7EF-76D35C403F00}" destId="{9965EF38-E501-BB47-9444-FC32DFB7D348}" srcOrd="0" destOrd="0" presId="urn:microsoft.com/office/officeart/2005/8/layout/cycle6"/>
    <dgm:cxn modelId="{4C7EE9C1-5D48-E542-89F6-6E696A3DCB1B}" type="presParOf" srcId="{BB51FEFA-3C07-4046-98A0-2F3572D998DE}" destId="{D49DD984-644E-6943-B1C1-A61EDAC4B3B0}" srcOrd="0" destOrd="0" presId="urn:microsoft.com/office/officeart/2005/8/layout/cycle6"/>
    <dgm:cxn modelId="{1E31E941-14D4-0B4F-8D95-B78ABED1725E}" type="presParOf" srcId="{BB51FEFA-3C07-4046-98A0-2F3572D998DE}" destId="{4EA84E57-EAD6-C949-815F-27DCC6D803D0}" srcOrd="1" destOrd="0" presId="urn:microsoft.com/office/officeart/2005/8/layout/cycle6"/>
    <dgm:cxn modelId="{03592B2C-9584-0940-AE7D-7B6529214F5D}" type="presParOf" srcId="{BB51FEFA-3C07-4046-98A0-2F3572D998DE}" destId="{72A1520E-984E-F344-AE08-786A789866EE}" srcOrd="2" destOrd="0" presId="urn:microsoft.com/office/officeart/2005/8/layout/cycle6"/>
    <dgm:cxn modelId="{B1F731F8-DA9A-C84A-9CD7-B84E655A43AA}" type="presParOf" srcId="{BB51FEFA-3C07-4046-98A0-2F3572D998DE}" destId="{594E199E-E483-954D-B3FF-D4DFD89AE284}" srcOrd="3" destOrd="0" presId="urn:microsoft.com/office/officeart/2005/8/layout/cycle6"/>
    <dgm:cxn modelId="{76B11244-4B06-4F49-AEF3-A9C87D2D197B}" type="presParOf" srcId="{BB51FEFA-3C07-4046-98A0-2F3572D998DE}" destId="{508BE324-D098-C64E-B519-276CAF0FF483}" srcOrd="4" destOrd="0" presId="urn:microsoft.com/office/officeart/2005/8/layout/cycle6"/>
    <dgm:cxn modelId="{9D80829A-BE28-D44B-87B3-D6CA13ECE051}" type="presParOf" srcId="{BB51FEFA-3C07-4046-98A0-2F3572D998DE}" destId="{49792801-C303-6B4C-9FB1-6C67EAED846F}" srcOrd="5" destOrd="0" presId="urn:microsoft.com/office/officeart/2005/8/layout/cycle6"/>
    <dgm:cxn modelId="{4BFC18D9-8241-FF4C-A558-DC78C1E0AA5B}" type="presParOf" srcId="{BB51FEFA-3C07-4046-98A0-2F3572D998DE}" destId="{1DDD806B-F670-EE43-80D4-C756D221DA3E}" srcOrd="6" destOrd="0" presId="urn:microsoft.com/office/officeart/2005/8/layout/cycle6"/>
    <dgm:cxn modelId="{6F0EA6A3-AC6B-C54E-B867-654B16A9100E}" type="presParOf" srcId="{BB51FEFA-3C07-4046-98A0-2F3572D998DE}" destId="{DB32D06A-B572-DB4E-89FB-89F2CDACAAEA}" srcOrd="7" destOrd="0" presId="urn:microsoft.com/office/officeart/2005/8/layout/cycle6"/>
    <dgm:cxn modelId="{5CFF250A-6458-9340-B2F2-F71E7A1CEE23}" type="presParOf" srcId="{BB51FEFA-3C07-4046-98A0-2F3572D998DE}" destId="{6665B215-1CE8-4D44-9144-7ED9E711A3BF}" srcOrd="8" destOrd="0" presId="urn:microsoft.com/office/officeart/2005/8/layout/cycle6"/>
    <dgm:cxn modelId="{F95A97FA-6BB5-3B4D-9E8D-0D89948A52F7}" type="presParOf" srcId="{BB51FEFA-3C07-4046-98A0-2F3572D998DE}" destId="{60E6E472-5E1E-0145-A5AB-C3EDE35FF112}" srcOrd="9" destOrd="0" presId="urn:microsoft.com/office/officeart/2005/8/layout/cycle6"/>
    <dgm:cxn modelId="{D60F5B9B-2AFC-4043-B83B-8AEB49FF6B51}" type="presParOf" srcId="{BB51FEFA-3C07-4046-98A0-2F3572D998DE}" destId="{47C9CA8B-DEA1-6444-B50B-222D2C194FC7}" srcOrd="10" destOrd="0" presId="urn:microsoft.com/office/officeart/2005/8/layout/cycle6"/>
    <dgm:cxn modelId="{1D18A107-C1C8-B046-853E-6ABBE787CC88}" type="presParOf" srcId="{BB51FEFA-3C07-4046-98A0-2F3572D998DE}" destId="{EE235BD0-EAE4-234B-BE17-FA902F99DEE5}" srcOrd="11" destOrd="0" presId="urn:microsoft.com/office/officeart/2005/8/layout/cycle6"/>
    <dgm:cxn modelId="{790838F2-A0AE-9B42-90F5-87E6683592FC}" type="presParOf" srcId="{BB51FEFA-3C07-4046-98A0-2F3572D998DE}" destId="{A725FF89-55AF-8E46-8CCC-7FA6FC7970EB}" srcOrd="12" destOrd="0" presId="urn:microsoft.com/office/officeart/2005/8/layout/cycle6"/>
    <dgm:cxn modelId="{9E6C9326-8177-114B-A2C2-292226939CA1}" type="presParOf" srcId="{BB51FEFA-3C07-4046-98A0-2F3572D998DE}" destId="{A240B608-18AC-D340-9112-795EE82AAEDF}" srcOrd="13" destOrd="0" presId="urn:microsoft.com/office/officeart/2005/8/layout/cycle6"/>
    <dgm:cxn modelId="{01D9BD73-B209-C843-8E23-002CCA341B25}" type="presParOf" srcId="{BB51FEFA-3C07-4046-98A0-2F3572D998DE}" destId="{9965EF38-E501-BB47-9444-FC32DFB7D348}" srcOrd="14" destOrd="0" presId="urn:microsoft.com/office/officeart/2005/8/layout/cycle6"/>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AA0540-CF7C-2F46-937B-89716CB5803B}" type="doc">
      <dgm:prSet loTypeId="urn:microsoft.com/office/officeart/2005/8/layout/cycle6" loCatId="" qsTypeId="urn:microsoft.com/office/officeart/2005/8/quickstyle/simple1" qsCatId="simple" csTypeId="urn:microsoft.com/office/officeart/2005/8/colors/accent1_2" csCatId="accent1" phldr="1"/>
      <dgm:spPr/>
      <dgm:t>
        <a:bodyPr/>
        <a:lstStyle/>
        <a:p>
          <a:endParaRPr lang="en-US"/>
        </a:p>
      </dgm:t>
    </dgm:pt>
    <dgm:pt modelId="{462B7D7B-D4DA-C74F-B58F-9ED3B8D7A68B}">
      <dgm:prSet phldrT="[Text]"/>
      <dgm:spPr>
        <a:solidFill>
          <a:srgbClr val="006600"/>
        </a:solidFill>
      </dgm:spPr>
      <dgm:t>
        <a:bodyPr/>
        <a:lstStyle/>
        <a:p>
          <a:r>
            <a:rPr lang="en-US" b="1" dirty="0"/>
            <a:t>Paying for College</a:t>
          </a:r>
        </a:p>
      </dgm:t>
    </dgm:pt>
    <dgm:pt modelId="{2908778D-1CDA-6B4A-A083-4CA262705390}" type="parTrans" cxnId="{41778F5D-E2CD-C643-8CDF-AA1F7F8D432A}">
      <dgm:prSet/>
      <dgm:spPr/>
      <dgm:t>
        <a:bodyPr/>
        <a:lstStyle/>
        <a:p>
          <a:endParaRPr lang="en-US"/>
        </a:p>
      </dgm:t>
    </dgm:pt>
    <dgm:pt modelId="{2D9D410D-71EB-6C40-8D44-E1EE7EBDCBC3}" type="sibTrans" cxnId="{41778F5D-E2CD-C643-8CDF-AA1F7F8D432A}">
      <dgm:prSet/>
      <dgm:spPr>
        <a:solidFill>
          <a:srgbClr val="FFFF00"/>
        </a:solidFill>
        <a:ln w="63500">
          <a:solidFill>
            <a:schemeClr val="bg1">
              <a:lumMod val="50000"/>
            </a:schemeClr>
          </a:solidFill>
        </a:ln>
      </dgm:spPr>
      <dgm:t>
        <a:bodyPr/>
        <a:lstStyle/>
        <a:p>
          <a:endParaRPr lang="en-US"/>
        </a:p>
      </dgm:t>
    </dgm:pt>
    <dgm:pt modelId="{7C0F9C77-BF94-9841-8F51-F9AAA9C95D07}">
      <dgm:prSet phldrT="[Text]"/>
      <dgm:spPr>
        <a:solidFill>
          <a:srgbClr val="2D2D83"/>
        </a:solidFill>
      </dgm:spPr>
      <dgm:t>
        <a:bodyPr/>
        <a:lstStyle/>
        <a:p>
          <a:r>
            <a:rPr lang="en-US" b="1" dirty="0"/>
            <a:t>Financial Aid &amp; Student Loans</a:t>
          </a:r>
        </a:p>
      </dgm:t>
    </dgm:pt>
    <dgm:pt modelId="{2C85EB84-CFC8-8248-9523-B66F80255236}" type="parTrans" cxnId="{0E860318-8CE0-DC44-BB3C-841E9FF0AC82}">
      <dgm:prSet/>
      <dgm:spPr/>
      <dgm:t>
        <a:bodyPr/>
        <a:lstStyle/>
        <a:p>
          <a:endParaRPr lang="en-US"/>
        </a:p>
      </dgm:t>
    </dgm:pt>
    <dgm:pt modelId="{65718EA8-2E15-D84B-8278-38EF92BE8A0A}" type="sibTrans" cxnId="{0E860318-8CE0-DC44-BB3C-841E9FF0AC82}">
      <dgm:prSet/>
      <dgm:spPr>
        <a:ln w="63500">
          <a:solidFill>
            <a:schemeClr val="bg1">
              <a:lumMod val="50000"/>
            </a:schemeClr>
          </a:solidFill>
        </a:ln>
      </dgm:spPr>
      <dgm:t>
        <a:bodyPr/>
        <a:lstStyle/>
        <a:p>
          <a:endParaRPr lang="en-US"/>
        </a:p>
      </dgm:t>
    </dgm:pt>
    <dgm:pt modelId="{927D65C2-8F64-7244-81E9-0358A64E3B1C}">
      <dgm:prSet phldrT="[Text]"/>
      <dgm:spPr>
        <a:solidFill>
          <a:srgbClr val="C00000"/>
        </a:solidFill>
      </dgm:spPr>
      <dgm:t>
        <a:bodyPr/>
        <a:lstStyle/>
        <a:p>
          <a:r>
            <a:rPr lang="en-US" b="1" dirty="0"/>
            <a:t>How to Succeed in College</a:t>
          </a:r>
        </a:p>
      </dgm:t>
    </dgm:pt>
    <dgm:pt modelId="{1A58A58A-35AB-8845-B2CC-9BB2F2C087D9}" type="parTrans" cxnId="{3A8F3989-05B3-BB4D-A889-77BABD43426A}">
      <dgm:prSet/>
      <dgm:spPr/>
      <dgm:t>
        <a:bodyPr/>
        <a:lstStyle/>
        <a:p>
          <a:endParaRPr lang="en-US"/>
        </a:p>
      </dgm:t>
    </dgm:pt>
    <dgm:pt modelId="{85AA16BE-7A1D-7D47-94EE-FAB02CDBF0B7}" type="sibTrans" cxnId="{3A8F3989-05B3-BB4D-A889-77BABD43426A}">
      <dgm:prSet/>
      <dgm:spPr>
        <a:ln w="63500">
          <a:solidFill>
            <a:schemeClr val="bg1">
              <a:lumMod val="50000"/>
            </a:schemeClr>
          </a:solidFill>
        </a:ln>
      </dgm:spPr>
      <dgm:t>
        <a:bodyPr/>
        <a:lstStyle/>
        <a:p>
          <a:endParaRPr lang="en-US"/>
        </a:p>
      </dgm:t>
    </dgm:pt>
    <dgm:pt modelId="{146D73E9-84A4-044C-BF34-A5AE07DC72C0}">
      <dgm:prSet phldrT="[Text]"/>
      <dgm:spPr>
        <a:solidFill>
          <a:schemeClr val="tx1"/>
        </a:solidFill>
      </dgm:spPr>
      <dgm:t>
        <a:bodyPr/>
        <a:lstStyle/>
        <a:p>
          <a:r>
            <a:rPr lang="en-US" b="1" dirty="0"/>
            <a:t>Computers &amp; Technology</a:t>
          </a:r>
        </a:p>
      </dgm:t>
    </dgm:pt>
    <dgm:pt modelId="{D6242B42-02EA-5D4C-9C91-02DE9A97F290}" type="parTrans" cxnId="{8F6E31EE-0576-E34F-A041-F7A0648631D3}">
      <dgm:prSet/>
      <dgm:spPr/>
      <dgm:t>
        <a:bodyPr/>
        <a:lstStyle/>
        <a:p>
          <a:endParaRPr lang="en-US"/>
        </a:p>
      </dgm:t>
    </dgm:pt>
    <dgm:pt modelId="{21A3F4B2-F0AB-5844-B64A-1034E8CD8D29}" type="sibTrans" cxnId="{8F6E31EE-0576-E34F-A041-F7A0648631D3}">
      <dgm:prSet/>
      <dgm:spPr>
        <a:ln w="63500">
          <a:solidFill>
            <a:schemeClr val="bg1">
              <a:lumMod val="50000"/>
            </a:schemeClr>
          </a:solidFill>
        </a:ln>
      </dgm:spPr>
      <dgm:t>
        <a:bodyPr/>
        <a:lstStyle/>
        <a:p>
          <a:endParaRPr lang="en-US"/>
        </a:p>
      </dgm:t>
    </dgm:pt>
    <dgm:pt modelId="{F6777A42-CDE5-1D43-A13A-B99090C087D0}">
      <dgm:prSet phldrT="[Text]"/>
      <dgm:spPr>
        <a:solidFill>
          <a:srgbClr val="7030A0"/>
        </a:solidFill>
      </dgm:spPr>
      <dgm:t>
        <a:bodyPr/>
        <a:lstStyle/>
        <a:p>
          <a:r>
            <a:rPr lang="en-US" b="1" dirty="0"/>
            <a:t>Career Planning</a:t>
          </a:r>
        </a:p>
      </dgm:t>
    </dgm:pt>
    <dgm:pt modelId="{A7F6AA5A-BA28-BE46-9CA0-1BD7D0DFC5D0}" type="parTrans" cxnId="{BD4C7C92-FCEE-A843-AEB5-7C584BE00E20}">
      <dgm:prSet/>
      <dgm:spPr/>
      <dgm:t>
        <a:bodyPr/>
        <a:lstStyle/>
        <a:p>
          <a:endParaRPr lang="en-US"/>
        </a:p>
      </dgm:t>
    </dgm:pt>
    <dgm:pt modelId="{C985F0A0-11E2-0E45-A7EF-76D35C403F00}" type="sibTrans" cxnId="{BD4C7C92-FCEE-A843-AEB5-7C584BE00E20}">
      <dgm:prSet/>
      <dgm:spPr>
        <a:ln w="63500">
          <a:solidFill>
            <a:schemeClr val="bg1">
              <a:lumMod val="50000"/>
            </a:schemeClr>
          </a:solidFill>
        </a:ln>
      </dgm:spPr>
      <dgm:t>
        <a:bodyPr/>
        <a:lstStyle/>
        <a:p>
          <a:endParaRPr lang="en-US"/>
        </a:p>
      </dgm:t>
    </dgm:pt>
    <dgm:pt modelId="{BB51FEFA-3C07-4046-98A0-2F3572D998DE}" type="pres">
      <dgm:prSet presAssocID="{BBAA0540-CF7C-2F46-937B-89716CB5803B}" presName="cycle" presStyleCnt="0">
        <dgm:presLayoutVars>
          <dgm:dir/>
          <dgm:resizeHandles val="exact"/>
        </dgm:presLayoutVars>
      </dgm:prSet>
      <dgm:spPr/>
    </dgm:pt>
    <dgm:pt modelId="{D49DD984-644E-6943-B1C1-A61EDAC4B3B0}" type="pres">
      <dgm:prSet presAssocID="{462B7D7B-D4DA-C74F-B58F-9ED3B8D7A68B}" presName="node" presStyleLbl="node1" presStyleIdx="0" presStyleCnt="5">
        <dgm:presLayoutVars>
          <dgm:bulletEnabled val="1"/>
        </dgm:presLayoutVars>
      </dgm:prSet>
      <dgm:spPr/>
    </dgm:pt>
    <dgm:pt modelId="{4EA84E57-EAD6-C949-815F-27DCC6D803D0}" type="pres">
      <dgm:prSet presAssocID="{462B7D7B-D4DA-C74F-B58F-9ED3B8D7A68B}" presName="spNode" presStyleCnt="0"/>
      <dgm:spPr/>
    </dgm:pt>
    <dgm:pt modelId="{72A1520E-984E-F344-AE08-786A789866EE}" type="pres">
      <dgm:prSet presAssocID="{2D9D410D-71EB-6C40-8D44-E1EE7EBDCBC3}" presName="sibTrans" presStyleLbl="sibTrans1D1" presStyleIdx="0" presStyleCnt="5"/>
      <dgm:spPr/>
    </dgm:pt>
    <dgm:pt modelId="{594E199E-E483-954D-B3FF-D4DFD89AE284}" type="pres">
      <dgm:prSet presAssocID="{7C0F9C77-BF94-9841-8F51-F9AAA9C95D07}" presName="node" presStyleLbl="node1" presStyleIdx="1" presStyleCnt="5">
        <dgm:presLayoutVars>
          <dgm:bulletEnabled val="1"/>
        </dgm:presLayoutVars>
      </dgm:prSet>
      <dgm:spPr/>
    </dgm:pt>
    <dgm:pt modelId="{508BE324-D098-C64E-B519-276CAF0FF483}" type="pres">
      <dgm:prSet presAssocID="{7C0F9C77-BF94-9841-8F51-F9AAA9C95D07}" presName="spNode" presStyleCnt="0"/>
      <dgm:spPr/>
    </dgm:pt>
    <dgm:pt modelId="{49792801-C303-6B4C-9FB1-6C67EAED846F}" type="pres">
      <dgm:prSet presAssocID="{65718EA8-2E15-D84B-8278-38EF92BE8A0A}" presName="sibTrans" presStyleLbl="sibTrans1D1" presStyleIdx="1" presStyleCnt="5"/>
      <dgm:spPr/>
    </dgm:pt>
    <dgm:pt modelId="{1DDD806B-F670-EE43-80D4-C756D221DA3E}" type="pres">
      <dgm:prSet presAssocID="{927D65C2-8F64-7244-81E9-0358A64E3B1C}" presName="node" presStyleLbl="node1" presStyleIdx="2" presStyleCnt="5">
        <dgm:presLayoutVars>
          <dgm:bulletEnabled val="1"/>
        </dgm:presLayoutVars>
      </dgm:prSet>
      <dgm:spPr/>
    </dgm:pt>
    <dgm:pt modelId="{DB32D06A-B572-DB4E-89FB-89F2CDACAAEA}" type="pres">
      <dgm:prSet presAssocID="{927D65C2-8F64-7244-81E9-0358A64E3B1C}" presName="spNode" presStyleCnt="0"/>
      <dgm:spPr/>
    </dgm:pt>
    <dgm:pt modelId="{6665B215-1CE8-4D44-9144-7ED9E711A3BF}" type="pres">
      <dgm:prSet presAssocID="{85AA16BE-7A1D-7D47-94EE-FAB02CDBF0B7}" presName="sibTrans" presStyleLbl="sibTrans1D1" presStyleIdx="2" presStyleCnt="5"/>
      <dgm:spPr/>
    </dgm:pt>
    <dgm:pt modelId="{60E6E472-5E1E-0145-A5AB-C3EDE35FF112}" type="pres">
      <dgm:prSet presAssocID="{146D73E9-84A4-044C-BF34-A5AE07DC72C0}" presName="node" presStyleLbl="node1" presStyleIdx="3" presStyleCnt="5">
        <dgm:presLayoutVars>
          <dgm:bulletEnabled val="1"/>
        </dgm:presLayoutVars>
      </dgm:prSet>
      <dgm:spPr/>
    </dgm:pt>
    <dgm:pt modelId="{47C9CA8B-DEA1-6444-B50B-222D2C194FC7}" type="pres">
      <dgm:prSet presAssocID="{146D73E9-84A4-044C-BF34-A5AE07DC72C0}" presName="spNode" presStyleCnt="0"/>
      <dgm:spPr/>
    </dgm:pt>
    <dgm:pt modelId="{EE235BD0-EAE4-234B-BE17-FA902F99DEE5}" type="pres">
      <dgm:prSet presAssocID="{21A3F4B2-F0AB-5844-B64A-1034E8CD8D29}" presName="sibTrans" presStyleLbl="sibTrans1D1" presStyleIdx="3" presStyleCnt="5"/>
      <dgm:spPr/>
    </dgm:pt>
    <dgm:pt modelId="{A725FF89-55AF-8E46-8CCC-7FA6FC7970EB}" type="pres">
      <dgm:prSet presAssocID="{F6777A42-CDE5-1D43-A13A-B99090C087D0}" presName="node" presStyleLbl="node1" presStyleIdx="4" presStyleCnt="5">
        <dgm:presLayoutVars>
          <dgm:bulletEnabled val="1"/>
        </dgm:presLayoutVars>
      </dgm:prSet>
      <dgm:spPr/>
    </dgm:pt>
    <dgm:pt modelId="{A240B608-18AC-D340-9112-795EE82AAEDF}" type="pres">
      <dgm:prSet presAssocID="{F6777A42-CDE5-1D43-A13A-B99090C087D0}" presName="spNode" presStyleCnt="0"/>
      <dgm:spPr/>
    </dgm:pt>
    <dgm:pt modelId="{9965EF38-E501-BB47-9444-FC32DFB7D348}" type="pres">
      <dgm:prSet presAssocID="{C985F0A0-11E2-0E45-A7EF-76D35C403F00}" presName="sibTrans" presStyleLbl="sibTrans1D1" presStyleIdx="4" presStyleCnt="5"/>
      <dgm:spPr/>
    </dgm:pt>
  </dgm:ptLst>
  <dgm:cxnLst>
    <dgm:cxn modelId="{0E860318-8CE0-DC44-BB3C-841E9FF0AC82}" srcId="{BBAA0540-CF7C-2F46-937B-89716CB5803B}" destId="{7C0F9C77-BF94-9841-8F51-F9AAA9C95D07}" srcOrd="1" destOrd="0" parTransId="{2C85EB84-CFC8-8248-9523-B66F80255236}" sibTransId="{65718EA8-2E15-D84B-8278-38EF92BE8A0A}"/>
    <dgm:cxn modelId="{45A9471E-A244-1E4E-8481-F264D5204E7A}" type="presOf" srcId="{BBAA0540-CF7C-2F46-937B-89716CB5803B}" destId="{BB51FEFA-3C07-4046-98A0-2F3572D998DE}" srcOrd="0" destOrd="0" presId="urn:microsoft.com/office/officeart/2005/8/layout/cycle6"/>
    <dgm:cxn modelId="{88E4D41E-87F2-504B-808A-F7473C90245F}" type="presOf" srcId="{21A3F4B2-F0AB-5844-B64A-1034E8CD8D29}" destId="{EE235BD0-EAE4-234B-BE17-FA902F99DEE5}" srcOrd="0" destOrd="0" presId="urn:microsoft.com/office/officeart/2005/8/layout/cycle6"/>
    <dgm:cxn modelId="{5061D12D-B1DA-424B-8688-19BC09BC6FE6}" type="presOf" srcId="{927D65C2-8F64-7244-81E9-0358A64E3B1C}" destId="{1DDD806B-F670-EE43-80D4-C756D221DA3E}" srcOrd="0" destOrd="0" presId="urn:microsoft.com/office/officeart/2005/8/layout/cycle6"/>
    <dgm:cxn modelId="{C425E958-326B-3248-8BD4-8843FEE5E26E}" type="presOf" srcId="{F6777A42-CDE5-1D43-A13A-B99090C087D0}" destId="{A725FF89-55AF-8E46-8CCC-7FA6FC7970EB}" srcOrd="0" destOrd="0" presId="urn:microsoft.com/office/officeart/2005/8/layout/cycle6"/>
    <dgm:cxn modelId="{41778F5D-E2CD-C643-8CDF-AA1F7F8D432A}" srcId="{BBAA0540-CF7C-2F46-937B-89716CB5803B}" destId="{462B7D7B-D4DA-C74F-B58F-9ED3B8D7A68B}" srcOrd="0" destOrd="0" parTransId="{2908778D-1CDA-6B4A-A083-4CA262705390}" sibTransId="{2D9D410D-71EB-6C40-8D44-E1EE7EBDCBC3}"/>
    <dgm:cxn modelId="{5DE4957F-198D-BF4C-8F7A-EC00F636279A}" type="presOf" srcId="{85AA16BE-7A1D-7D47-94EE-FAB02CDBF0B7}" destId="{6665B215-1CE8-4D44-9144-7ED9E711A3BF}" srcOrd="0" destOrd="0" presId="urn:microsoft.com/office/officeart/2005/8/layout/cycle6"/>
    <dgm:cxn modelId="{3A8F3989-05B3-BB4D-A889-77BABD43426A}" srcId="{BBAA0540-CF7C-2F46-937B-89716CB5803B}" destId="{927D65C2-8F64-7244-81E9-0358A64E3B1C}" srcOrd="2" destOrd="0" parTransId="{1A58A58A-35AB-8845-B2CC-9BB2F2C087D9}" sibTransId="{85AA16BE-7A1D-7D47-94EE-FAB02CDBF0B7}"/>
    <dgm:cxn modelId="{BD4C7C92-FCEE-A843-AEB5-7C584BE00E20}" srcId="{BBAA0540-CF7C-2F46-937B-89716CB5803B}" destId="{F6777A42-CDE5-1D43-A13A-B99090C087D0}" srcOrd="4" destOrd="0" parTransId="{A7F6AA5A-BA28-BE46-9CA0-1BD7D0DFC5D0}" sibTransId="{C985F0A0-11E2-0E45-A7EF-76D35C403F00}"/>
    <dgm:cxn modelId="{C80DEF96-A2D5-1243-A171-B993F1600682}" type="presOf" srcId="{146D73E9-84A4-044C-BF34-A5AE07DC72C0}" destId="{60E6E472-5E1E-0145-A5AB-C3EDE35FF112}" srcOrd="0" destOrd="0" presId="urn:microsoft.com/office/officeart/2005/8/layout/cycle6"/>
    <dgm:cxn modelId="{C477AFA3-C337-2649-8B65-CAC445CC1F0F}" type="presOf" srcId="{462B7D7B-D4DA-C74F-B58F-9ED3B8D7A68B}" destId="{D49DD984-644E-6943-B1C1-A61EDAC4B3B0}" srcOrd="0" destOrd="0" presId="urn:microsoft.com/office/officeart/2005/8/layout/cycle6"/>
    <dgm:cxn modelId="{A67C6EAD-313F-9D40-8066-A16B40195195}" type="presOf" srcId="{2D9D410D-71EB-6C40-8D44-E1EE7EBDCBC3}" destId="{72A1520E-984E-F344-AE08-786A789866EE}" srcOrd="0" destOrd="0" presId="urn:microsoft.com/office/officeart/2005/8/layout/cycle6"/>
    <dgm:cxn modelId="{A3A6BCD3-A707-3046-9E67-27FF08E7D4C1}" type="presOf" srcId="{7C0F9C77-BF94-9841-8F51-F9AAA9C95D07}" destId="{594E199E-E483-954D-B3FF-D4DFD89AE284}" srcOrd="0" destOrd="0" presId="urn:microsoft.com/office/officeart/2005/8/layout/cycle6"/>
    <dgm:cxn modelId="{8F6E31EE-0576-E34F-A041-F7A0648631D3}" srcId="{BBAA0540-CF7C-2F46-937B-89716CB5803B}" destId="{146D73E9-84A4-044C-BF34-A5AE07DC72C0}" srcOrd="3" destOrd="0" parTransId="{D6242B42-02EA-5D4C-9C91-02DE9A97F290}" sibTransId="{21A3F4B2-F0AB-5844-B64A-1034E8CD8D29}"/>
    <dgm:cxn modelId="{65FF64FD-3D98-A74D-9D8F-312ED6E504F8}" type="presOf" srcId="{65718EA8-2E15-D84B-8278-38EF92BE8A0A}" destId="{49792801-C303-6B4C-9FB1-6C67EAED846F}" srcOrd="0" destOrd="0" presId="urn:microsoft.com/office/officeart/2005/8/layout/cycle6"/>
    <dgm:cxn modelId="{05A024FF-B8B1-C645-97AD-5C4B549B026F}" type="presOf" srcId="{C985F0A0-11E2-0E45-A7EF-76D35C403F00}" destId="{9965EF38-E501-BB47-9444-FC32DFB7D348}" srcOrd="0" destOrd="0" presId="urn:microsoft.com/office/officeart/2005/8/layout/cycle6"/>
    <dgm:cxn modelId="{4C7EE9C1-5D48-E542-89F6-6E696A3DCB1B}" type="presParOf" srcId="{BB51FEFA-3C07-4046-98A0-2F3572D998DE}" destId="{D49DD984-644E-6943-B1C1-A61EDAC4B3B0}" srcOrd="0" destOrd="0" presId="urn:microsoft.com/office/officeart/2005/8/layout/cycle6"/>
    <dgm:cxn modelId="{1E31E941-14D4-0B4F-8D95-B78ABED1725E}" type="presParOf" srcId="{BB51FEFA-3C07-4046-98A0-2F3572D998DE}" destId="{4EA84E57-EAD6-C949-815F-27DCC6D803D0}" srcOrd="1" destOrd="0" presId="urn:microsoft.com/office/officeart/2005/8/layout/cycle6"/>
    <dgm:cxn modelId="{03592B2C-9584-0940-AE7D-7B6529214F5D}" type="presParOf" srcId="{BB51FEFA-3C07-4046-98A0-2F3572D998DE}" destId="{72A1520E-984E-F344-AE08-786A789866EE}" srcOrd="2" destOrd="0" presId="urn:microsoft.com/office/officeart/2005/8/layout/cycle6"/>
    <dgm:cxn modelId="{B1F731F8-DA9A-C84A-9CD7-B84E655A43AA}" type="presParOf" srcId="{BB51FEFA-3C07-4046-98A0-2F3572D998DE}" destId="{594E199E-E483-954D-B3FF-D4DFD89AE284}" srcOrd="3" destOrd="0" presId="urn:microsoft.com/office/officeart/2005/8/layout/cycle6"/>
    <dgm:cxn modelId="{76B11244-4B06-4F49-AEF3-A9C87D2D197B}" type="presParOf" srcId="{BB51FEFA-3C07-4046-98A0-2F3572D998DE}" destId="{508BE324-D098-C64E-B519-276CAF0FF483}" srcOrd="4" destOrd="0" presId="urn:microsoft.com/office/officeart/2005/8/layout/cycle6"/>
    <dgm:cxn modelId="{9D80829A-BE28-D44B-87B3-D6CA13ECE051}" type="presParOf" srcId="{BB51FEFA-3C07-4046-98A0-2F3572D998DE}" destId="{49792801-C303-6B4C-9FB1-6C67EAED846F}" srcOrd="5" destOrd="0" presId="urn:microsoft.com/office/officeart/2005/8/layout/cycle6"/>
    <dgm:cxn modelId="{4BFC18D9-8241-FF4C-A558-DC78C1E0AA5B}" type="presParOf" srcId="{BB51FEFA-3C07-4046-98A0-2F3572D998DE}" destId="{1DDD806B-F670-EE43-80D4-C756D221DA3E}" srcOrd="6" destOrd="0" presId="urn:microsoft.com/office/officeart/2005/8/layout/cycle6"/>
    <dgm:cxn modelId="{6F0EA6A3-AC6B-C54E-B867-654B16A9100E}" type="presParOf" srcId="{BB51FEFA-3C07-4046-98A0-2F3572D998DE}" destId="{DB32D06A-B572-DB4E-89FB-89F2CDACAAEA}" srcOrd="7" destOrd="0" presId="urn:microsoft.com/office/officeart/2005/8/layout/cycle6"/>
    <dgm:cxn modelId="{5CFF250A-6458-9340-B2F2-F71E7A1CEE23}" type="presParOf" srcId="{BB51FEFA-3C07-4046-98A0-2F3572D998DE}" destId="{6665B215-1CE8-4D44-9144-7ED9E711A3BF}" srcOrd="8" destOrd="0" presId="urn:microsoft.com/office/officeart/2005/8/layout/cycle6"/>
    <dgm:cxn modelId="{F95A97FA-6BB5-3B4D-9E8D-0D89948A52F7}" type="presParOf" srcId="{BB51FEFA-3C07-4046-98A0-2F3572D998DE}" destId="{60E6E472-5E1E-0145-A5AB-C3EDE35FF112}" srcOrd="9" destOrd="0" presId="urn:microsoft.com/office/officeart/2005/8/layout/cycle6"/>
    <dgm:cxn modelId="{D60F5B9B-2AFC-4043-B83B-8AEB49FF6B51}" type="presParOf" srcId="{BB51FEFA-3C07-4046-98A0-2F3572D998DE}" destId="{47C9CA8B-DEA1-6444-B50B-222D2C194FC7}" srcOrd="10" destOrd="0" presId="urn:microsoft.com/office/officeart/2005/8/layout/cycle6"/>
    <dgm:cxn modelId="{1D18A107-C1C8-B046-853E-6ABBE787CC88}" type="presParOf" srcId="{BB51FEFA-3C07-4046-98A0-2F3572D998DE}" destId="{EE235BD0-EAE4-234B-BE17-FA902F99DEE5}" srcOrd="11" destOrd="0" presId="urn:microsoft.com/office/officeart/2005/8/layout/cycle6"/>
    <dgm:cxn modelId="{790838F2-A0AE-9B42-90F5-87E6683592FC}" type="presParOf" srcId="{BB51FEFA-3C07-4046-98A0-2F3572D998DE}" destId="{A725FF89-55AF-8E46-8CCC-7FA6FC7970EB}" srcOrd="12" destOrd="0" presId="urn:microsoft.com/office/officeart/2005/8/layout/cycle6"/>
    <dgm:cxn modelId="{9E6C9326-8177-114B-A2C2-292226939CA1}" type="presParOf" srcId="{BB51FEFA-3C07-4046-98A0-2F3572D998DE}" destId="{A240B608-18AC-D340-9112-795EE82AAEDF}" srcOrd="13" destOrd="0" presId="urn:microsoft.com/office/officeart/2005/8/layout/cycle6"/>
    <dgm:cxn modelId="{01D9BD73-B209-C843-8E23-002CCA341B25}" type="presParOf" srcId="{BB51FEFA-3C07-4046-98A0-2F3572D998DE}" destId="{9965EF38-E501-BB47-9444-FC32DFB7D348}" srcOrd="14" destOrd="0" presId="urn:microsoft.com/office/officeart/2005/8/layout/cycle6"/>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40" y="2084832"/>
          <a:ext cx="2560319" cy="2560319"/>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19"/>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19"/>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19"/>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9DD984-644E-6943-B1C1-A61EDAC4B3B0}">
      <dsp:nvSpPr>
        <dsp:cNvPr id="0" name=""/>
        <dsp:cNvSpPr/>
      </dsp:nvSpPr>
      <dsp:spPr>
        <a:xfrm>
          <a:off x="3386266" y="3337"/>
          <a:ext cx="1956320" cy="1271608"/>
        </a:xfrm>
        <a:prstGeom prst="roundRect">
          <a:avLst/>
        </a:prstGeom>
        <a:solidFill>
          <a:srgbClr val="00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Paying for College</a:t>
          </a:r>
        </a:p>
      </dsp:txBody>
      <dsp:txXfrm>
        <a:off x="3448341" y="65412"/>
        <a:ext cx="1832170" cy="1147458"/>
      </dsp:txXfrm>
    </dsp:sp>
    <dsp:sp modelId="{72A1520E-984E-F344-AE08-786A789866EE}">
      <dsp:nvSpPr>
        <dsp:cNvPr id="0" name=""/>
        <dsp:cNvSpPr/>
      </dsp:nvSpPr>
      <dsp:spPr>
        <a:xfrm>
          <a:off x="1821684" y="639141"/>
          <a:ext cx="5085483" cy="5085483"/>
        </a:xfrm>
        <a:custGeom>
          <a:avLst/>
          <a:gdLst/>
          <a:ahLst/>
          <a:cxnLst/>
          <a:rect l="0" t="0" r="0" b="0"/>
          <a:pathLst>
            <a:path>
              <a:moveTo>
                <a:pt x="3534368" y="201329"/>
              </a:moveTo>
              <a:arcTo wR="2542741" hR="2542741" stAng="17577208" swAng="1963580"/>
            </a:path>
          </a:pathLst>
        </a:custGeom>
        <a:noFill/>
        <a:ln w="63500" cap="flat" cmpd="sng" algn="ctr">
          <a:solidFill>
            <a:schemeClr val="bg1">
              <a:lumMod val="50000"/>
            </a:schemeClr>
          </a:solidFill>
          <a:prstDash val="solid"/>
          <a:miter lim="800000"/>
        </a:ln>
        <a:effectLst/>
      </dsp:spPr>
      <dsp:style>
        <a:lnRef idx="1">
          <a:scrgbClr r="0" g="0" b="0"/>
        </a:lnRef>
        <a:fillRef idx="0">
          <a:scrgbClr r="0" g="0" b="0"/>
        </a:fillRef>
        <a:effectRef idx="0">
          <a:scrgbClr r="0" g="0" b="0"/>
        </a:effectRef>
        <a:fontRef idx="minor"/>
      </dsp:style>
    </dsp:sp>
    <dsp:sp modelId="{594E199E-E483-954D-B3FF-D4DFD89AE284}">
      <dsp:nvSpPr>
        <dsp:cNvPr id="0" name=""/>
        <dsp:cNvSpPr/>
      </dsp:nvSpPr>
      <dsp:spPr>
        <a:xfrm>
          <a:off x="5804557" y="1760328"/>
          <a:ext cx="1956320" cy="1271608"/>
        </a:xfrm>
        <a:prstGeom prst="roundRect">
          <a:avLst/>
        </a:prstGeom>
        <a:solidFill>
          <a:srgbClr val="2D2D8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Financial Aid &amp; Student Loans</a:t>
          </a:r>
        </a:p>
      </dsp:txBody>
      <dsp:txXfrm>
        <a:off x="5866632" y="1822403"/>
        <a:ext cx="1832170" cy="1147458"/>
      </dsp:txXfrm>
    </dsp:sp>
    <dsp:sp modelId="{49792801-C303-6B4C-9FB1-6C67EAED846F}">
      <dsp:nvSpPr>
        <dsp:cNvPr id="0" name=""/>
        <dsp:cNvSpPr/>
      </dsp:nvSpPr>
      <dsp:spPr>
        <a:xfrm>
          <a:off x="1821684" y="639141"/>
          <a:ext cx="5085483" cy="5085483"/>
        </a:xfrm>
        <a:custGeom>
          <a:avLst/>
          <a:gdLst/>
          <a:ahLst/>
          <a:cxnLst/>
          <a:rect l="0" t="0" r="0" b="0"/>
          <a:pathLst>
            <a:path>
              <a:moveTo>
                <a:pt x="5081966" y="2409060"/>
              </a:moveTo>
              <a:arcTo wR="2542741" hR="2542741" stAng="21419181" swAng="2197872"/>
            </a:path>
          </a:pathLst>
        </a:custGeom>
        <a:noFill/>
        <a:ln w="63500" cap="flat" cmpd="sng" algn="ctr">
          <a:solidFill>
            <a:schemeClr val="bg1">
              <a:lumMod val="50000"/>
            </a:schemeClr>
          </a:solidFill>
          <a:prstDash val="solid"/>
          <a:miter lim="800000"/>
        </a:ln>
        <a:effectLst/>
      </dsp:spPr>
      <dsp:style>
        <a:lnRef idx="1">
          <a:scrgbClr r="0" g="0" b="0"/>
        </a:lnRef>
        <a:fillRef idx="0">
          <a:scrgbClr r="0" g="0" b="0"/>
        </a:fillRef>
        <a:effectRef idx="0">
          <a:scrgbClr r="0" g="0" b="0"/>
        </a:effectRef>
        <a:fontRef idx="minor"/>
      </dsp:style>
    </dsp:sp>
    <dsp:sp modelId="{1DDD806B-F670-EE43-80D4-C756D221DA3E}">
      <dsp:nvSpPr>
        <dsp:cNvPr id="0" name=""/>
        <dsp:cNvSpPr/>
      </dsp:nvSpPr>
      <dsp:spPr>
        <a:xfrm>
          <a:off x="4880852" y="4603199"/>
          <a:ext cx="1956320" cy="1271608"/>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How to Succeed in College</a:t>
          </a:r>
        </a:p>
      </dsp:txBody>
      <dsp:txXfrm>
        <a:off x="4942927" y="4665274"/>
        <a:ext cx="1832170" cy="1147458"/>
      </dsp:txXfrm>
    </dsp:sp>
    <dsp:sp modelId="{6665B215-1CE8-4D44-9144-7ED9E711A3BF}">
      <dsp:nvSpPr>
        <dsp:cNvPr id="0" name=""/>
        <dsp:cNvSpPr/>
      </dsp:nvSpPr>
      <dsp:spPr>
        <a:xfrm>
          <a:off x="1821684" y="639141"/>
          <a:ext cx="5085483" cy="5085483"/>
        </a:xfrm>
        <a:custGeom>
          <a:avLst/>
          <a:gdLst/>
          <a:ahLst/>
          <a:cxnLst/>
          <a:rect l="0" t="0" r="0" b="0"/>
          <a:pathLst>
            <a:path>
              <a:moveTo>
                <a:pt x="3049050" y="5034565"/>
              </a:moveTo>
              <a:arcTo wR="2542741" hR="2542741" stAng="4710873" swAng="1378254"/>
            </a:path>
          </a:pathLst>
        </a:custGeom>
        <a:noFill/>
        <a:ln w="63500" cap="flat" cmpd="sng" algn="ctr">
          <a:solidFill>
            <a:schemeClr val="bg1">
              <a:lumMod val="50000"/>
            </a:schemeClr>
          </a:solidFill>
          <a:prstDash val="solid"/>
          <a:miter lim="800000"/>
        </a:ln>
        <a:effectLst/>
      </dsp:spPr>
      <dsp:style>
        <a:lnRef idx="1">
          <a:scrgbClr r="0" g="0" b="0"/>
        </a:lnRef>
        <a:fillRef idx="0">
          <a:scrgbClr r="0" g="0" b="0"/>
        </a:fillRef>
        <a:effectRef idx="0">
          <a:scrgbClr r="0" g="0" b="0"/>
        </a:effectRef>
        <a:fontRef idx="minor"/>
      </dsp:style>
    </dsp:sp>
    <dsp:sp modelId="{60E6E472-5E1E-0145-A5AB-C3EDE35FF112}">
      <dsp:nvSpPr>
        <dsp:cNvPr id="0" name=""/>
        <dsp:cNvSpPr/>
      </dsp:nvSpPr>
      <dsp:spPr>
        <a:xfrm>
          <a:off x="1891680" y="4603199"/>
          <a:ext cx="1956320" cy="1271608"/>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Computers &amp; Technology</a:t>
          </a:r>
        </a:p>
      </dsp:txBody>
      <dsp:txXfrm>
        <a:off x="1953755" y="4665274"/>
        <a:ext cx="1832170" cy="1147458"/>
      </dsp:txXfrm>
    </dsp:sp>
    <dsp:sp modelId="{EE235BD0-EAE4-234B-BE17-FA902F99DEE5}">
      <dsp:nvSpPr>
        <dsp:cNvPr id="0" name=""/>
        <dsp:cNvSpPr/>
      </dsp:nvSpPr>
      <dsp:spPr>
        <a:xfrm>
          <a:off x="1821684" y="639141"/>
          <a:ext cx="5085483" cy="5085483"/>
        </a:xfrm>
        <a:custGeom>
          <a:avLst/>
          <a:gdLst/>
          <a:ahLst/>
          <a:cxnLst/>
          <a:rect l="0" t="0" r="0" b="0"/>
          <a:pathLst>
            <a:path>
              <a:moveTo>
                <a:pt x="425269" y="3950522"/>
              </a:moveTo>
              <a:arcTo wR="2542741" hR="2542741" stAng="8782947" swAng="2197872"/>
            </a:path>
          </a:pathLst>
        </a:custGeom>
        <a:noFill/>
        <a:ln w="63500" cap="flat" cmpd="sng" algn="ctr">
          <a:solidFill>
            <a:schemeClr val="bg1">
              <a:lumMod val="50000"/>
            </a:schemeClr>
          </a:solidFill>
          <a:prstDash val="solid"/>
          <a:miter lim="800000"/>
        </a:ln>
        <a:effectLst/>
      </dsp:spPr>
      <dsp:style>
        <a:lnRef idx="1">
          <a:scrgbClr r="0" g="0" b="0"/>
        </a:lnRef>
        <a:fillRef idx="0">
          <a:scrgbClr r="0" g="0" b="0"/>
        </a:fillRef>
        <a:effectRef idx="0">
          <a:scrgbClr r="0" g="0" b="0"/>
        </a:effectRef>
        <a:fontRef idx="minor"/>
      </dsp:style>
    </dsp:sp>
    <dsp:sp modelId="{A725FF89-55AF-8E46-8CCC-7FA6FC7970EB}">
      <dsp:nvSpPr>
        <dsp:cNvPr id="0" name=""/>
        <dsp:cNvSpPr/>
      </dsp:nvSpPr>
      <dsp:spPr>
        <a:xfrm>
          <a:off x="967975" y="1760328"/>
          <a:ext cx="1956320" cy="1271608"/>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Career Planning</a:t>
          </a:r>
        </a:p>
      </dsp:txBody>
      <dsp:txXfrm>
        <a:off x="1030050" y="1822403"/>
        <a:ext cx="1832170" cy="1147458"/>
      </dsp:txXfrm>
    </dsp:sp>
    <dsp:sp modelId="{9965EF38-E501-BB47-9444-FC32DFB7D348}">
      <dsp:nvSpPr>
        <dsp:cNvPr id="0" name=""/>
        <dsp:cNvSpPr/>
      </dsp:nvSpPr>
      <dsp:spPr>
        <a:xfrm>
          <a:off x="1821684" y="639141"/>
          <a:ext cx="5085483" cy="5085483"/>
        </a:xfrm>
        <a:custGeom>
          <a:avLst/>
          <a:gdLst/>
          <a:ahLst/>
          <a:cxnLst/>
          <a:rect l="0" t="0" r="0" b="0"/>
          <a:pathLst>
            <a:path>
              <a:moveTo>
                <a:pt x="442692" y="1109099"/>
              </a:moveTo>
              <a:arcTo wR="2542741" hR="2542741" stAng="12859213" swAng="1963580"/>
            </a:path>
          </a:pathLst>
        </a:custGeom>
        <a:noFill/>
        <a:ln w="63500" cap="flat" cmpd="sng" algn="ctr">
          <a:solidFill>
            <a:schemeClr val="bg1">
              <a:lumMod val="5000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9DD984-644E-6943-B1C1-A61EDAC4B3B0}">
      <dsp:nvSpPr>
        <dsp:cNvPr id="0" name=""/>
        <dsp:cNvSpPr/>
      </dsp:nvSpPr>
      <dsp:spPr>
        <a:xfrm>
          <a:off x="3386266" y="3337"/>
          <a:ext cx="1956320" cy="1271608"/>
        </a:xfrm>
        <a:prstGeom prst="roundRect">
          <a:avLst/>
        </a:prstGeom>
        <a:solidFill>
          <a:srgbClr val="00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Paying for College</a:t>
          </a:r>
        </a:p>
      </dsp:txBody>
      <dsp:txXfrm>
        <a:off x="3448341" y="65412"/>
        <a:ext cx="1832170" cy="1147458"/>
      </dsp:txXfrm>
    </dsp:sp>
    <dsp:sp modelId="{72A1520E-984E-F344-AE08-786A789866EE}">
      <dsp:nvSpPr>
        <dsp:cNvPr id="0" name=""/>
        <dsp:cNvSpPr/>
      </dsp:nvSpPr>
      <dsp:spPr>
        <a:xfrm>
          <a:off x="1821684" y="639141"/>
          <a:ext cx="5085483" cy="5085483"/>
        </a:xfrm>
        <a:custGeom>
          <a:avLst/>
          <a:gdLst/>
          <a:ahLst/>
          <a:cxnLst/>
          <a:rect l="0" t="0" r="0" b="0"/>
          <a:pathLst>
            <a:path>
              <a:moveTo>
                <a:pt x="3534368" y="201329"/>
              </a:moveTo>
              <a:arcTo wR="2542741" hR="2542741" stAng="17577208" swAng="1963580"/>
            </a:path>
          </a:pathLst>
        </a:custGeom>
        <a:noFill/>
        <a:ln w="63500" cap="flat" cmpd="sng" algn="ctr">
          <a:solidFill>
            <a:schemeClr val="bg1">
              <a:lumMod val="50000"/>
            </a:schemeClr>
          </a:solidFill>
          <a:prstDash val="solid"/>
          <a:miter lim="800000"/>
        </a:ln>
        <a:effectLst/>
      </dsp:spPr>
      <dsp:style>
        <a:lnRef idx="1">
          <a:scrgbClr r="0" g="0" b="0"/>
        </a:lnRef>
        <a:fillRef idx="0">
          <a:scrgbClr r="0" g="0" b="0"/>
        </a:fillRef>
        <a:effectRef idx="0">
          <a:scrgbClr r="0" g="0" b="0"/>
        </a:effectRef>
        <a:fontRef idx="minor"/>
      </dsp:style>
    </dsp:sp>
    <dsp:sp modelId="{594E199E-E483-954D-B3FF-D4DFD89AE284}">
      <dsp:nvSpPr>
        <dsp:cNvPr id="0" name=""/>
        <dsp:cNvSpPr/>
      </dsp:nvSpPr>
      <dsp:spPr>
        <a:xfrm>
          <a:off x="5804557" y="1760328"/>
          <a:ext cx="1956320" cy="1271608"/>
        </a:xfrm>
        <a:prstGeom prst="roundRect">
          <a:avLst/>
        </a:prstGeom>
        <a:solidFill>
          <a:srgbClr val="2D2D8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Financial Aid &amp; Student Loans</a:t>
          </a:r>
        </a:p>
      </dsp:txBody>
      <dsp:txXfrm>
        <a:off x="5866632" y="1822403"/>
        <a:ext cx="1832170" cy="1147458"/>
      </dsp:txXfrm>
    </dsp:sp>
    <dsp:sp modelId="{49792801-C303-6B4C-9FB1-6C67EAED846F}">
      <dsp:nvSpPr>
        <dsp:cNvPr id="0" name=""/>
        <dsp:cNvSpPr/>
      </dsp:nvSpPr>
      <dsp:spPr>
        <a:xfrm>
          <a:off x="1821684" y="639141"/>
          <a:ext cx="5085483" cy="5085483"/>
        </a:xfrm>
        <a:custGeom>
          <a:avLst/>
          <a:gdLst/>
          <a:ahLst/>
          <a:cxnLst/>
          <a:rect l="0" t="0" r="0" b="0"/>
          <a:pathLst>
            <a:path>
              <a:moveTo>
                <a:pt x="5081966" y="2409060"/>
              </a:moveTo>
              <a:arcTo wR="2542741" hR="2542741" stAng="21419181" swAng="2197872"/>
            </a:path>
          </a:pathLst>
        </a:custGeom>
        <a:noFill/>
        <a:ln w="63500" cap="flat" cmpd="sng" algn="ctr">
          <a:solidFill>
            <a:schemeClr val="bg1">
              <a:lumMod val="50000"/>
            </a:schemeClr>
          </a:solidFill>
          <a:prstDash val="solid"/>
          <a:miter lim="800000"/>
        </a:ln>
        <a:effectLst/>
      </dsp:spPr>
      <dsp:style>
        <a:lnRef idx="1">
          <a:scrgbClr r="0" g="0" b="0"/>
        </a:lnRef>
        <a:fillRef idx="0">
          <a:scrgbClr r="0" g="0" b="0"/>
        </a:fillRef>
        <a:effectRef idx="0">
          <a:scrgbClr r="0" g="0" b="0"/>
        </a:effectRef>
        <a:fontRef idx="minor"/>
      </dsp:style>
    </dsp:sp>
    <dsp:sp modelId="{1DDD806B-F670-EE43-80D4-C756D221DA3E}">
      <dsp:nvSpPr>
        <dsp:cNvPr id="0" name=""/>
        <dsp:cNvSpPr/>
      </dsp:nvSpPr>
      <dsp:spPr>
        <a:xfrm>
          <a:off x="4880852" y="4603199"/>
          <a:ext cx="1956320" cy="1271608"/>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How to Succeed in College</a:t>
          </a:r>
        </a:p>
      </dsp:txBody>
      <dsp:txXfrm>
        <a:off x="4942927" y="4665274"/>
        <a:ext cx="1832170" cy="1147458"/>
      </dsp:txXfrm>
    </dsp:sp>
    <dsp:sp modelId="{6665B215-1CE8-4D44-9144-7ED9E711A3BF}">
      <dsp:nvSpPr>
        <dsp:cNvPr id="0" name=""/>
        <dsp:cNvSpPr/>
      </dsp:nvSpPr>
      <dsp:spPr>
        <a:xfrm>
          <a:off x="1821684" y="639141"/>
          <a:ext cx="5085483" cy="5085483"/>
        </a:xfrm>
        <a:custGeom>
          <a:avLst/>
          <a:gdLst/>
          <a:ahLst/>
          <a:cxnLst/>
          <a:rect l="0" t="0" r="0" b="0"/>
          <a:pathLst>
            <a:path>
              <a:moveTo>
                <a:pt x="3049050" y="5034565"/>
              </a:moveTo>
              <a:arcTo wR="2542741" hR="2542741" stAng="4710873" swAng="1378254"/>
            </a:path>
          </a:pathLst>
        </a:custGeom>
        <a:noFill/>
        <a:ln w="63500" cap="flat" cmpd="sng" algn="ctr">
          <a:solidFill>
            <a:schemeClr val="bg1">
              <a:lumMod val="50000"/>
            </a:schemeClr>
          </a:solidFill>
          <a:prstDash val="solid"/>
          <a:miter lim="800000"/>
        </a:ln>
        <a:effectLst/>
      </dsp:spPr>
      <dsp:style>
        <a:lnRef idx="1">
          <a:scrgbClr r="0" g="0" b="0"/>
        </a:lnRef>
        <a:fillRef idx="0">
          <a:scrgbClr r="0" g="0" b="0"/>
        </a:fillRef>
        <a:effectRef idx="0">
          <a:scrgbClr r="0" g="0" b="0"/>
        </a:effectRef>
        <a:fontRef idx="minor"/>
      </dsp:style>
    </dsp:sp>
    <dsp:sp modelId="{60E6E472-5E1E-0145-A5AB-C3EDE35FF112}">
      <dsp:nvSpPr>
        <dsp:cNvPr id="0" name=""/>
        <dsp:cNvSpPr/>
      </dsp:nvSpPr>
      <dsp:spPr>
        <a:xfrm>
          <a:off x="1891680" y="4603199"/>
          <a:ext cx="1956320" cy="1271608"/>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Computers &amp; Technology</a:t>
          </a:r>
        </a:p>
      </dsp:txBody>
      <dsp:txXfrm>
        <a:off x="1953755" y="4665274"/>
        <a:ext cx="1832170" cy="1147458"/>
      </dsp:txXfrm>
    </dsp:sp>
    <dsp:sp modelId="{EE235BD0-EAE4-234B-BE17-FA902F99DEE5}">
      <dsp:nvSpPr>
        <dsp:cNvPr id="0" name=""/>
        <dsp:cNvSpPr/>
      </dsp:nvSpPr>
      <dsp:spPr>
        <a:xfrm>
          <a:off x="1821684" y="639141"/>
          <a:ext cx="5085483" cy="5085483"/>
        </a:xfrm>
        <a:custGeom>
          <a:avLst/>
          <a:gdLst/>
          <a:ahLst/>
          <a:cxnLst/>
          <a:rect l="0" t="0" r="0" b="0"/>
          <a:pathLst>
            <a:path>
              <a:moveTo>
                <a:pt x="425269" y="3950522"/>
              </a:moveTo>
              <a:arcTo wR="2542741" hR="2542741" stAng="8782947" swAng="2197872"/>
            </a:path>
          </a:pathLst>
        </a:custGeom>
        <a:noFill/>
        <a:ln w="63500" cap="flat" cmpd="sng" algn="ctr">
          <a:solidFill>
            <a:schemeClr val="bg1">
              <a:lumMod val="50000"/>
            </a:schemeClr>
          </a:solidFill>
          <a:prstDash val="solid"/>
          <a:miter lim="800000"/>
        </a:ln>
        <a:effectLst/>
      </dsp:spPr>
      <dsp:style>
        <a:lnRef idx="1">
          <a:scrgbClr r="0" g="0" b="0"/>
        </a:lnRef>
        <a:fillRef idx="0">
          <a:scrgbClr r="0" g="0" b="0"/>
        </a:fillRef>
        <a:effectRef idx="0">
          <a:scrgbClr r="0" g="0" b="0"/>
        </a:effectRef>
        <a:fontRef idx="minor"/>
      </dsp:style>
    </dsp:sp>
    <dsp:sp modelId="{A725FF89-55AF-8E46-8CCC-7FA6FC7970EB}">
      <dsp:nvSpPr>
        <dsp:cNvPr id="0" name=""/>
        <dsp:cNvSpPr/>
      </dsp:nvSpPr>
      <dsp:spPr>
        <a:xfrm>
          <a:off x="967975" y="1760328"/>
          <a:ext cx="1956320" cy="1271608"/>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Career Planning</a:t>
          </a:r>
        </a:p>
      </dsp:txBody>
      <dsp:txXfrm>
        <a:off x="1030050" y="1822403"/>
        <a:ext cx="1832170" cy="1147458"/>
      </dsp:txXfrm>
    </dsp:sp>
    <dsp:sp modelId="{9965EF38-E501-BB47-9444-FC32DFB7D348}">
      <dsp:nvSpPr>
        <dsp:cNvPr id="0" name=""/>
        <dsp:cNvSpPr/>
      </dsp:nvSpPr>
      <dsp:spPr>
        <a:xfrm>
          <a:off x="1821684" y="639141"/>
          <a:ext cx="5085483" cy="5085483"/>
        </a:xfrm>
        <a:custGeom>
          <a:avLst/>
          <a:gdLst/>
          <a:ahLst/>
          <a:cxnLst/>
          <a:rect l="0" t="0" r="0" b="0"/>
          <a:pathLst>
            <a:path>
              <a:moveTo>
                <a:pt x="442692" y="1109099"/>
              </a:moveTo>
              <a:arcTo wR="2542741" hR="2542741" stAng="12859213" swAng="1963580"/>
            </a:path>
          </a:pathLst>
        </a:custGeom>
        <a:noFill/>
        <a:ln w="63500" cap="flat" cmpd="sng" algn="ctr">
          <a:solidFill>
            <a:schemeClr val="bg1">
              <a:lumMod val="5000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40" y="2084832"/>
          <a:ext cx="2560319" cy="2560319"/>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19"/>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19"/>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19"/>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3052-2D10-BA4E-AA4A-FF3A60595744}" type="datetimeFigureOut">
              <a:rPr lang="en-US" smtClean="0"/>
              <a:t>6/6/23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4C6F1-94A6-8148-A699-A2975CBCFFC6}" type="slidenum">
              <a:rPr lang="en-US" smtClean="0"/>
              <a:t>‹#›</a:t>
            </a:fld>
            <a:endParaRPr lang="en-US" dirty="0"/>
          </a:p>
        </p:txBody>
      </p:sp>
    </p:spTree>
    <p:extLst>
      <p:ext uri="{BB962C8B-B14F-4D97-AF65-F5344CB8AC3E}">
        <p14:creationId xmlns:p14="http://schemas.microsoft.com/office/powerpoint/2010/main" val="264841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47F8-B021-2F4E-88C8-BB982A374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5CF07-57C6-7C41-8CDE-E450205BB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721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C58C-3E1F-9841-9955-8D67231245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9E7171-289F-174A-8A84-C99EA49FD2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BCCC0A51-2BF1-3C44-99BD-2C623649550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sp>
        <p:nvSpPr>
          <p:cNvPr id="4" name="Title 1">
            <a:extLst>
              <a:ext uri="{FF2B5EF4-FFF2-40B4-BE49-F238E27FC236}">
                <a16:creationId xmlns:a16="http://schemas.microsoft.com/office/drawing/2014/main" id="{15788C12-7C22-3C56-41CF-5A707BB3F3FA}"/>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 ADULTS RETURNING TO FINISH A DEGREE: FINANCIAL &amp; OTHER CONCERNS</a:t>
            </a:r>
          </a:p>
          <a:p>
            <a:pPr algn="ct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June 6, 2023</a:t>
            </a:r>
          </a:p>
        </p:txBody>
      </p:sp>
      <p:pic>
        <p:nvPicPr>
          <p:cNvPr id="5" name="Picture 4" descr="A picture containing symbol, font, graphics, logo&#10;&#10;Description automatically generated">
            <a:extLst>
              <a:ext uri="{FF2B5EF4-FFF2-40B4-BE49-F238E27FC236}">
                <a16:creationId xmlns:a16="http://schemas.microsoft.com/office/drawing/2014/main" id="{EAF70024-A907-719C-C57C-07923B1F48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Tree>
    <p:extLst>
      <p:ext uri="{BB962C8B-B14F-4D97-AF65-F5344CB8AC3E}">
        <p14:creationId xmlns:p14="http://schemas.microsoft.com/office/powerpoint/2010/main" val="179590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2A9E9-7FA2-434F-B0B4-BE534E517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3E806F-6531-2A41-B5B2-3B7CCC64E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126736F7-1DD0-0E42-9766-0D54ACB3D4E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sp>
        <p:nvSpPr>
          <p:cNvPr id="4" name="Title 1">
            <a:extLst>
              <a:ext uri="{FF2B5EF4-FFF2-40B4-BE49-F238E27FC236}">
                <a16:creationId xmlns:a16="http://schemas.microsoft.com/office/drawing/2014/main" id="{EA9EFF3A-E62C-822F-831D-08BDBF245C21}"/>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 ADULTS RETURNING TO FINISH A DEGREE: FINANCIAL &amp; OTHER CONCERNS</a:t>
            </a:r>
          </a:p>
          <a:p>
            <a:pPr algn="ct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June 6, 2023</a:t>
            </a:r>
          </a:p>
        </p:txBody>
      </p:sp>
      <p:pic>
        <p:nvPicPr>
          <p:cNvPr id="5" name="Picture 4" descr="A picture containing symbol, font, graphics, logo&#10;&#10;Description automatically generated">
            <a:extLst>
              <a:ext uri="{FF2B5EF4-FFF2-40B4-BE49-F238E27FC236}">
                <a16:creationId xmlns:a16="http://schemas.microsoft.com/office/drawing/2014/main" id="{CBA9AC6A-1C49-8D08-3E5A-667CA6BCFE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Tree>
    <p:extLst>
      <p:ext uri="{BB962C8B-B14F-4D97-AF65-F5344CB8AC3E}">
        <p14:creationId xmlns:p14="http://schemas.microsoft.com/office/powerpoint/2010/main" val="34366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986733"/>
            <a:ext cx="10972800" cy="1021541"/>
          </a:xfrm>
        </p:spPr>
        <p:txBody>
          <a:bodyPr/>
          <a:lstStyle>
            <a:lvl1pPr algn="ctr">
              <a:defRPr sz="4800" b="1" i="1" cap="none">
                <a:solidFill>
                  <a:schemeClr val="bg1"/>
                </a:solidFill>
                <a:latin typeface="Times New Roman" charset="0"/>
                <a:ea typeface="Times New Roman" charset="0"/>
                <a:cs typeface="Times New Roman" charset="0"/>
              </a:defRPr>
            </a:lvl1pPr>
          </a:lstStyle>
          <a:p>
            <a:r>
              <a:rPr lang="en-US" dirty="0" err="1"/>
              <a:t>brian.bolton@louisiana.edu</a:t>
            </a:r>
            <a:endParaRPr lang="en-US" dirty="0"/>
          </a:p>
        </p:txBody>
      </p:sp>
      <p:pic>
        <p:nvPicPr>
          <p:cNvPr id="4" name="Picture 3">
            <a:extLst>
              <a:ext uri="{FF2B5EF4-FFF2-40B4-BE49-F238E27FC236}">
                <a16:creationId xmlns:a16="http://schemas.microsoft.com/office/drawing/2014/main" id="{BC92C259-7C64-F54B-BF8F-D51CED9AD7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597" y="4634000"/>
            <a:ext cx="11004803" cy="1768629"/>
          </a:xfrm>
          <a:prstGeom prst="rect">
            <a:avLst/>
          </a:prstGeom>
        </p:spPr>
      </p:pic>
    </p:spTree>
    <p:extLst>
      <p:ext uri="{BB962C8B-B14F-4D97-AF65-F5344CB8AC3E}">
        <p14:creationId xmlns:p14="http://schemas.microsoft.com/office/powerpoint/2010/main" val="2097189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6F67-177F-1F4A-AB34-2E8212DDD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C8CA2-82D2-214D-88C5-A5B78A1FCF2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00000000-0008-0000-0000-00001700000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sp>
        <p:nvSpPr>
          <p:cNvPr id="7" name="Title 1">
            <a:extLst>
              <a:ext uri="{FF2B5EF4-FFF2-40B4-BE49-F238E27FC236}">
                <a16:creationId xmlns:a16="http://schemas.microsoft.com/office/drawing/2014/main" id="{1F41A555-A2D7-03DB-A079-6BA364E45296}"/>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 ADULTS RETURNING TO FINISH A DEGREE: FINANCIAL &amp; OTHER CONCERNS</a:t>
            </a:r>
          </a:p>
          <a:p>
            <a:pPr algn="ct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June 6, 2023</a:t>
            </a:r>
          </a:p>
        </p:txBody>
      </p:sp>
      <p:pic>
        <p:nvPicPr>
          <p:cNvPr id="4" name="Picture 3" descr="A picture containing symbol, font, graphics, logo&#10;&#10;Description automatically generated">
            <a:extLst>
              <a:ext uri="{FF2B5EF4-FFF2-40B4-BE49-F238E27FC236}">
                <a16:creationId xmlns:a16="http://schemas.microsoft.com/office/drawing/2014/main" id="{406CCCE9-C176-D470-BC83-5645B3D368D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Tree>
    <p:extLst>
      <p:ext uri="{BB962C8B-B14F-4D97-AF65-F5344CB8AC3E}">
        <p14:creationId xmlns:p14="http://schemas.microsoft.com/office/powerpoint/2010/main" val="66597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A67F-6569-624B-822D-C49E113E4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DC462-1161-DC42-BE7F-200B108A6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895ACFCB-038F-6047-892D-D436B40C24A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sp>
        <p:nvSpPr>
          <p:cNvPr id="4" name="Title 1">
            <a:extLst>
              <a:ext uri="{FF2B5EF4-FFF2-40B4-BE49-F238E27FC236}">
                <a16:creationId xmlns:a16="http://schemas.microsoft.com/office/drawing/2014/main" id="{7DE76EE0-A461-4422-BB9B-4BFADE881762}"/>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 ADULTS RETURNING TO FINISH A DEGREE: FINANCIAL &amp; OTHER CONCERNS</a:t>
            </a:r>
          </a:p>
          <a:p>
            <a:pPr algn="ct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June 6, 2023</a:t>
            </a:r>
          </a:p>
        </p:txBody>
      </p:sp>
      <p:pic>
        <p:nvPicPr>
          <p:cNvPr id="5" name="Picture 4" descr="A picture containing symbol, font, graphics, logo&#10;&#10;Description automatically generated">
            <a:extLst>
              <a:ext uri="{FF2B5EF4-FFF2-40B4-BE49-F238E27FC236}">
                <a16:creationId xmlns:a16="http://schemas.microsoft.com/office/drawing/2014/main" id="{8CC9F0A3-9CAD-00C4-A057-2EDA9FE0E1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Tree>
    <p:extLst>
      <p:ext uri="{BB962C8B-B14F-4D97-AF65-F5344CB8AC3E}">
        <p14:creationId xmlns:p14="http://schemas.microsoft.com/office/powerpoint/2010/main" val="315193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735F-18BD-F548-9E41-3045217E9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81893-2BAE-DC4E-B35F-22896E933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4858D-A4E0-314B-B0EE-656E0340D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59E76D6A-EA75-924E-9A82-10729EBF41E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sp>
        <p:nvSpPr>
          <p:cNvPr id="5" name="Title 1">
            <a:extLst>
              <a:ext uri="{FF2B5EF4-FFF2-40B4-BE49-F238E27FC236}">
                <a16:creationId xmlns:a16="http://schemas.microsoft.com/office/drawing/2014/main" id="{FF2BB74E-94EE-265A-500C-033B96FBCAF9}"/>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 ADULTS RETURNING TO FINISH A DEGREE: FINANCIAL &amp; OTHER CONCERNS</a:t>
            </a:r>
          </a:p>
          <a:p>
            <a:pPr algn="ct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June 6, 2023</a:t>
            </a:r>
          </a:p>
        </p:txBody>
      </p:sp>
      <p:pic>
        <p:nvPicPr>
          <p:cNvPr id="6" name="Picture 5" descr="A picture containing symbol, font, graphics, logo&#10;&#10;Description automatically generated">
            <a:extLst>
              <a:ext uri="{FF2B5EF4-FFF2-40B4-BE49-F238E27FC236}">
                <a16:creationId xmlns:a16="http://schemas.microsoft.com/office/drawing/2014/main" id="{994327C2-67AC-5C3B-BC4C-84F4664ACD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Tree>
    <p:extLst>
      <p:ext uri="{BB962C8B-B14F-4D97-AF65-F5344CB8AC3E}">
        <p14:creationId xmlns:p14="http://schemas.microsoft.com/office/powerpoint/2010/main" val="17920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23A3-C291-974E-8D9B-CE73B4DC27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1D6DE-ABF9-C34B-93B6-CBEABCC44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89EB0E-1B9E-524A-B3FF-BE633D3353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8098BA-AC93-E14B-A159-8D13636B8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8D742-8AD1-D64F-9409-0018A9B051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BB36A2F-FC4C-C840-BC73-D548DD90548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sp>
        <p:nvSpPr>
          <p:cNvPr id="7" name="Title 1">
            <a:extLst>
              <a:ext uri="{FF2B5EF4-FFF2-40B4-BE49-F238E27FC236}">
                <a16:creationId xmlns:a16="http://schemas.microsoft.com/office/drawing/2014/main" id="{A8B6C68D-DF9B-CA95-FB4B-7A0E75E96B96}"/>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 ADULTS RETURNING TO FINISH A DEGREE: FINANCIAL &amp; OTHER CONCERNS</a:t>
            </a:r>
          </a:p>
          <a:p>
            <a:pPr algn="ct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June 6, 2023</a:t>
            </a:r>
          </a:p>
        </p:txBody>
      </p:sp>
      <p:pic>
        <p:nvPicPr>
          <p:cNvPr id="8" name="Picture 7" descr="A picture containing symbol, font, graphics, logo&#10;&#10;Description automatically generated">
            <a:extLst>
              <a:ext uri="{FF2B5EF4-FFF2-40B4-BE49-F238E27FC236}">
                <a16:creationId xmlns:a16="http://schemas.microsoft.com/office/drawing/2014/main" id="{607E8DBC-E683-796C-868D-C42C89DAB0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Tree>
    <p:extLst>
      <p:ext uri="{BB962C8B-B14F-4D97-AF65-F5344CB8AC3E}">
        <p14:creationId xmlns:p14="http://schemas.microsoft.com/office/powerpoint/2010/main" val="309490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72A-A3C9-F04B-8C7C-F4BF24475E60}"/>
              </a:ext>
            </a:extLst>
          </p:cNvPr>
          <p:cNvSpPr>
            <a:spLocks noGrp="1"/>
          </p:cNvSpPr>
          <p:nvPr>
            <p:ph type="title"/>
          </p:nvPr>
        </p:nvSpPr>
        <p:spPr/>
        <p:txBody>
          <a:bodyPr/>
          <a:lstStyle/>
          <a:p>
            <a:r>
              <a:rPr lang="en-US"/>
              <a:t>Click to edit Master title style</a:t>
            </a:r>
          </a:p>
        </p:txBody>
      </p:sp>
      <p:pic>
        <p:nvPicPr>
          <p:cNvPr id="5" name="Picture 4">
            <a:extLst>
              <a:ext uri="{FF2B5EF4-FFF2-40B4-BE49-F238E27FC236}">
                <a16:creationId xmlns:a16="http://schemas.microsoft.com/office/drawing/2014/main" id="{5BC6FADE-142B-C346-92D7-049A225675F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sp>
        <p:nvSpPr>
          <p:cNvPr id="3" name="Title 1">
            <a:extLst>
              <a:ext uri="{FF2B5EF4-FFF2-40B4-BE49-F238E27FC236}">
                <a16:creationId xmlns:a16="http://schemas.microsoft.com/office/drawing/2014/main" id="{19713D33-CA4A-BD60-4345-864AFE77FF49}"/>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 ADULTS RETURNING TO FINISH A DEGREE: FINANCIAL &amp; OTHER CONCERNS</a:t>
            </a:r>
          </a:p>
          <a:p>
            <a:pPr algn="ct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June 6, 2023</a:t>
            </a:r>
          </a:p>
        </p:txBody>
      </p:sp>
      <p:pic>
        <p:nvPicPr>
          <p:cNvPr id="4" name="Picture 3" descr="A picture containing symbol, font, graphics, logo&#10;&#10;Description automatically generated">
            <a:extLst>
              <a:ext uri="{FF2B5EF4-FFF2-40B4-BE49-F238E27FC236}">
                <a16:creationId xmlns:a16="http://schemas.microsoft.com/office/drawing/2014/main" id="{7971CAD0-C7EE-1F8A-D845-065E2DA876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Tree>
    <p:extLst>
      <p:ext uri="{BB962C8B-B14F-4D97-AF65-F5344CB8AC3E}">
        <p14:creationId xmlns:p14="http://schemas.microsoft.com/office/powerpoint/2010/main" val="333546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DBD007-6322-3740-9FCE-EB4F5BF9184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sp>
        <p:nvSpPr>
          <p:cNvPr id="2" name="Title 1">
            <a:extLst>
              <a:ext uri="{FF2B5EF4-FFF2-40B4-BE49-F238E27FC236}">
                <a16:creationId xmlns:a16="http://schemas.microsoft.com/office/drawing/2014/main" id="{E7E26027-FA59-CC61-B140-107E036581E9}"/>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 ADULTS RETURNING TO FINISH A DEGREE: FINANCIAL &amp; OTHER CONCERNS</a:t>
            </a:r>
          </a:p>
          <a:p>
            <a:pPr algn="ct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June 6, 2023</a:t>
            </a:r>
          </a:p>
        </p:txBody>
      </p:sp>
      <p:pic>
        <p:nvPicPr>
          <p:cNvPr id="3" name="Picture 2" descr="A picture containing symbol, font, graphics, logo&#10;&#10;Description automatically generated">
            <a:extLst>
              <a:ext uri="{FF2B5EF4-FFF2-40B4-BE49-F238E27FC236}">
                <a16:creationId xmlns:a16="http://schemas.microsoft.com/office/drawing/2014/main" id="{DCF6B853-6AEF-13F1-C674-5445937ACD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Tree>
    <p:extLst>
      <p:ext uri="{BB962C8B-B14F-4D97-AF65-F5344CB8AC3E}">
        <p14:creationId xmlns:p14="http://schemas.microsoft.com/office/powerpoint/2010/main" val="8736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D8C7-7997-3247-824B-1E7FBA6C2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1BAF3-9831-0649-8F70-72975D6EA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7394A-9026-AC48-8433-EFE0A8946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1BCF2783-32C0-D847-AC29-5DFA46DDD7D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sp>
        <p:nvSpPr>
          <p:cNvPr id="5" name="Title 1">
            <a:extLst>
              <a:ext uri="{FF2B5EF4-FFF2-40B4-BE49-F238E27FC236}">
                <a16:creationId xmlns:a16="http://schemas.microsoft.com/office/drawing/2014/main" id="{225AD2E0-1111-49DC-DBCF-8CA31C373D50}"/>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 ADULTS RETURNING TO FINISH A DEGREE: FINANCIAL &amp; OTHER CONCERNS</a:t>
            </a:r>
          </a:p>
          <a:p>
            <a:pPr algn="ct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June 6, 2023</a:t>
            </a:r>
          </a:p>
        </p:txBody>
      </p:sp>
      <p:pic>
        <p:nvPicPr>
          <p:cNvPr id="6" name="Picture 5" descr="A picture containing symbol, font, graphics, logo&#10;&#10;Description automatically generated">
            <a:extLst>
              <a:ext uri="{FF2B5EF4-FFF2-40B4-BE49-F238E27FC236}">
                <a16:creationId xmlns:a16="http://schemas.microsoft.com/office/drawing/2014/main" id="{0CA184FE-96E5-90D0-2ACB-C505EDC8628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Tree>
    <p:extLst>
      <p:ext uri="{BB962C8B-B14F-4D97-AF65-F5344CB8AC3E}">
        <p14:creationId xmlns:p14="http://schemas.microsoft.com/office/powerpoint/2010/main" val="1765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B546-87EF-5348-B380-780328FA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CC803-4EF5-594A-B49D-30334762C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A15F991-0973-5D45-9F42-D363C51F3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16197CEC-4031-A248-8D8F-2899D216901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sp>
        <p:nvSpPr>
          <p:cNvPr id="5" name="Title 1">
            <a:extLst>
              <a:ext uri="{FF2B5EF4-FFF2-40B4-BE49-F238E27FC236}">
                <a16:creationId xmlns:a16="http://schemas.microsoft.com/office/drawing/2014/main" id="{38C27CEA-6341-D011-5F45-C9AB1C3BFF45}"/>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 ADULTS RETURNING TO FINISH A DEGREE: FINANCIAL &amp; OTHER CONCERNS</a:t>
            </a:r>
          </a:p>
          <a:p>
            <a:pPr algn="ct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June 6, 2023</a:t>
            </a:r>
          </a:p>
        </p:txBody>
      </p:sp>
      <p:pic>
        <p:nvPicPr>
          <p:cNvPr id="6" name="Picture 5" descr="A picture containing symbol, font, graphics, logo&#10;&#10;Description automatically generated">
            <a:extLst>
              <a:ext uri="{FF2B5EF4-FFF2-40B4-BE49-F238E27FC236}">
                <a16:creationId xmlns:a16="http://schemas.microsoft.com/office/drawing/2014/main" id="{F364B40A-FE8F-C9BC-3A38-B241E9FA33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Tree>
    <p:extLst>
      <p:ext uri="{BB962C8B-B14F-4D97-AF65-F5344CB8AC3E}">
        <p14:creationId xmlns:p14="http://schemas.microsoft.com/office/powerpoint/2010/main" val="5663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A55F9-6875-6A43-8265-5D930DCC7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50B9D-7089-9A4C-8E02-E76CF953E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0DF22-6E0D-A141-9D1F-713704100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5C5A-D224-AA43-BB03-DCCC78B25673}" type="datetimeFigureOut">
              <a:rPr lang="en-US" smtClean="0"/>
              <a:t>6/6/23</a:t>
            </a:fld>
            <a:endParaRPr lang="en-US" dirty="0"/>
          </a:p>
        </p:txBody>
      </p:sp>
      <p:sp>
        <p:nvSpPr>
          <p:cNvPr id="5" name="Footer Placeholder 4">
            <a:extLst>
              <a:ext uri="{FF2B5EF4-FFF2-40B4-BE49-F238E27FC236}">
                <a16:creationId xmlns:a16="http://schemas.microsoft.com/office/drawing/2014/main" id="{7F619766-8740-7B40-AD10-1AA433446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8D72150-09C2-D846-8599-691D3F219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0D608-4A3F-D64C-84F4-6E3C8DD2657E}" type="slidenum">
              <a:rPr lang="en-US" smtClean="0"/>
              <a:t>‹#›</a:t>
            </a:fld>
            <a:endParaRPr lang="en-US" dirty="0"/>
          </a:p>
        </p:txBody>
      </p:sp>
    </p:spTree>
    <p:extLst>
      <p:ext uri="{BB962C8B-B14F-4D97-AF65-F5344CB8AC3E}">
        <p14:creationId xmlns:p14="http://schemas.microsoft.com/office/powerpoint/2010/main" val="196435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280C45-1E37-4342-899E-930A139437D2}"/>
              </a:ext>
            </a:extLst>
          </p:cNvPr>
          <p:cNvSpPr/>
          <p:nvPr/>
        </p:nvSpPr>
        <p:spPr>
          <a:xfrm>
            <a:off x="50800" y="178994"/>
            <a:ext cx="12076948" cy="2492990"/>
          </a:xfrm>
          <a:prstGeom prst="rect">
            <a:avLst/>
          </a:prstGeom>
          <a:solidFill>
            <a:srgbClr val="2D2D83"/>
          </a:solidFill>
        </p:spPr>
        <p:txBody>
          <a:bodyPr wrap="square">
            <a:spAutoFit/>
          </a:bodyPr>
          <a:lstStyle/>
          <a:p>
            <a:pPr algn="ctr"/>
            <a:endParaRPr lang="en-US" sz="2400" b="1"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54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MONEY MATTERS 2023: </a:t>
            </a:r>
          </a:p>
          <a:p>
            <a:pPr algn="ctr"/>
            <a:r>
              <a:rPr lang="en-US" sz="54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UL SYSTEM FINANCIAL WELLNESS SERIES</a:t>
            </a:r>
            <a:endParaRPr lang="en-US" sz="2400" b="1"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lgn="ctr"/>
            <a:endParaRPr lang="en-US" sz="2400" b="1"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p:txBody>
      </p:sp>
      <p:pic>
        <p:nvPicPr>
          <p:cNvPr id="8" name="Picture 2" descr="Bridging the Divide Banner for Money Manners Webinar Series">
            <a:extLst>
              <a:ext uri="{FF2B5EF4-FFF2-40B4-BE49-F238E27FC236}">
                <a16:creationId xmlns:a16="http://schemas.microsoft.com/office/drawing/2014/main" id="{60E8669B-C4F4-AF98-3081-5B6402DE90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5709" y="5191886"/>
            <a:ext cx="3101239" cy="155062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picture containing symbol, font, graphics, logo&#10;&#10;Description automatically generated">
            <a:extLst>
              <a:ext uri="{FF2B5EF4-FFF2-40B4-BE49-F238E27FC236}">
                <a16:creationId xmlns:a16="http://schemas.microsoft.com/office/drawing/2014/main" id="{98CEFFA8-2081-533A-9B16-95072DE472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52" y="5191886"/>
            <a:ext cx="1536849" cy="1465839"/>
          </a:xfrm>
          <a:prstGeom prst="rect">
            <a:avLst/>
          </a:prstGeom>
        </p:spPr>
      </p:pic>
      <p:sp>
        <p:nvSpPr>
          <p:cNvPr id="4" name="Rectangle 3">
            <a:extLst>
              <a:ext uri="{FF2B5EF4-FFF2-40B4-BE49-F238E27FC236}">
                <a16:creationId xmlns:a16="http://schemas.microsoft.com/office/drawing/2014/main" id="{30B2BB75-332E-14AF-CF31-D887D91F0FA3}"/>
              </a:ext>
            </a:extLst>
          </p:cNvPr>
          <p:cNvSpPr/>
          <p:nvPr/>
        </p:nvSpPr>
        <p:spPr>
          <a:xfrm>
            <a:off x="0" y="2671984"/>
            <a:ext cx="12192000" cy="3754874"/>
          </a:xfrm>
          <a:prstGeom prst="rect">
            <a:avLst/>
          </a:prstGeom>
        </p:spPr>
        <p:txBody>
          <a:bodyPr wrap="square">
            <a:spAutoFit/>
          </a:bodyPr>
          <a:lstStyle/>
          <a:p>
            <a:pPr algn="ctr"/>
            <a:r>
              <a:rPr lang="en-US" sz="3600" b="1" u="sng" cap="small" dirty="0">
                <a:solidFill>
                  <a:srgbClr val="2D2D83"/>
                </a:solidFill>
                <a:latin typeface="Calibri" panose="020F0502020204030204" pitchFamily="34" charset="0"/>
                <a:ea typeface="Times New Roman" panose="02020603050405020304" pitchFamily="18" charset="0"/>
                <a:cs typeface="Calibri" panose="020F0502020204030204" pitchFamily="34" charset="0"/>
              </a:rPr>
              <a:t>Session #1:</a:t>
            </a:r>
          </a:p>
          <a:p>
            <a:pPr algn="ctr"/>
            <a:r>
              <a:rPr lang="en-US" sz="5400" b="1" cap="small" dirty="0">
                <a:solidFill>
                  <a:srgbClr val="2D2D83"/>
                </a:solidFill>
                <a:latin typeface="Calibri" panose="020F0502020204030204" pitchFamily="34" charset="0"/>
                <a:cs typeface="Calibri" panose="020F0502020204030204" pitchFamily="34" charset="0"/>
              </a:rPr>
              <a:t> Adults Returning to Finish a Degree: Financial &amp; Other Concerns</a:t>
            </a:r>
          </a:p>
          <a:p>
            <a:pPr algn="ctr"/>
            <a:endPar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4000" b="1" cap="small" dirty="0">
                <a:solidFill>
                  <a:srgbClr val="2DB0CC"/>
                </a:solidFill>
                <a:latin typeface="Calibri" panose="020F0502020204030204" pitchFamily="34" charset="0"/>
                <a:ea typeface="Times New Roman" panose="02020603050405020304" pitchFamily="18" charset="0"/>
                <a:cs typeface="Calibri" panose="020F0502020204030204" pitchFamily="34" charset="0"/>
              </a:rPr>
              <a:t>June 6, 2023</a:t>
            </a:r>
            <a:endParaRPr lang="en-US" sz="4000" b="1" cap="small" dirty="0">
              <a:solidFill>
                <a:srgbClr val="2DB0CC"/>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817389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Paying for College</a:t>
            </a:r>
          </a:p>
        </p:txBody>
      </p:sp>
      <p:sp>
        <p:nvSpPr>
          <p:cNvPr id="5" name="Content Placeholder 2">
            <a:extLst>
              <a:ext uri="{FF2B5EF4-FFF2-40B4-BE49-F238E27FC236}">
                <a16:creationId xmlns:a16="http://schemas.microsoft.com/office/drawing/2014/main" id="{B5CB28D9-111B-0675-E8CB-6BC961166930}"/>
              </a:ext>
            </a:extLst>
          </p:cNvPr>
          <p:cNvSpPr txBox="1">
            <a:spLocks/>
          </p:cNvSpPr>
          <p:nvPr/>
        </p:nvSpPr>
        <p:spPr>
          <a:xfrm>
            <a:off x="838200" y="1180845"/>
            <a:ext cx="52578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1800" dirty="0"/>
              <a:t>What should you consider when estimating the full cost of college? Tuition, fees, books, more fees, computer and other technology and more. </a:t>
            </a:r>
            <a:br>
              <a:rPr lang="en-US" sz="1800" dirty="0"/>
            </a:br>
            <a:endParaRPr lang="en-US" sz="1800" dirty="0"/>
          </a:p>
          <a:p>
            <a:pPr lvl="0"/>
            <a:r>
              <a:rPr lang="en-US" sz="1800" dirty="0"/>
              <a:t>But don’t forget about other life expenses &amp; opportunity costs: gas to get to campus, day care for your children, time-off from work, weekend hours you cannot work, parking on campus, food on campus, printing, binding, instruments, arts supplies, and other resources.</a:t>
            </a:r>
            <a:br>
              <a:rPr lang="en-US" sz="1800" dirty="0"/>
            </a:br>
            <a:endParaRPr lang="en-US" sz="1800" dirty="0"/>
          </a:p>
          <a:p>
            <a:pPr lvl="0"/>
            <a:r>
              <a:rPr lang="en-US" sz="1800" dirty="0"/>
              <a:t>Talk to a lot of different people about the actual costs. Talk to your advisors. Talk to your faculty and the department chairs. Talk to other students. </a:t>
            </a:r>
          </a:p>
        </p:txBody>
      </p:sp>
      <p:sp>
        <p:nvSpPr>
          <p:cNvPr id="2" name="Content Placeholder 2">
            <a:extLst>
              <a:ext uri="{FF2B5EF4-FFF2-40B4-BE49-F238E27FC236}">
                <a16:creationId xmlns:a16="http://schemas.microsoft.com/office/drawing/2014/main" id="{B86A4651-B49C-3796-F312-30E1222C2E81}"/>
              </a:ext>
            </a:extLst>
          </p:cNvPr>
          <p:cNvSpPr txBox="1">
            <a:spLocks/>
          </p:cNvSpPr>
          <p:nvPr/>
        </p:nvSpPr>
        <p:spPr>
          <a:xfrm>
            <a:off x="6173514" y="1180845"/>
            <a:ext cx="52578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endParaRPr lang="en-US" sz="1800" dirty="0"/>
          </a:p>
          <a:p>
            <a:pPr lvl="0"/>
            <a:r>
              <a:rPr lang="en-US" sz="1800" dirty="0"/>
              <a:t>Look around for grants, scholarships, work-study and other opportunities to get money from your school. There are more grants and scholarships available than you realize – apply for as many of them as you can. It fan be free money.</a:t>
            </a:r>
            <a:br>
              <a:rPr lang="en-US" sz="1800" dirty="0"/>
            </a:br>
            <a:endParaRPr lang="en-US" sz="1800" dirty="0"/>
          </a:p>
          <a:p>
            <a:pPr lvl="0"/>
            <a:r>
              <a:rPr lang="en-US" sz="1800" dirty="0"/>
              <a:t>Track every penny you spend on school – including books and computers and what you pay directly to school. Some of these expenses may be tax deductible. Or you may be eligible for a federal tax credit of $2,000 or $2,500.</a:t>
            </a:r>
          </a:p>
          <a:p>
            <a:pPr lvl="1"/>
            <a:r>
              <a:rPr lang="en-US" sz="1800" dirty="0"/>
              <a:t>Check out the American Opportunity Credit and the Lifetime Learning Credit for specific details.</a:t>
            </a:r>
          </a:p>
        </p:txBody>
      </p:sp>
    </p:spTree>
    <p:extLst>
      <p:ext uri="{BB962C8B-B14F-4D97-AF65-F5344CB8AC3E}">
        <p14:creationId xmlns:p14="http://schemas.microsoft.com/office/powerpoint/2010/main" val="3041869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Financial Aid &amp; Student Loans</a:t>
            </a:r>
          </a:p>
        </p:txBody>
      </p:sp>
      <p:sp>
        <p:nvSpPr>
          <p:cNvPr id="5" name="Content Placeholder 2">
            <a:extLst>
              <a:ext uri="{FF2B5EF4-FFF2-40B4-BE49-F238E27FC236}">
                <a16:creationId xmlns:a16="http://schemas.microsoft.com/office/drawing/2014/main" id="{B5CB28D9-111B-0675-E8CB-6BC961166930}"/>
              </a:ext>
            </a:extLst>
          </p:cNvPr>
          <p:cNvSpPr txBox="1">
            <a:spLocks/>
          </p:cNvSpPr>
          <p:nvPr/>
        </p:nvSpPr>
        <p:spPr>
          <a:xfrm>
            <a:off x="838200" y="1180845"/>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2D2D83"/>
                </a:solidFill>
              </a:rPr>
              <a:t>Student loans are critical to helping many of us get through college. Shop around, be an informed customer and make sure you know what you are committing to.</a:t>
            </a:r>
            <a:br>
              <a:rPr lang="en-US" dirty="0">
                <a:solidFill>
                  <a:srgbClr val="2D2D83"/>
                </a:solidFill>
              </a:rPr>
            </a:br>
            <a:endParaRPr lang="en-US" dirty="0">
              <a:solidFill>
                <a:srgbClr val="2D2D83"/>
              </a:solidFill>
            </a:endParaRPr>
          </a:p>
          <a:p>
            <a:pPr lvl="1">
              <a:buFont typeface="Wingdings" pitchFamily="2" charset="2"/>
              <a:buChar char="Ø"/>
            </a:pPr>
            <a:r>
              <a:rPr lang="en-US" dirty="0">
                <a:solidFill>
                  <a:srgbClr val="2D2D83"/>
                </a:solidFill>
              </a:rPr>
              <a:t> 	Federal subsidized loans and private loans are not the same. Make sure you </a:t>
            </a:r>
            <a:br>
              <a:rPr lang="en-US" dirty="0">
                <a:solidFill>
                  <a:srgbClr val="2D2D83"/>
                </a:solidFill>
              </a:rPr>
            </a:br>
            <a:r>
              <a:rPr lang="en-US" dirty="0">
                <a:solidFill>
                  <a:srgbClr val="2D2D83"/>
                </a:solidFill>
              </a:rPr>
              <a:t> 	know which you are getting.</a:t>
            </a:r>
            <a:br>
              <a:rPr lang="en-US" dirty="0">
                <a:solidFill>
                  <a:srgbClr val="2D2D83"/>
                </a:solidFill>
              </a:rPr>
            </a:br>
            <a:endParaRPr lang="en-US" dirty="0">
              <a:solidFill>
                <a:srgbClr val="2D2D83"/>
              </a:solidFill>
            </a:endParaRPr>
          </a:p>
          <a:p>
            <a:pPr lvl="1">
              <a:buFont typeface="Wingdings" pitchFamily="2" charset="2"/>
              <a:buChar char="Ø"/>
            </a:pPr>
            <a:r>
              <a:rPr lang="en-US" dirty="0">
                <a:solidFill>
                  <a:srgbClr val="2D2D83"/>
                </a:solidFill>
              </a:rPr>
              <a:t> 	You generally do not have to repay your loans until after you graduate…or</a:t>
            </a:r>
            <a:br>
              <a:rPr lang="en-US" dirty="0">
                <a:solidFill>
                  <a:srgbClr val="2D2D83"/>
                </a:solidFill>
              </a:rPr>
            </a:br>
            <a:r>
              <a:rPr lang="en-US" dirty="0">
                <a:solidFill>
                  <a:srgbClr val="2D2D83"/>
                </a:solidFill>
              </a:rPr>
              <a:t> 	stop attending full-time. That’s good. But be prepared to begin making </a:t>
            </a:r>
            <a:br>
              <a:rPr lang="en-US" dirty="0">
                <a:solidFill>
                  <a:srgbClr val="2D2D83"/>
                </a:solidFill>
              </a:rPr>
            </a:br>
            <a:r>
              <a:rPr lang="en-US" dirty="0">
                <a:solidFill>
                  <a:srgbClr val="2D2D83"/>
                </a:solidFill>
              </a:rPr>
              <a:t> 	payments when the time comes.</a:t>
            </a:r>
            <a:br>
              <a:rPr lang="en-US" dirty="0">
                <a:solidFill>
                  <a:srgbClr val="2D2D83"/>
                </a:solidFill>
              </a:rPr>
            </a:br>
            <a:endParaRPr lang="en-US" dirty="0">
              <a:solidFill>
                <a:srgbClr val="2D2D83"/>
              </a:solidFill>
            </a:endParaRPr>
          </a:p>
          <a:p>
            <a:pPr lvl="1">
              <a:buFont typeface="Wingdings" pitchFamily="2" charset="2"/>
              <a:buChar char="Ø"/>
            </a:pPr>
            <a:r>
              <a:rPr lang="en-US" dirty="0">
                <a:solidFill>
                  <a:srgbClr val="2D2D83"/>
                </a:solidFill>
              </a:rPr>
              <a:t> 	Student loan debt is possibly the best kind of debt anyone can have.</a:t>
            </a:r>
            <a:br>
              <a:rPr lang="en-US" dirty="0">
                <a:solidFill>
                  <a:srgbClr val="2D2D83"/>
                </a:solidFill>
              </a:rPr>
            </a:br>
            <a:r>
              <a:rPr lang="en-US" dirty="0">
                <a:solidFill>
                  <a:srgbClr val="2D2D83"/>
                </a:solidFill>
              </a:rPr>
              <a:t> 	But it is still debt. Don’t let it control or ruin your future.</a:t>
            </a:r>
          </a:p>
        </p:txBody>
      </p:sp>
    </p:spTree>
    <p:extLst>
      <p:ext uri="{BB962C8B-B14F-4D97-AF65-F5344CB8AC3E}">
        <p14:creationId xmlns:p14="http://schemas.microsoft.com/office/powerpoint/2010/main" val="1532515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B5CB28D9-111B-0675-E8CB-6BC961166930}"/>
              </a:ext>
            </a:extLst>
          </p:cNvPr>
          <p:cNvSpPr txBox="1">
            <a:spLocks/>
          </p:cNvSpPr>
          <p:nvPr/>
        </p:nvSpPr>
        <p:spPr>
          <a:xfrm>
            <a:off x="838200" y="1180845"/>
            <a:ext cx="52578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spcBef>
                <a:spcPts val="0"/>
              </a:spcBef>
              <a:spcAft>
                <a:spcPts val="0"/>
              </a:spcAft>
              <a:buFont typeface="Symbol" pitchFamily="2" charset="2"/>
              <a:buChar char=""/>
            </a:pPr>
            <a:r>
              <a:rPr lang="en-US" sz="1800" kern="100" dirty="0">
                <a:solidFill>
                  <a:srgbClr val="2D2D83"/>
                </a:solidFill>
                <a:effectLst/>
                <a:latin typeface="Calibri" panose="020F0502020204030204" pitchFamily="34" charset="0"/>
                <a:ea typeface="Calibri" panose="020F0502020204030204" pitchFamily="34" charset="0"/>
                <a:cs typeface="Calibri" panose="020F0502020204030204" pitchFamily="34" charset="0"/>
              </a:rPr>
              <a:t>Never think of student loan money as “free money.” Only borrow what you need.</a:t>
            </a:r>
            <a:br>
              <a:rPr lang="en-US" sz="1400" kern="100" dirty="0">
                <a:solidFill>
                  <a:srgbClr val="2D2D83"/>
                </a:solidFill>
                <a:latin typeface="Calibri" panose="020F0502020204030204" pitchFamily="34" charset="0"/>
                <a:ea typeface="Calibri" panose="020F0502020204030204" pitchFamily="34" charset="0"/>
                <a:cs typeface="Calibri" panose="020F0502020204030204" pitchFamily="34" charset="0"/>
              </a:rPr>
            </a:br>
            <a:endParaRPr lang="en-US" sz="1400" kern="100" dirty="0">
              <a:solidFill>
                <a:srgbClr val="2D2D83"/>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800" kern="100" dirty="0">
                <a:solidFill>
                  <a:srgbClr val="2D2D83"/>
                </a:solidFill>
                <a:effectLst/>
                <a:latin typeface="Calibri" panose="020F0502020204030204" pitchFamily="34" charset="0"/>
                <a:ea typeface="Calibri" panose="020F0502020204030204" pitchFamily="34" charset="0"/>
                <a:cs typeface="Calibri" panose="020F0502020204030204" pitchFamily="34" charset="0"/>
              </a:rPr>
              <a:t>Always know what your obligations are and have a plan to repay what you borrow.</a:t>
            </a:r>
            <a:br>
              <a:rPr lang="en-US" sz="1800" kern="100" dirty="0">
                <a:solidFill>
                  <a:srgbClr val="2D2D83"/>
                </a:solidFill>
                <a:latin typeface="Calibri" panose="020F0502020204030204" pitchFamily="34" charset="0"/>
                <a:ea typeface="Calibri" panose="020F0502020204030204" pitchFamily="34" charset="0"/>
                <a:cs typeface="Calibri" panose="020F0502020204030204" pitchFamily="34" charset="0"/>
              </a:rPr>
            </a:br>
            <a:endParaRPr lang="en-US" sz="1800" kern="100" dirty="0">
              <a:solidFill>
                <a:srgbClr val="2D2D83"/>
              </a:solidFill>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itchFamily="2" charset="2"/>
              <a:buChar char=""/>
            </a:pPr>
            <a:r>
              <a:rPr lang="en-US" sz="1800" dirty="0">
                <a:solidFill>
                  <a:srgbClr val="2D2D83"/>
                </a:solidFill>
                <a:effectLst/>
                <a:latin typeface="Calibri" panose="020F0502020204030204" pitchFamily="34" charset="0"/>
                <a:ea typeface="Calibri" panose="020F0502020204030204" pitchFamily="34" charset="0"/>
                <a:cs typeface="Times New Roman" panose="02020603050405020304" pitchFamily="18" charset="0"/>
              </a:rPr>
              <a:t>The average student loan borrower graduates with $30,000 of debt. Current interest rates are about 5% for federal, subsidized loans (and much higher for private loans).</a:t>
            </a:r>
          </a:p>
          <a:p>
            <a:pPr marL="800100" lvl="1" indent="-342900">
              <a:spcBef>
                <a:spcPts val="0"/>
              </a:spcBef>
              <a:buFont typeface="Symbol" pitchFamily="2" charset="2"/>
              <a:buChar char=""/>
            </a:pPr>
            <a:r>
              <a:rPr lang="en-US" sz="1400" dirty="0">
                <a:solidFill>
                  <a:srgbClr val="2D2D83"/>
                </a:solidFill>
                <a:effectLst/>
                <a:latin typeface="Calibri" panose="020F0502020204030204" pitchFamily="34" charset="0"/>
                <a:ea typeface="Calibri" panose="020F0502020204030204" pitchFamily="34" charset="0"/>
                <a:cs typeface="Times New Roman" panose="02020603050405020304" pitchFamily="18" charset="0"/>
              </a:rPr>
              <a:t>With a 5% interest rate, if you repay that $30,000 over 10 years, you will incur $8,850 of interest charges, making your total repayments equal to $38,850.</a:t>
            </a:r>
          </a:p>
          <a:p>
            <a:pPr marL="800100" lvl="1" indent="-342900">
              <a:spcBef>
                <a:spcPts val="0"/>
              </a:spcBef>
              <a:buFont typeface="Symbol" pitchFamily="2" charset="2"/>
              <a:buChar char=""/>
            </a:pPr>
            <a:r>
              <a:rPr lang="en-US" sz="1400" dirty="0">
                <a:solidFill>
                  <a:srgbClr val="2D2D83"/>
                </a:solidFill>
                <a:effectLst/>
                <a:latin typeface="Calibri" panose="020F0502020204030204" pitchFamily="34" charset="0"/>
                <a:ea typeface="Calibri" panose="020F0502020204030204" pitchFamily="34" charset="0"/>
                <a:cs typeface="Times New Roman" panose="02020603050405020304" pitchFamily="18" charset="0"/>
              </a:rPr>
              <a:t>With a 5% interest rate, if you repay that $30,000 over 30 years, you will incur $28,550 of interest charges, making your total repayments equal to $58,550.</a:t>
            </a:r>
          </a:p>
          <a:p>
            <a:pPr marL="800100" lvl="1" indent="-342900">
              <a:spcBef>
                <a:spcPts val="0"/>
              </a:spcBef>
              <a:buFont typeface="Symbol" pitchFamily="2" charset="2"/>
              <a:buChar char=""/>
            </a:pPr>
            <a:r>
              <a:rPr lang="en-US" sz="1400" dirty="0">
                <a:solidFill>
                  <a:srgbClr val="2D2D83"/>
                </a:solidFill>
                <a:effectLst/>
                <a:latin typeface="Calibri" panose="020F0502020204030204" pitchFamily="34" charset="0"/>
                <a:ea typeface="Calibri" panose="020F0502020204030204" pitchFamily="34" charset="0"/>
                <a:cs typeface="Times New Roman" panose="02020603050405020304" pitchFamily="18" charset="0"/>
              </a:rPr>
              <a:t>If you have a private loan with a 10% interest rate and you repay a $30,000 over 30 years, you will incur $95,500 of interest charges, making your total repayments equal to $65,500.</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6E12D1BD-49D9-E8AA-1524-E91B8B36F714}"/>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Financial Aid &amp; Student Loans</a:t>
            </a:r>
          </a:p>
        </p:txBody>
      </p:sp>
      <p:sp>
        <p:nvSpPr>
          <p:cNvPr id="4" name="Content Placeholder 2">
            <a:extLst>
              <a:ext uri="{FF2B5EF4-FFF2-40B4-BE49-F238E27FC236}">
                <a16:creationId xmlns:a16="http://schemas.microsoft.com/office/drawing/2014/main" id="{8B1EC9DC-930D-F815-960F-CA37D85DF552}"/>
              </a:ext>
            </a:extLst>
          </p:cNvPr>
          <p:cNvSpPr txBox="1">
            <a:spLocks/>
          </p:cNvSpPr>
          <p:nvPr/>
        </p:nvSpPr>
        <p:spPr>
          <a:xfrm>
            <a:off x="6096000" y="1180845"/>
            <a:ext cx="52578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spcBef>
                <a:spcPts val="0"/>
              </a:spcBef>
              <a:spcAft>
                <a:spcPts val="0"/>
              </a:spcAft>
              <a:buFont typeface="Symbol" pitchFamily="2" charset="2"/>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800" kern="100" dirty="0">
                <a:solidFill>
                  <a:srgbClr val="2D2D83"/>
                </a:solidFill>
                <a:effectLst/>
                <a:latin typeface="Calibri" panose="020F0502020204030204" pitchFamily="34" charset="0"/>
                <a:ea typeface="Calibri" panose="020F0502020204030204" pitchFamily="34" charset="0"/>
                <a:cs typeface="Calibri" panose="020F0502020204030204" pitchFamily="34" charset="0"/>
              </a:rPr>
              <a:t>Federal student loans are loans provided by the federal government, to help you invest in yourself as a public good. This means you will probably have a lower interest rate to pay.</a:t>
            </a:r>
            <a:br>
              <a:rPr lang="en-US" sz="1800" kern="100" dirty="0">
                <a:solidFill>
                  <a:srgbClr val="2D2D83"/>
                </a:solidFill>
                <a:effectLst/>
                <a:latin typeface="Calibri" panose="020F0502020204030204" pitchFamily="34" charset="0"/>
                <a:ea typeface="Calibri" panose="020F0502020204030204" pitchFamily="34" charset="0"/>
                <a:cs typeface="Calibri" panose="020F0502020204030204" pitchFamily="34" charset="0"/>
              </a:rPr>
            </a:br>
            <a:endParaRPr lang="en-US" sz="1800" kern="100" dirty="0">
              <a:solidFill>
                <a:srgbClr val="2D2D83"/>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itchFamily="2" charset="2"/>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800" kern="100" dirty="0">
                <a:solidFill>
                  <a:srgbClr val="2D2D83"/>
                </a:solidFill>
                <a:effectLst/>
                <a:latin typeface="Calibri" panose="020F0502020204030204" pitchFamily="34" charset="0"/>
                <a:ea typeface="Calibri" panose="020F0502020204030204" pitchFamily="34" charset="0"/>
                <a:cs typeface="Calibri" panose="020F0502020204030204" pitchFamily="34" charset="0"/>
              </a:rPr>
              <a:t>Private student loans are provided by private companies so they can increase profits. This means you will probably have a higher interest rate and may not have many of the other benefits of subsidized; be sure you know what your obligations are before you agree to take any money.</a:t>
            </a:r>
            <a:br>
              <a:rPr lang="en-US" sz="1800" kern="100" dirty="0">
                <a:solidFill>
                  <a:srgbClr val="2D2D83"/>
                </a:solidFill>
                <a:effectLst/>
                <a:latin typeface="Calibri" panose="020F0502020204030204" pitchFamily="34" charset="0"/>
                <a:ea typeface="Calibri" panose="020F0502020204030204" pitchFamily="34" charset="0"/>
                <a:cs typeface="Calibri" panose="020F0502020204030204" pitchFamily="34" charset="0"/>
              </a:rPr>
            </a:b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8454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B5CB28D9-111B-0675-E8CB-6BC961166930}"/>
              </a:ext>
            </a:extLst>
          </p:cNvPr>
          <p:cNvSpPr txBox="1">
            <a:spLocks/>
          </p:cNvSpPr>
          <p:nvPr/>
        </p:nvSpPr>
        <p:spPr>
          <a:xfrm>
            <a:off x="1614834" y="1253511"/>
            <a:ext cx="8962331" cy="4456946"/>
          </a:xfrm>
          <a:prstGeom prst="rect">
            <a:avLst/>
          </a:prstGeom>
          <a:ln w="38100">
            <a:solidFill>
              <a:srgbClr val="2D2D83"/>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spcBef>
                <a:spcPts val="0"/>
              </a:spcBef>
              <a:spcAft>
                <a:spcPts val="0"/>
              </a:spcAft>
              <a:buNone/>
            </a:pPr>
            <a:r>
              <a:rPr lang="en-US" sz="2400" kern="100" dirty="0">
                <a:solidFill>
                  <a:srgbClr val="2D2D83"/>
                </a:solidFill>
                <a:effectLst/>
                <a:latin typeface="Calibri" panose="020F0502020204030204" pitchFamily="34" charset="0"/>
                <a:ea typeface="Calibri" panose="020F0502020204030204" pitchFamily="34" charset="0"/>
                <a:cs typeface="Calibri" panose="020F0502020204030204" pitchFamily="34" charset="0"/>
              </a:rPr>
              <a:t>In August 2022, the U.S. Department of Education announced a plan to forgive some student loans and to defer repayments.</a:t>
            </a:r>
          </a:p>
          <a:p>
            <a:pPr marL="0" marR="0" lvl="0" indent="0">
              <a:spcBef>
                <a:spcPts val="0"/>
              </a:spcBef>
              <a:spcAft>
                <a:spcPts val="0"/>
              </a:spcAft>
              <a:buNone/>
            </a:pPr>
            <a:endParaRPr lang="en-US" sz="2400" kern="100" dirty="0">
              <a:solidFill>
                <a:srgbClr val="2D2D83"/>
              </a:solidFill>
              <a:latin typeface="Calibri" panose="020F0502020204030204" pitchFamily="34" charset="0"/>
              <a:ea typeface="Calibri" panose="020F0502020204030204" pitchFamily="34" charset="0"/>
              <a:cs typeface="Calibri" panose="020F0502020204030204" pitchFamily="34" charset="0"/>
            </a:endParaRPr>
          </a:p>
          <a:p>
            <a:pPr marL="0" marR="0" lvl="0" indent="0">
              <a:spcBef>
                <a:spcPts val="0"/>
              </a:spcBef>
              <a:spcAft>
                <a:spcPts val="0"/>
              </a:spcAft>
              <a:buNone/>
            </a:pPr>
            <a:r>
              <a:rPr lang="en-US" sz="2400" kern="100" dirty="0">
                <a:solidFill>
                  <a:srgbClr val="2D2D83"/>
                </a:solidFill>
                <a:latin typeface="Calibri" panose="020F0502020204030204" pitchFamily="34" charset="0"/>
                <a:ea typeface="Calibri" panose="020F0502020204030204" pitchFamily="34" charset="0"/>
                <a:cs typeface="Calibri" panose="020F0502020204030204" pitchFamily="34" charset="0"/>
              </a:rPr>
              <a:t>Since then, this plan has been contested in Congress and in the courts. We are waiting for the U.S. Supreme Court to decide if student loan forgiveness is legal.</a:t>
            </a:r>
          </a:p>
          <a:p>
            <a:pPr marL="0" marR="0" lvl="0" indent="0">
              <a:spcBef>
                <a:spcPts val="0"/>
              </a:spcBef>
              <a:spcAft>
                <a:spcPts val="0"/>
              </a:spcAft>
              <a:buNone/>
            </a:pPr>
            <a:endParaRPr lang="en-US" sz="2400" kern="100" dirty="0">
              <a:solidFill>
                <a:srgbClr val="2D2D83"/>
              </a:solidFill>
              <a:latin typeface="Calibri" panose="020F0502020204030204" pitchFamily="34" charset="0"/>
              <a:ea typeface="Calibri" panose="020F0502020204030204" pitchFamily="34" charset="0"/>
              <a:cs typeface="Calibri" panose="020F0502020204030204" pitchFamily="34" charset="0"/>
            </a:endParaRPr>
          </a:p>
          <a:p>
            <a:pPr marL="0" marR="0" lvl="0" indent="0">
              <a:spcBef>
                <a:spcPts val="0"/>
              </a:spcBef>
              <a:spcAft>
                <a:spcPts val="0"/>
              </a:spcAft>
              <a:buNone/>
            </a:pPr>
            <a:r>
              <a:rPr lang="en-US" sz="2400" kern="100" dirty="0">
                <a:solidFill>
                  <a:srgbClr val="2D2D83"/>
                </a:solidFill>
                <a:latin typeface="Calibri" panose="020F0502020204030204" pitchFamily="34" charset="0"/>
                <a:ea typeface="Calibri" panose="020F0502020204030204" pitchFamily="34" charset="0"/>
                <a:cs typeface="Calibri" panose="020F0502020204030204" pitchFamily="34" charset="0"/>
              </a:rPr>
              <a:t>Financial Advice: Plan for the worst, hope for the best.</a:t>
            </a:r>
          </a:p>
          <a:p>
            <a:pPr>
              <a:spcBef>
                <a:spcPts val="0"/>
              </a:spcBef>
            </a:pPr>
            <a:r>
              <a:rPr lang="en-US" sz="2400" kern="100" dirty="0">
                <a:solidFill>
                  <a:srgbClr val="2D2D83"/>
                </a:solidFill>
                <a:latin typeface="Calibri" panose="020F0502020204030204" pitchFamily="34" charset="0"/>
                <a:ea typeface="Calibri" panose="020F0502020204030204" pitchFamily="34" charset="0"/>
                <a:cs typeface="Calibri" panose="020F0502020204030204" pitchFamily="34" charset="0"/>
              </a:rPr>
              <a:t>Only take out loans you need.</a:t>
            </a:r>
          </a:p>
          <a:p>
            <a:pPr>
              <a:spcBef>
                <a:spcPts val="0"/>
              </a:spcBef>
            </a:pPr>
            <a:r>
              <a:rPr lang="en-US" sz="2400" kern="100" dirty="0">
                <a:solidFill>
                  <a:srgbClr val="2D2D83"/>
                </a:solidFill>
                <a:latin typeface="Calibri" panose="020F0502020204030204" pitchFamily="34" charset="0"/>
                <a:ea typeface="Calibri" panose="020F0502020204030204" pitchFamily="34" charset="0"/>
                <a:cs typeface="Calibri" panose="020F0502020204030204" pitchFamily="34" charset="0"/>
              </a:rPr>
              <a:t>Contact your past and current services to learn what all this means to you individually.</a:t>
            </a:r>
          </a:p>
          <a:p>
            <a:pPr>
              <a:spcBef>
                <a:spcPts val="0"/>
              </a:spcBef>
            </a:pPr>
            <a:r>
              <a:rPr lang="en-US" sz="2400" kern="100" dirty="0">
                <a:solidFill>
                  <a:srgbClr val="2D2D83"/>
                </a:solidFill>
                <a:latin typeface="Calibri" panose="020F0502020204030204" pitchFamily="34" charset="0"/>
                <a:ea typeface="Calibri" panose="020F0502020204030204" pitchFamily="34" charset="0"/>
                <a:cs typeface="Calibri" panose="020F0502020204030204" pitchFamily="34" charset="0"/>
              </a:rPr>
              <a:t>Be sure to include all possible payments and expenses in all of your budget plans.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6E12D1BD-49D9-E8AA-1524-E91B8B36F714}"/>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Financial Aid &amp; Student Loans</a:t>
            </a:r>
          </a:p>
        </p:txBody>
      </p:sp>
    </p:spTree>
    <p:extLst>
      <p:ext uri="{BB962C8B-B14F-4D97-AF65-F5344CB8AC3E}">
        <p14:creationId xmlns:p14="http://schemas.microsoft.com/office/powerpoint/2010/main" val="1218720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7030A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Jobs, Internships &amp; Career Planning</a:t>
            </a:r>
          </a:p>
        </p:txBody>
      </p:sp>
      <p:sp>
        <p:nvSpPr>
          <p:cNvPr id="5" name="Content Placeholder 2">
            <a:extLst>
              <a:ext uri="{FF2B5EF4-FFF2-40B4-BE49-F238E27FC236}">
                <a16:creationId xmlns:a16="http://schemas.microsoft.com/office/drawing/2014/main" id="{B5CB28D9-111B-0675-E8CB-6BC961166930}"/>
              </a:ext>
            </a:extLst>
          </p:cNvPr>
          <p:cNvSpPr txBox="1">
            <a:spLocks/>
          </p:cNvSpPr>
          <p:nvPr/>
        </p:nvSpPr>
        <p:spPr>
          <a:xfrm>
            <a:off x="838200" y="1180845"/>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For most students, college is a means to an end, a tool to get someplace better. Have a plan for why you are in college and where your degree is going to take you.</a:t>
            </a:r>
          </a:p>
          <a:p>
            <a:pPr marL="0" indent="0">
              <a:buNone/>
            </a:pPr>
            <a:endParaRPr lang="en-US" sz="2400"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endParaRPr>
          </a:p>
          <a:p>
            <a:pPr lvl="1">
              <a:buFont typeface="Wingdings" pitchFamily="2" charset="2"/>
              <a:buChar char="Ø"/>
            </a:pPr>
            <a:r>
              <a:rPr lang="en-US" dirty="0">
                <a:solidFill>
                  <a:srgbClr val="7030A0"/>
                </a:solidFill>
                <a:latin typeface="Calibri" panose="020F0502020204030204" pitchFamily="34" charset="0"/>
                <a:cs typeface="Calibri" panose="020F0502020204030204" pitchFamily="34" charset="0"/>
              </a:rPr>
              <a:t> 	Begin thinking about the jobs and internships you want is now, before you </a:t>
            </a:r>
            <a:br>
              <a:rPr lang="en-US" dirty="0">
                <a:solidFill>
                  <a:srgbClr val="7030A0"/>
                </a:solidFill>
                <a:latin typeface="Calibri" panose="020F0502020204030204" pitchFamily="34" charset="0"/>
                <a:cs typeface="Calibri" panose="020F0502020204030204" pitchFamily="34" charset="0"/>
              </a:rPr>
            </a:br>
            <a:r>
              <a:rPr lang="en-US" dirty="0">
                <a:solidFill>
                  <a:srgbClr val="7030A0"/>
                </a:solidFill>
                <a:latin typeface="Calibri" panose="020F0502020204030204" pitchFamily="34" charset="0"/>
                <a:cs typeface="Calibri" panose="020F0502020204030204" pitchFamily="34" charset="0"/>
              </a:rPr>
              <a:t> 	even begin taking your first class again.</a:t>
            </a:r>
            <a:br>
              <a:rPr lang="en-US" dirty="0">
                <a:solidFill>
                  <a:srgbClr val="7030A0"/>
                </a:solidFill>
                <a:latin typeface="Calibri" panose="020F0502020204030204" pitchFamily="34" charset="0"/>
                <a:cs typeface="Calibri" panose="020F0502020204030204" pitchFamily="34" charset="0"/>
              </a:rPr>
            </a:br>
            <a:endParaRPr lang="en-US" dirty="0">
              <a:solidFill>
                <a:srgbClr val="7030A0"/>
              </a:solidFill>
              <a:latin typeface="Calibri" panose="020F0502020204030204" pitchFamily="34" charset="0"/>
              <a:cs typeface="Calibri" panose="020F0502020204030204" pitchFamily="34" charset="0"/>
            </a:endParaRPr>
          </a:p>
          <a:p>
            <a:pPr lvl="1">
              <a:buFont typeface="Wingdings" pitchFamily="2" charset="2"/>
              <a:buChar char="Ø"/>
            </a:pPr>
            <a:r>
              <a:rPr lang="en-US" dirty="0">
                <a:solidFill>
                  <a:srgbClr val="7030A0"/>
                </a:solidFill>
                <a:latin typeface="Calibri" panose="020F0502020204030204" pitchFamily="34" charset="0"/>
                <a:cs typeface="Calibri" panose="020F0502020204030204" pitchFamily="34" charset="0"/>
              </a:rPr>
              <a:t> 	Getting an internship is usually the best path to getting the full-time job</a:t>
            </a:r>
            <a:br>
              <a:rPr lang="en-US" dirty="0">
                <a:solidFill>
                  <a:srgbClr val="7030A0"/>
                </a:solidFill>
                <a:latin typeface="Calibri" panose="020F0502020204030204" pitchFamily="34" charset="0"/>
                <a:cs typeface="Calibri" panose="020F0502020204030204" pitchFamily="34" charset="0"/>
              </a:rPr>
            </a:br>
            <a:r>
              <a:rPr lang="en-US" dirty="0">
                <a:solidFill>
                  <a:srgbClr val="7030A0"/>
                </a:solidFill>
                <a:latin typeface="Calibri" panose="020F0502020204030204" pitchFamily="34" charset="0"/>
                <a:cs typeface="Calibri" panose="020F0502020204030204" pitchFamily="34" charset="0"/>
              </a:rPr>
              <a:t> 	that you want. Start thinking about your internships early &amp; often.</a:t>
            </a:r>
            <a:br>
              <a:rPr lang="en-US" dirty="0">
                <a:solidFill>
                  <a:srgbClr val="7030A0"/>
                </a:solidFill>
                <a:latin typeface="Calibri" panose="020F0502020204030204" pitchFamily="34" charset="0"/>
                <a:cs typeface="Calibri" panose="020F0502020204030204" pitchFamily="34" charset="0"/>
              </a:rPr>
            </a:br>
            <a:endParaRPr lang="en-US" dirty="0">
              <a:solidFill>
                <a:srgbClr val="7030A0"/>
              </a:solidFill>
              <a:latin typeface="Calibri" panose="020F0502020204030204" pitchFamily="34" charset="0"/>
              <a:cs typeface="Calibri" panose="020F0502020204030204" pitchFamily="34" charset="0"/>
            </a:endParaRPr>
          </a:p>
          <a:p>
            <a:pPr lvl="1">
              <a:buFont typeface="Wingdings" pitchFamily="2" charset="2"/>
              <a:buChar char="Ø"/>
            </a:pPr>
            <a:r>
              <a:rPr lang="en-US" dirty="0">
                <a:solidFill>
                  <a:srgbClr val="7030A0"/>
                </a:solidFill>
                <a:latin typeface="Calibri" panose="020F0502020204030204" pitchFamily="34" charset="0"/>
                <a:cs typeface="Calibri" panose="020F0502020204030204" pitchFamily="34" charset="0"/>
              </a:rPr>
              <a:t> 	Talk to career centers, faculty and advisors to learn what jobs are available.</a:t>
            </a:r>
            <a:br>
              <a:rPr lang="en-US" dirty="0">
                <a:solidFill>
                  <a:srgbClr val="7030A0"/>
                </a:solidFill>
                <a:latin typeface="Calibri" panose="020F0502020204030204" pitchFamily="34" charset="0"/>
                <a:cs typeface="Calibri" panose="020F0502020204030204" pitchFamily="34" charset="0"/>
              </a:rPr>
            </a:br>
            <a:r>
              <a:rPr lang="en-US" dirty="0">
                <a:solidFill>
                  <a:srgbClr val="7030A0"/>
                </a:solidFill>
                <a:latin typeface="Calibri" panose="020F0502020204030204" pitchFamily="34" charset="0"/>
                <a:cs typeface="Calibri" panose="020F0502020204030204" pitchFamily="34" charset="0"/>
              </a:rPr>
              <a:t> 	Network with alumni and others when possible. Make finding your dream </a:t>
            </a:r>
            <a:br>
              <a:rPr lang="en-US" dirty="0">
                <a:solidFill>
                  <a:srgbClr val="7030A0"/>
                </a:solidFill>
                <a:latin typeface="Calibri" panose="020F0502020204030204" pitchFamily="34" charset="0"/>
                <a:cs typeface="Calibri" panose="020F0502020204030204" pitchFamily="34" charset="0"/>
              </a:rPr>
            </a:br>
            <a:r>
              <a:rPr lang="en-US" dirty="0">
                <a:solidFill>
                  <a:srgbClr val="7030A0"/>
                </a:solidFill>
                <a:latin typeface="Calibri" panose="020F0502020204030204" pitchFamily="34" charset="0"/>
                <a:cs typeface="Calibri" panose="020F0502020204030204" pitchFamily="34" charset="0"/>
              </a:rPr>
              <a:t> 	job a top priority throughout college.</a:t>
            </a:r>
            <a:endParaRPr lang="en-US" dirty="0">
              <a:solidFill>
                <a:srgbClr val="7030A0"/>
              </a:solidFill>
            </a:endParaRPr>
          </a:p>
        </p:txBody>
      </p:sp>
    </p:spTree>
    <p:extLst>
      <p:ext uri="{BB962C8B-B14F-4D97-AF65-F5344CB8AC3E}">
        <p14:creationId xmlns:p14="http://schemas.microsoft.com/office/powerpoint/2010/main" val="318614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7030A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Jobs, Internships &amp; Career Planning</a:t>
            </a:r>
          </a:p>
        </p:txBody>
      </p:sp>
      <p:sp>
        <p:nvSpPr>
          <p:cNvPr id="5" name="Content Placeholder 2">
            <a:extLst>
              <a:ext uri="{FF2B5EF4-FFF2-40B4-BE49-F238E27FC236}">
                <a16:creationId xmlns:a16="http://schemas.microsoft.com/office/drawing/2014/main" id="{B5CB28D9-111B-0675-E8CB-6BC961166930}"/>
              </a:ext>
            </a:extLst>
          </p:cNvPr>
          <p:cNvSpPr txBox="1">
            <a:spLocks/>
          </p:cNvSpPr>
          <p:nvPr/>
        </p:nvSpPr>
        <p:spPr>
          <a:xfrm>
            <a:off x="838200" y="1180845"/>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endParaRPr>
          </a:p>
          <a:p>
            <a:pPr marL="0" indent="0" algn="ctr">
              <a:buNone/>
            </a:pPr>
            <a:r>
              <a:rPr lang="en-US" sz="2400"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The best financial and personal investment you can make is to finish your degree.</a:t>
            </a:r>
          </a:p>
          <a:p>
            <a:pPr marL="0" indent="0">
              <a:buNone/>
            </a:pPr>
            <a:endParaRPr lang="en-US" sz="2400"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3A468A4C-C0AC-31EF-FA44-37534143D675}"/>
              </a:ext>
            </a:extLst>
          </p:cNvPr>
          <p:cNvPicPr>
            <a:picLocks noChangeAspect="1"/>
          </p:cNvPicPr>
          <p:nvPr/>
        </p:nvPicPr>
        <p:blipFill>
          <a:blip r:embed="rId2"/>
          <a:stretch>
            <a:fillRect/>
          </a:stretch>
        </p:blipFill>
        <p:spPr>
          <a:xfrm>
            <a:off x="850311" y="2344975"/>
            <a:ext cx="10620445" cy="2432916"/>
          </a:xfrm>
          <a:prstGeom prst="rect">
            <a:avLst/>
          </a:prstGeom>
        </p:spPr>
      </p:pic>
    </p:spTree>
    <p:extLst>
      <p:ext uri="{BB962C8B-B14F-4D97-AF65-F5344CB8AC3E}">
        <p14:creationId xmlns:p14="http://schemas.microsoft.com/office/powerpoint/2010/main" val="333246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7030A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Jobs, Internships &amp; Career Planning</a:t>
            </a:r>
          </a:p>
        </p:txBody>
      </p:sp>
      <p:sp>
        <p:nvSpPr>
          <p:cNvPr id="5" name="Content Placeholder 2">
            <a:extLst>
              <a:ext uri="{FF2B5EF4-FFF2-40B4-BE49-F238E27FC236}">
                <a16:creationId xmlns:a16="http://schemas.microsoft.com/office/drawing/2014/main" id="{B5CB28D9-111B-0675-E8CB-6BC961166930}"/>
              </a:ext>
            </a:extLst>
          </p:cNvPr>
          <p:cNvSpPr txBox="1">
            <a:spLocks/>
          </p:cNvSpPr>
          <p:nvPr/>
        </p:nvSpPr>
        <p:spPr>
          <a:xfrm>
            <a:off x="838200" y="1180845"/>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spcBef>
                <a:spcPts val="0"/>
              </a:spcBef>
              <a:spcAft>
                <a:spcPts val="0"/>
              </a:spcAft>
              <a:buFont typeface="Symbol" pitchFamily="2" charset="2"/>
              <a:buChar char=""/>
            </a:pPr>
            <a:r>
              <a:rPr lang="en-US" sz="2100"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Make sure you know what you are going to do after college before you start college. Begin thinking about what you are going to do after college before you even begin college</a:t>
            </a:r>
            <a:br>
              <a:rPr lang="en-US" sz="2100"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br>
            <a:endParaRPr lang="en-US" sz="2100"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itchFamily="2" charset="2"/>
              <a:buChar char=""/>
            </a:pPr>
            <a:r>
              <a:rPr lang="en-US" sz="2100" kern="100" dirty="0">
                <a:solidFill>
                  <a:srgbClr val="7030A0"/>
                </a:solidFill>
                <a:latin typeface="Calibri" panose="020F0502020204030204" pitchFamily="34" charset="0"/>
                <a:ea typeface="Calibri" panose="020F0502020204030204" pitchFamily="34" charset="0"/>
                <a:cs typeface="Calibri" panose="020F0502020204030204" pitchFamily="34" charset="0"/>
              </a:rPr>
              <a:t>While on campus or online, reach out to as many people as possible – career centers, faculty, advisors, alumni. Some people will offer only basic and foundational knowledge, while others will be able to get you an interview with a single phone call. Market yourself as much as possible.</a:t>
            </a:r>
          </a:p>
          <a:p>
            <a:pPr marL="800100" lvl="1" indent="-342900">
              <a:spcBef>
                <a:spcPts val="0"/>
              </a:spcBef>
              <a:buFont typeface="Symbol" pitchFamily="2" charset="2"/>
              <a:buChar char=""/>
            </a:pPr>
            <a:r>
              <a:rPr lang="en-US" sz="1800" kern="100" dirty="0">
                <a:solidFill>
                  <a:srgbClr val="7030A0"/>
                </a:solidFill>
                <a:latin typeface="Calibri" panose="020F0502020204030204" pitchFamily="34" charset="0"/>
                <a:ea typeface="Calibri" panose="020F0502020204030204" pitchFamily="34" charset="0"/>
                <a:cs typeface="Calibri" panose="020F0502020204030204" pitchFamily="34" charset="0"/>
              </a:rPr>
              <a:t>And make sure your social media world is cleaned up – your potential employers will be checking it out.</a:t>
            </a:r>
          </a:p>
          <a:p>
            <a:pPr marL="800100" lvl="1" indent="-342900">
              <a:spcBef>
                <a:spcPts val="0"/>
              </a:spcBef>
              <a:buFont typeface="Symbol" pitchFamily="2" charset="2"/>
              <a:buChar char=""/>
            </a:pPr>
            <a:endParaRPr lang="en-US" sz="2100"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2100"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An undergraduate degree is a pre-requisite for any graduate program. If you want a professional career – in education, in business, in architecture, in engineering, in science – you must complete your undergraduate degree first. </a:t>
            </a:r>
            <a:br>
              <a:rPr lang="en-US" sz="2100"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br>
            <a:endParaRPr lang="en-US" sz="2100"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2100"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Do your research to know what kind of graduate degree helps you achieve your goals. For many professional careers, you may not need a graduate degree at all.</a:t>
            </a:r>
            <a:endParaRPr lang="en-US" sz="2100"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400" kern="100" dirty="0">
              <a:solidFill>
                <a:srgbClr val="7030A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1982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chemeClr val="tx1"/>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Computers &amp; Information Technology</a:t>
            </a:r>
          </a:p>
        </p:txBody>
      </p:sp>
      <p:sp>
        <p:nvSpPr>
          <p:cNvPr id="5" name="Content Placeholder 2">
            <a:extLst>
              <a:ext uri="{FF2B5EF4-FFF2-40B4-BE49-F238E27FC236}">
                <a16:creationId xmlns:a16="http://schemas.microsoft.com/office/drawing/2014/main" id="{B5CB28D9-111B-0675-E8CB-6BC961166930}"/>
              </a:ext>
            </a:extLst>
          </p:cNvPr>
          <p:cNvSpPr txBox="1">
            <a:spLocks/>
          </p:cNvSpPr>
          <p:nvPr/>
        </p:nvSpPr>
        <p:spPr>
          <a:xfrm>
            <a:off x="838200" y="1180845"/>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Both online and on-campus degrees rely on technology more than ever. Do not let this be the reason you struggle to get through college.</a:t>
            </a:r>
            <a:br>
              <a:rPr lang="en-US" dirty="0"/>
            </a:br>
            <a:endParaRPr lang="en-US" dirty="0"/>
          </a:p>
          <a:p>
            <a:pPr lvl="1">
              <a:buFont typeface="Wingdings" pitchFamily="2" charset="2"/>
              <a:buChar char="Ø"/>
            </a:pPr>
            <a:r>
              <a:rPr lang="en-US" dirty="0"/>
              <a:t> 	Invest in getting up to speed on technology requirements before you begin</a:t>
            </a:r>
            <a:br>
              <a:rPr lang="en-US" dirty="0"/>
            </a:br>
            <a:r>
              <a:rPr lang="en-US" dirty="0"/>
              <a:t> 	classes. Your faculty will be little help – you need to do the work.</a:t>
            </a:r>
            <a:br>
              <a:rPr lang="en-US" dirty="0"/>
            </a:br>
            <a:endParaRPr lang="en-US" dirty="0"/>
          </a:p>
          <a:p>
            <a:pPr lvl="1">
              <a:buFont typeface="Wingdings" pitchFamily="2" charset="2"/>
              <a:buChar char="Ø"/>
            </a:pPr>
            <a:r>
              <a:rPr lang="en-US" dirty="0"/>
              <a:t> 	Include all computer, software, printing and other costs in your budgeting. </a:t>
            </a:r>
            <a:br>
              <a:rPr lang="en-US" dirty="0"/>
            </a:br>
            <a:r>
              <a:rPr lang="en-US" dirty="0"/>
              <a:t> 	(And do keep all receipts because the IRS may give you some money back.)</a:t>
            </a:r>
            <a:br>
              <a:rPr lang="en-US" dirty="0"/>
            </a:br>
            <a:endParaRPr lang="en-US" dirty="0"/>
          </a:p>
          <a:p>
            <a:pPr lvl="1">
              <a:buFont typeface="Wingdings" pitchFamily="2" charset="2"/>
              <a:buChar char="Ø"/>
            </a:pPr>
            <a:r>
              <a:rPr lang="en-US" dirty="0"/>
              <a:t> 	Shop around for discounts on hardware &amp; software. Many schools and </a:t>
            </a:r>
            <a:br>
              <a:rPr lang="en-US" dirty="0"/>
            </a:br>
            <a:r>
              <a:rPr lang="en-US" dirty="0"/>
              <a:t> 	companies give students very generous discounts while in school.</a:t>
            </a:r>
          </a:p>
        </p:txBody>
      </p:sp>
    </p:spTree>
    <p:extLst>
      <p:ext uri="{BB962C8B-B14F-4D97-AF65-F5344CB8AC3E}">
        <p14:creationId xmlns:p14="http://schemas.microsoft.com/office/powerpoint/2010/main" val="1559572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B5CB28D9-111B-0675-E8CB-6BC961166930}"/>
              </a:ext>
            </a:extLst>
          </p:cNvPr>
          <p:cNvSpPr txBox="1">
            <a:spLocks/>
          </p:cNvSpPr>
          <p:nvPr/>
        </p:nvSpPr>
        <p:spPr>
          <a:xfrm>
            <a:off x="838200" y="1180845"/>
            <a:ext cx="52578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0"/>
              </a:spcBef>
              <a:buFont typeface="Symbol" pitchFamily="2" charset="2"/>
              <a:buChar char=""/>
            </a:pPr>
            <a:r>
              <a:rPr lang="en-US" sz="2100" kern="100" dirty="0">
                <a:effectLst/>
                <a:latin typeface="Calibri" panose="020F0502020204030204" pitchFamily="34" charset="0"/>
                <a:ea typeface="Calibri" panose="020F0502020204030204" pitchFamily="34" charset="0"/>
                <a:cs typeface="Calibri" panose="020F0502020204030204" pitchFamily="34" charset="0"/>
              </a:rPr>
              <a:t>In the 2020s, colleges take it for granted that a certain amount of information technology access and proficiency is required to be a college student. </a:t>
            </a:r>
            <a:br>
              <a:rPr lang="en-US" sz="2100" kern="100" dirty="0">
                <a:effectLst/>
                <a:latin typeface="Calibri" panose="020F0502020204030204" pitchFamily="34" charset="0"/>
                <a:ea typeface="Calibri" panose="020F0502020204030204" pitchFamily="34" charset="0"/>
                <a:cs typeface="Calibri" panose="020F0502020204030204" pitchFamily="34" charset="0"/>
              </a:rPr>
            </a:br>
            <a:endParaRPr lang="en-US" sz="2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2100" kern="100" dirty="0">
                <a:effectLst/>
                <a:latin typeface="Calibri" panose="020F0502020204030204" pitchFamily="34" charset="0"/>
                <a:ea typeface="Calibri" panose="020F0502020204030204" pitchFamily="34" charset="0"/>
                <a:cs typeface="Calibri" panose="020F0502020204030204" pitchFamily="34" charset="0"/>
              </a:rPr>
              <a:t>Make sure you understand the financial investment you will need to gain the access.</a:t>
            </a:r>
            <a:br>
              <a:rPr lang="en-US" sz="2100" kern="100" dirty="0">
                <a:effectLst/>
                <a:latin typeface="Calibri" panose="020F0502020204030204" pitchFamily="34" charset="0"/>
                <a:ea typeface="Calibri" panose="020F0502020204030204" pitchFamily="34" charset="0"/>
                <a:cs typeface="Calibri" panose="020F0502020204030204" pitchFamily="34" charset="0"/>
              </a:rPr>
            </a:br>
            <a:endParaRPr lang="en-US" sz="2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2100" kern="100" dirty="0">
                <a:effectLst/>
                <a:latin typeface="Calibri" panose="020F0502020204030204" pitchFamily="34" charset="0"/>
                <a:ea typeface="Calibri" panose="020F0502020204030204" pitchFamily="34" charset="0"/>
                <a:cs typeface="Calibri" panose="020F0502020204030204" pitchFamily="34" charset="0"/>
              </a:rPr>
              <a:t>Make sure you understand the time investment you will need to gain the proficiency.</a:t>
            </a:r>
            <a:br>
              <a:rPr lang="en-US" sz="2100" kern="100" dirty="0">
                <a:effectLst/>
                <a:latin typeface="Calibri" panose="020F0502020204030204" pitchFamily="34" charset="0"/>
                <a:ea typeface="Calibri" panose="020F0502020204030204" pitchFamily="34" charset="0"/>
                <a:cs typeface="Calibri" panose="020F0502020204030204" pitchFamily="34" charset="0"/>
              </a:rPr>
            </a:br>
            <a:endParaRPr lang="en-US" sz="2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2100" kern="100" dirty="0">
                <a:effectLst/>
                <a:latin typeface="Calibri" panose="020F0502020204030204" pitchFamily="34" charset="0"/>
                <a:ea typeface="Calibri" panose="020F0502020204030204" pitchFamily="34" charset="0"/>
                <a:cs typeface="Calibri" panose="020F0502020204030204" pitchFamily="34" charset="0"/>
              </a:rPr>
              <a:t>If you are an online student, having a reliable computer and reliable internet access is essential.</a:t>
            </a:r>
            <a:endParaRPr lang="en-US" sz="2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2">
            <a:extLst>
              <a:ext uri="{FF2B5EF4-FFF2-40B4-BE49-F238E27FC236}">
                <a16:creationId xmlns:a16="http://schemas.microsoft.com/office/drawing/2014/main" id="{1E36B242-B31C-F68B-D80A-D104643B1F4E}"/>
              </a:ext>
            </a:extLst>
          </p:cNvPr>
          <p:cNvSpPr txBox="1">
            <a:spLocks noChangeArrowheads="1"/>
          </p:cNvSpPr>
          <p:nvPr/>
        </p:nvSpPr>
        <p:spPr bwMode="auto">
          <a:xfrm>
            <a:off x="838200" y="328735"/>
            <a:ext cx="10670628" cy="722696"/>
          </a:xfrm>
          <a:prstGeom prst="rect">
            <a:avLst/>
          </a:prstGeom>
          <a:solidFill>
            <a:schemeClr val="tx1"/>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Computers &amp; Information Technology</a:t>
            </a:r>
          </a:p>
        </p:txBody>
      </p:sp>
      <p:sp>
        <p:nvSpPr>
          <p:cNvPr id="6" name="Content Placeholder 2">
            <a:extLst>
              <a:ext uri="{FF2B5EF4-FFF2-40B4-BE49-F238E27FC236}">
                <a16:creationId xmlns:a16="http://schemas.microsoft.com/office/drawing/2014/main" id="{14389F14-125E-AABA-74D7-7FD091A9D018}"/>
              </a:ext>
            </a:extLst>
          </p:cNvPr>
          <p:cNvSpPr txBox="1">
            <a:spLocks/>
          </p:cNvSpPr>
          <p:nvPr/>
        </p:nvSpPr>
        <p:spPr>
          <a:xfrm>
            <a:off x="6251028" y="1180845"/>
            <a:ext cx="52578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spcBef>
                <a:spcPts val="0"/>
              </a:spcBef>
              <a:spcAft>
                <a:spcPts val="0"/>
              </a:spcAft>
              <a:buFont typeface="Symbol" pitchFamily="2" charset="2"/>
              <a:buChar char=""/>
            </a:pPr>
            <a:r>
              <a:rPr lang="en-US" sz="2100" kern="100" dirty="0">
                <a:effectLst/>
                <a:latin typeface="Calibri" panose="020F0502020204030204" pitchFamily="34" charset="0"/>
                <a:ea typeface="Calibri" panose="020F0502020204030204" pitchFamily="34" charset="0"/>
                <a:cs typeface="Calibri" panose="020F0502020204030204" pitchFamily="34" charset="0"/>
              </a:rPr>
              <a:t>Courses are designed using the latest software technology. Faculty take it for granted that you will be proficient with this technology (and many times you will be far more proficient than the faculty). </a:t>
            </a:r>
            <a:br>
              <a:rPr lang="en-US" sz="2100" kern="100" dirty="0">
                <a:effectLst/>
                <a:latin typeface="Calibri" panose="020F0502020204030204" pitchFamily="34" charset="0"/>
                <a:ea typeface="Calibri" panose="020F0502020204030204" pitchFamily="34" charset="0"/>
                <a:cs typeface="Calibri" panose="020F0502020204030204" pitchFamily="34" charset="0"/>
              </a:rPr>
            </a:br>
            <a:endParaRPr lang="en-US" sz="2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2100" kern="100" dirty="0">
                <a:effectLst/>
                <a:latin typeface="Calibri" panose="020F0502020204030204" pitchFamily="34" charset="0"/>
                <a:ea typeface="Calibri" panose="020F0502020204030204" pitchFamily="34" charset="0"/>
                <a:cs typeface="Calibri" panose="020F0502020204030204" pitchFamily="34" charset="0"/>
              </a:rPr>
              <a:t>“My computer didn’t work” or “I lost my file” will never be a valid excuse. Make sure you have adequate technology – and then make sure you have a backup plan.</a:t>
            </a:r>
            <a:br>
              <a:rPr lang="en-US" sz="2100" kern="100" dirty="0">
                <a:effectLst/>
                <a:latin typeface="Calibri" panose="020F0502020204030204" pitchFamily="34" charset="0"/>
                <a:ea typeface="Calibri" panose="020F0502020204030204" pitchFamily="34" charset="0"/>
                <a:cs typeface="Calibri" panose="020F0502020204030204" pitchFamily="34" charset="0"/>
              </a:rPr>
            </a:br>
            <a:endParaRPr lang="en-US" sz="2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2100" kern="100" dirty="0">
                <a:effectLst/>
                <a:latin typeface="Calibri" panose="020F0502020204030204" pitchFamily="34" charset="0"/>
                <a:ea typeface="Calibri" panose="020F0502020204030204" pitchFamily="34" charset="0"/>
                <a:cs typeface="Calibri" panose="020F0502020204030204" pitchFamily="34" charset="0"/>
              </a:rPr>
              <a:t>If you are on-campus, you may have the same needs, your campus may have many resources that you can utilize. Find out where these resources are and if they work for you.</a:t>
            </a:r>
            <a:endParaRPr lang="en-US" sz="2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1112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E36B242-B31C-F68B-D80A-D104643B1F4E}"/>
              </a:ext>
            </a:extLst>
          </p:cNvPr>
          <p:cNvSpPr txBox="1">
            <a:spLocks noChangeArrowheads="1"/>
          </p:cNvSpPr>
          <p:nvPr/>
        </p:nvSpPr>
        <p:spPr bwMode="auto">
          <a:xfrm>
            <a:off x="838200" y="328735"/>
            <a:ext cx="10670628" cy="722696"/>
          </a:xfrm>
          <a:prstGeom prst="rect">
            <a:avLst/>
          </a:prstGeom>
          <a:solidFill>
            <a:schemeClr val="tx1"/>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Computers &amp; Information Technology</a:t>
            </a:r>
          </a:p>
        </p:txBody>
      </p:sp>
      <p:sp>
        <p:nvSpPr>
          <p:cNvPr id="6" name="Content Placeholder 2">
            <a:extLst>
              <a:ext uri="{FF2B5EF4-FFF2-40B4-BE49-F238E27FC236}">
                <a16:creationId xmlns:a16="http://schemas.microsoft.com/office/drawing/2014/main" id="{14389F14-125E-AABA-74D7-7FD091A9D018}"/>
              </a:ext>
            </a:extLst>
          </p:cNvPr>
          <p:cNvSpPr txBox="1">
            <a:spLocks/>
          </p:cNvSpPr>
          <p:nvPr/>
        </p:nvSpPr>
        <p:spPr>
          <a:xfrm>
            <a:off x="2143240" y="1380683"/>
            <a:ext cx="7905519" cy="42873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spcBef>
                <a:spcPts val="0"/>
              </a:spcBef>
              <a:spcAft>
                <a:spcPts val="0"/>
              </a:spcAft>
              <a:buFont typeface="Symbol" pitchFamily="2" charset="2"/>
              <a:buChar char=""/>
            </a:pPr>
            <a:r>
              <a:rPr lang="en-US" sz="2100" kern="100" dirty="0">
                <a:effectLst/>
                <a:latin typeface="Calibri" panose="020F0502020204030204" pitchFamily="34" charset="0"/>
                <a:ea typeface="Calibri" panose="020F0502020204030204" pitchFamily="34" charset="0"/>
                <a:cs typeface="Calibri" panose="020F0502020204030204" pitchFamily="34" charset="0"/>
              </a:rPr>
              <a:t>Doing work by hand is rarely the most effective or efficient option. Having your own computer or deciding to use the on-campus computer laboratories will be essential.</a:t>
            </a:r>
            <a:br>
              <a:rPr lang="en-US" sz="2100" kern="100" dirty="0">
                <a:effectLst/>
                <a:latin typeface="Calibri" panose="020F0502020204030204" pitchFamily="34" charset="0"/>
                <a:ea typeface="Calibri" panose="020F0502020204030204" pitchFamily="34" charset="0"/>
                <a:cs typeface="Calibri" panose="020F0502020204030204" pitchFamily="34" charset="0"/>
              </a:rPr>
            </a:br>
            <a:endParaRPr lang="en-US" sz="2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2100" kern="100" dirty="0">
                <a:effectLst/>
                <a:latin typeface="Calibri" panose="020F0502020204030204" pitchFamily="34" charset="0"/>
                <a:ea typeface="Calibri" panose="020F0502020204030204" pitchFamily="34" charset="0"/>
                <a:cs typeface="Calibri" panose="020F0502020204030204" pitchFamily="34" charset="0"/>
              </a:rPr>
              <a:t>Can you succeed as a student using a smart phone as your primary technology? No, probably not.</a:t>
            </a:r>
            <a:br>
              <a:rPr lang="en-US" sz="2100" kern="100" dirty="0">
                <a:effectLst/>
                <a:latin typeface="Calibri" panose="020F0502020204030204" pitchFamily="34" charset="0"/>
                <a:ea typeface="Calibri" panose="020F0502020204030204" pitchFamily="34" charset="0"/>
                <a:cs typeface="Calibri" panose="020F0502020204030204" pitchFamily="34" charset="0"/>
              </a:rPr>
            </a:br>
            <a:endParaRPr lang="en-US" sz="2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2100" kern="100" dirty="0">
                <a:effectLst/>
                <a:latin typeface="Calibri" panose="020F0502020204030204" pitchFamily="34" charset="0"/>
                <a:ea typeface="Calibri" panose="020F0502020204030204" pitchFamily="34" charset="0"/>
                <a:cs typeface="Calibri" panose="020F0502020204030204" pitchFamily="34" charset="0"/>
              </a:rPr>
              <a:t>What is a Learning Management System and why do you care? An LMS is an internet-based platform where faculty will connect with you, will provide information to you and will have you perform assignments. Get familiar with it and check it regularly.</a:t>
            </a:r>
            <a:br>
              <a:rPr lang="en-US" sz="2100" kern="100" dirty="0">
                <a:effectLst/>
                <a:latin typeface="Calibri" panose="020F0502020204030204" pitchFamily="34" charset="0"/>
                <a:ea typeface="Calibri" panose="020F0502020204030204" pitchFamily="34" charset="0"/>
                <a:cs typeface="Calibri" panose="020F0502020204030204" pitchFamily="34" charset="0"/>
              </a:rPr>
            </a:br>
            <a:endParaRPr lang="en-US" sz="2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2100" kern="100" dirty="0">
                <a:effectLst/>
                <a:latin typeface="Calibri" panose="020F0502020204030204" pitchFamily="34" charset="0"/>
                <a:ea typeface="Calibri" panose="020F0502020204030204" pitchFamily="34" charset="0"/>
                <a:cs typeface="Calibri" panose="020F0502020204030204" pitchFamily="34" charset="0"/>
              </a:rPr>
              <a:t>For online classes, the LMS will be your lifeline to the course, where you will complete all videos, lectures and assignments. </a:t>
            </a:r>
            <a:br>
              <a:rPr lang="en-US" sz="2100" kern="100" dirty="0">
                <a:effectLst/>
                <a:latin typeface="Calibri" panose="020F0502020204030204" pitchFamily="34" charset="0"/>
                <a:ea typeface="Calibri" panose="020F0502020204030204" pitchFamily="34" charset="0"/>
                <a:cs typeface="Calibri" panose="020F0502020204030204" pitchFamily="34" charset="0"/>
              </a:rPr>
            </a:br>
            <a:endParaRPr lang="en-US" sz="2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7891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30200"/>
            <a:ext cx="10972800" cy="4013199"/>
          </a:xfrm>
          <a:solidFill>
            <a:srgbClr val="2D2D83"/>
          </a:solidFill>
        </p:spPr>
        <p:txBody>
          <a:bodyPr>
            <a:normAutofit fontScale="90000"/>
          </a:bodyPr>
          <a:lstStyle/>
          <a:p>
            <a:r>
              <a:rPr lang="en-US" sz="6000" dirty="0">
                <a:latin typeface="Calibri" panose="020F0502020204030204" pitchFamily="34" charset="0"/>
                <a:cs typeface="Calibri" panose="020F0502020204030204" pitchFamily="34" charset="0"/>
              </a:rPr>
              <a:t>Brian Bolton</a:t>
            </a:r>
            <a:br>
              <a:rPr lang="en-US" sz="6000" dirty="0">
                <a:latin typeface="Calibri" panose="020F0502020204030204" pitchFamily="34" charset="0"/>
                <a:cs typeface="Calibri" panose="020F0502020204030204" pitchFamily="34" charset="0"/>
              </a:rPr>
            </a:br>
            <a:r>
              <a:rPr lang="en-US" sz="6000" dirty="0">
                <a:latin typeface="Calibri" panose="020F0502020204030204" pitchFamily="34" charset="0"/>
                <a:cs typeface="Calibri" panose="020F0502020204030204" pitchFamily="34" charset="0"/>
              </a:rPr>
              <a:t>Professor of Finance</a:t>
            </a:r>
            <a:br>
              <a:rPr lang="en-US" sz="6000" dirty="0">
                <a:latin typeface="Calibri" panose="020F0502020204030204" pitchFamily="34" charset="0"/>
                <a:cs typeface="Calibri" panose="020F0502020204030204" pitchFamily="34" charset="0"/>
              </a:rPr>
            </a:br>
            <a:r>
              <a:rPr lang="en-US" sz="6000" dirty="0">
                <a:latin typeface="Calibri" panose="020F0502020204030204" pitchFamily="34" charset="0"/>
                <a:cs typeface="Calibri" panose="020F0502020204030204" pitchFamily="34" charset="0"/>
              </a:rPr>
              <a:t>brian.bolton@louisiana.edu</a:t>
            </a:r>
            <a:br>
              <a:rPr lang="en-US" sz="5400" dirty="0">
                <a:latin typeface="Calibri" panose="020F0502020204030204" pitchFamily="34" charset="0"/>
                <a:cs typeface="Calibri" panose="020F0502020204030204" pitchFamily="34" charset="0"/>
              </a:rPr>
            </a:br>
            <a:br>
              <a:rPr lang="en-US" sz="5400" dirty="0">
                <a:latin typeface="Calibri" panose="020F0502020204030204" pitchFamily="34" charset="0"/>
                <a:cs typeface="Calibri" panose="020F0502020204030204" pitchFamily="34" charset="0"/>
              </a:rPr>
            </a:br>
            <a:r>
              <a:rPr lang="en-US" sz="4400" dirty="0">
                <a:latin typeface="Calibri" panose="020F0502020204030204" pitchFamily="34" charset="0"/>
                <a:cs typeface="Calibri" panose="020F0502020204030204" pitchFamily="34" charset="0"/>
              </a:rPr>
              <a:t>http://business.louisiana.edu/financeispersonal</a:t>
            </a:r>
          </a:p>
        </p:txBody>
      </p:sp>
    </p:spTree>
    <p:extLst>
      <p:ext uri="{BB962C8B-B14F-4D97-AF65-F5344CB8AC3E}">
        <p14:creationId xmlns:p14="http://schemas.microsoft.com/office/powerpoint/2010/main" val="312461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How to Succeed in College</a:t>
            </a:r>
          </a:p>
        </p:txBody>
      </p:sp>
      <p:sp>
        <p:nvSpPr>
          <p:cNvPr id="5" name="Content Placeholder 2">
            <a:extLst>
              <a:ext uri="{FF2B5EF4-FFF2-40B4-BE49-F238E27FC236}">
                <a16:creationId xmlns:a16="http://schemas.microsoft.com/office/drawing/2014/main" id="{B5CB28D9-111B-0675-E8CB-6BC961166930}"/>
              </a:ext>
            </a:extLst>
          </p:cNvPr>
          <p:cNvSpPr txBox="1">
            <a:spLocks/>
          </p:cNvSpPr>
          <p:nvPr/>
        </p:nvSpPr>
        <p:spPr>
          <a:xfrm>
            <a:off x="838200" y="1180845"/>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kern="100" dirty="0">
                <a:effectLst/>
                <a:latin typeface="Calibri" panose="020F0502020204030204" pitchFamily="34" charset="0"/>
                <a:ea typeface="Calibri" panose="020F0502020204030204" pitchFamily="34" charset="0"/>
                <a:cs typeface="Calibri" panose="020F0502020204030204" pitchFamily="34" charset="0"/>
              </a:rPr>
              <a:t>The best investment you can make in life is to get a college degree. Finish – and then reap the benefits.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400" dirty="0"/>
          </a:p>
          <a:p>
            <a:pPr lvl="1">
              <a:buFont typeface="Wingdings" pitchFamily="2" charset="2"/>
              <a:buChar char="Ø"/>
            </a:pPr>
            <a:r>
              <a:rPr lang="en-US" dirty="0"/>
              <a:t> 	At work, you know what you have to do to succeed, to get a raise, to avoid </a:t>
            </a:r>
            <a:br>
              <a:rPr lang="en-US" dirty="0"/>
            </a:br>
            <a:r>
              <a:rPr lang="en-US" dirty="0"/>
              <a:t>	getting fired. </a:t>
            </a:r>
            <a:br>
              <a:rPr lang="en-US" dirty="0"/>
            </a:br>
            <a:br>
              <a:rPr lang="en-US" dirty="0"/>
            </a:br>
            <a:r>
              <a:rPr lang="en-US" dirty="0"/>
              <a:t>	Identify the same factors that will determine what you need to do to achieve </a:t>
            </a:r>
            <a:br>
              <a:rPr lang="en-US" dirty="0"/>
            </a:br>
            <a:r>
              <a:rPr lang="en-US" dirty="0"/>
              <a:t>	your college goals.</a:t>
            </a:r>
          </a:p>
          <a:p>
            <a:pPr lvl="1">
              <a:buFont typeface="Wingdings" pitchFamily="2" charset="2"/>
              <a:buChar char="Ø"/>
            </a:pPr>
            <a:endParaRPr lang="en-US" dirty="0"/>
          </a:p>
          <a:p>
            <a:pPr lvl="1">
              <a:buFont typeface="Wingdings" pitchFamily="2" charset="2"/>
              <a:buChar char="Ø"/>
            </a:pPr>
            <a:r>
              <a:rPr lang="en-US" dirty="0"/>
              <a:t>	We know that, in reality, your college work may be the 3rd or 4th priority </a:t>
            </a:r>
            <a:br>
              <a:rPr lang="en-US" dirty="0"/>
            </a:br>
            <a:r>
              <a:rPr lang="en-US" dirty="0"/>
              <a:t> 	in your life. But remember that you are being graded and evaluated against  	thousands of other students who only have one priority.</a:t>
            </a:r>
          </a:p>
          <a:p>
            <a:pPr lvl="1">
              <a:buFont typeface="Wingdings" pitchFamily="2" charset="2"/>
              <a:buChar char="Ø"/>
            </a:pPr>
            <a:endParaRPr lang="en-US" dirty="0"/>
          </a:p>
        </p:txBody>
      </p:sp>
    </p:spTree>
    <p:extLst>
      <p:ext uri="{BB962C8B-B14F-4D97-AF65-F5344CB8AC3E}">
        <p14:creationId xmlns:p14="http://schemas.microsoft.com/office/powerpoint/2010/main" val="2535608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B5CB28D9-111B-0675-E8CB-6BC961166930}"/>
              </a:ext>
            </a:extLst>
          </p:cNvPr>
          <p:cNvSpPr txBox="1">
            <a:spLocks/>
          </p:cNvSpPr>
          <p:nvPr/>
        </p:nvSpPr>
        <p:spPr>
          <a:xfrm>
            <a:off x="838200" y="1180845"/>
            <a:ext cx="52578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0"/>
              </a:spcBef>
              <a:buFont typeface="Symbol" pitchFamily="2" charset="2"/>
              <a:buChar char=""/>
            </a:pPr>
            <a:r>
              <a:rPr lang="en-US" sz="2100" kern="100" dirty="0">
                <a:effectLst/>
                <a:latin typeface="Calibri" panose="020F0502020204030204" pitchFamily="34" charset="0"/>
                <a:ea typeface="Calibri" panose="020F0502020204030204" pitchFamily="34" charset="0"/>
                <a:cs typeface="Calibri" panose="020F0502020204030204" pitchFamily="34" charset="0"/>
              </a:rPr>
              <a:t>Time management is often the most difficult aspect of college; create a system to track all of your assignments, to plan ahead, to complete everything on time.</a:t>
            </a:r>
          </a:p>
          <a:p>
            <a:pPr marL="342900" indent="-342900">
              <a:spcBef>
                <a:spcPts val="0"/>
              </a:spcBef>
              <a:buFont typeface="Symbol" pitchFamily="2" charset="2"/>
              <a:buChar char=""/>
            </a:pPr>
            <a:endParaRPr lang="en-US" sz="2100" kern="100"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0"/>
              </a:spcBef>
              <a:buFont typeface="Symbol" pitchFamily="2" charset="2"/>
              <a:buChar char=""/>
            </a:pPr>
            <a:r>
              <a:rPr lang="en-US" sz="2100" kern="100" dirty="0">
                <a:effectLst/>
                <a:latin typeface="Calibri" panose="020F0502020204030204" pitchFamily="34" charset="0"/>
                <a:ea typeface="Calibri" panose="020F0502020204030204" pitchFamily="34" charset="0"/>
                <a:cs typeface="Calibri" panose="020F0502020204030204" pitchFamily="34" charset="0"/>
              </a:rPr>
              <a:t>Make sure you complete every single assignment – yes, every single one. Do not give your faculty any opportunity to make things more difficult for you.</a:t>
            </a:r>
          </a:p>
          <a:p>
            <a:pPr marL="342900" indent="-342900">
              <a:spcBef>
                <a:spcPts val="0"/>
              </a:spcBef>
              <a:buFont typeface="Symbol" pitchFamily="2" charset="2"/>
              <a:buChar char=""/>
            </a:pPr>
            <a:endParaRPr lang="en-US" sz="2100" kern="100"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0"/>
              </a:spcBef>
              <a:buFont typeface="Symbol" pitchFamily="2" charset="2"/>
              <a:buChar char=""/>
            </a:pPr>
            <a:r>
              <a:rPr lang="en-US" sz="2100" kern="100" dirty="0">
                <a:effectLst/>
                <a:latin typeface="Calibri" panose="020F0502020204030204" pitchFamily="34" charset="0"/>
                <a:ea typeface="Calibri" panose="020F0502020204030204" pitchFamily="34" charset="0"/>
                <a:cs typeface="Calibri" panose="020F0502020204030204" pitchFamily="34" charset="0"/>
              </a:rPr>
              <a:t>Connect with your faculty early in the term: visit office hours, chat before or after class, send an email.</a:t>
            </a:r>
          </a:p>
        </p:txBody>
      </p:sp>
      <p:sp>
        <p:nvSpPr>
          <p:cNvPr id="7" name="Content Placeholder 2">
            <a:extLst>
              <a:ext uri="{FF2B5EF4-FFF2-40B4-BE49-F238E27FC236}">
                <a16:creationId xmlns:a16="http://schemas.microsoft.com/office/drawing/2014/main" id="{DE62CF89-B8F5-B4E6-BC2C-E490F8751B1F}"/>
              </a:ext>
            </a:extLst>
          </p:cNvPr>
          <p:cNvSpPr txBox="1">
            <a:spLocks/>
          </p:cNvSpPr>
          <p:nvPr/>
        </p:nvSpPr>
        <p:spPr>
          <a:xfrm>
            <a:off x="6251028" y="1180845"/>
            <a:ext cx="52578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0"/>
              </a:spcBef>
              <a:buFont typeface="Symbol" pitchFamily="2" charset="2"/>
              <a:buChar char=""/>
            </a:pPr>
            <a:endParaRPr lang="en-US" sz="2100" kern="100"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0"/>
              </a:spcBef>
              <a:buFont typeface="Symbol" pitchFamily="2" charset="2"/>
              <a:buChar char=""/>
            </a:pPr>
            <a:r>
              <a:rPr lang="en-US" sz="2100" kern="100" dirty="0">
                <a:effectLst/>
                <a:latin typeface="Calibri" panose="020F0502020204030204" pitchFamily="34" charset="0"/>
                <a:ea typeface="Calibri" panose="020F0502020204030204" pitchFamily="34" charset="0"/>
                <a:cs typeface="Calibri" panose="020F0502020204030204" pitchFamily="34" charset="0"/>
              </a:rPr>
              <a:t>Recognize that you are not alone in this experience. </a:t>
            </a:r>
          </a:p>
          <a:p>
            <a:pPr marL="342900" indent="-342900">
              <a:spcBef>
                <a:spcPts val="0"/>
              </a:spcBef>
              <a:buFont typeface="Symbol" pitchFamily="2" charset="2"/>
              <a:buChar char=""/>
            </a:pPr>
            <a:endParaRPr lang="en-US" sz="2100" kern="100"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0"/>
              </a:spcBef>
              <a:buFont typeface="Symbol" pitchFamily="2" charset="2"/>
              <a:buChar char=""/>
            </a:pPr>
            <a:r>
              <a:rPr lang="en-US" sz="2100" kern="100" dirty="0">
                <a:effectLst/>
                <a:latin typeface="Calibri" panose="020F0502020204030204" pitchFamily="34" charset="0"/>
                <a:ea typeface="Calibri" panose="020F0502020204030204" pitchFamily="34" charset="0"/>
                <a:cs typeface="Calibri" panose="020F0502020204030204" pitchFamily="34" charset="0"/>
              </a:rPr>
              <a:t>Lean on your family and friends to help with both school and non-school issues. </a:t>
            </a:r>
          </a:p>
          <a:p>
            <a:pPr marL="342900" indent="-342900">
              <a:spcBef>
                <a:spcPts val="0"/>
              </a:spcBef>
              <a:buFont typeface="Symbol" pitchFamily="2" charset="2"/>
              <a:buChar char=""/>
            </a:pPr>
            <a:endParaRPr lang="en-US" sz="2100" kern="100"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0"/>
              </a:spcBef>
              <a:buFont typeface="Symbol" pitchFamily="2" charset="2"/>
              <a:buChar char=""/>
            </a:pPr>
            <a:r>
              <a:rPr lang="en-US" sz="2100" kern="100" dirty="0">
                <a:effectLst/>
                <a:latin typeface="Calibri" panose="020F0502020204030204" pitchFamily="34" charset="0"/>
                <a:ea typeface="Calibri" panose="020F0502020204030204" pitchFamily="34" charset="0"/>
                <a:cs typeface="Calibri" panose="020F0502020204030204" pitchFamily="34" charset="0"/>
              </a:rPr>
              <a:t>Connect with other students through clubs, organizations, group projects and other means.</a:t>
            </a:r>
          </a:p>
          <a:p>
            <a:pPr marL="342900" indent="-342900">
              <a:spcBef>
                <a:spcPts val="0"/>
              </a:spcBef>
              <a:buFont typeface="Symbol" pitchFamily="2" charset="2"/>
              <a:buChar char=""/>
            </a:pPr>
            <a:endParaRPr lang="en-US" sz="2100" kern="100"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0"/>
              </a:spcBef>
              <a:buFont typeface="Symbol" pitchFamily="2" charset="2"/>
              <a:buChar char=""/>
            </a:pPr>
            <a:r>
              <a:rPr lang="en-US" sz="2100" kern="100" dirty="0">
                <a:effectLst/>
                <a:latin typeface="Calibri" panose="020F0502020204030204" pitchFamily="34" charset="0"/>
                <a:ea typeface="Calibri" panose="020F0502020204030204" pitchFamily="34" charset="0"/>
                <a:cs typeface="Calibri" panose="020F0502020204030204" pitchFamily="34" charset="0"/>
              </a:rPr>
              <a:t>Many other students will be in a similar situation to you – or have already been through it – and you can learn a lot from them.</a:t>
            </a:r>
          </a:p>
        </p:txBody>
      </p:sp>
      <p:sp>
        <p:nvSpPr>
          <p:cNvPr id="8" name="Rectangle 2">
            <a:extLst>
              <a:ext uri="{FF2B5EF4-FFF2-40B4-BE49-F238E27FC236}">
                <a16:creationId xmlns:a16="http://schemas.microsoft.com/office/drawing/2014/main" id="{52500E79-9D68-A91B-0E87-FE0E8A3BCABC}"/>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How to Succeed in College</a:t>
            </a:r>
          </a:p>
        </p:txBody>
      </p:sp>
    </p:spTree>
    <p:extLst>
      <p:ext uri="{BB962C8B-B14F-4D97-AF65-F5344CB8AC3E}">
        <p14:creationId xmlns:p14="http://schemas.microsoft.com/office/powerpoint/2010/main" val="2588225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DE62CF89-B8F5-B4E6-BC2C-E490F8751B1F}"/>
              </a:ext>
            </a:extLst>
          </p:cNvPr>
          <p:cNvSpPr txBox="1">
            <a:spLocks/>
          </p:cNvSpPr>
          <p:nvPr/>
        </p:nvSpPr>
        <p:spPr>
          <a:xfrm>
            <a:off x="2208186" y="1427613"/>
            <a:ext cx="7775628" cy="4002774"/>
          </a:xfrm>
          <a:prstGeom prst="rect">
            <a:avLst/>
          </a:prstGeom>
          <a:ln w="63500">
            <a:solidFill>
              <a:srgbClr val="C0000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endParaRPr lang="en-US" kern="100" dirty="0">
              <a:effectLst/>
              <a:latin typeface="Calibri" panose="020F0502020204030204" pitchFamily="34" charset="0"/>
              <a:ea typeface="Calibri" panose="020F0502020204030204" pitchFamily="34" charset="0"/>
              <a:cs typeface="Calibri" panose="020F0502020204030204" pitchFamily="34" charset="0"/>
            </a:endParaRPr>
          </a:p>
          <a:p>
            <a:pPr marL="0" indent="0" algn="ctr">
              <a:spcBef>
                <a:spcPts val="0"/>
              </a:spcBef>
              <a:buNone/>
            </a:pPr>
            <a:r>
              <a:rPr lang="en-US" kern="100" dirty="0">
                <a:effectLst/>
                <a:latin typeface="Calibri" panose="020F0502020204030204" pitchFamily="34" charset="0"/>
                <a:ea typeface="Calibri" panose="020F0502020204030204" pitchFamily="34" charset="0"/>
                <a:cs typeface="Calibri" panose="020F0502020204030204" pitchFamily="34" charset="0"/>
              </a:rPr>
              <a:t>Focus on both the forest and the trees. </a:t>
            </a:r>
          </a:p>
          <a:p>
            <a:pPr marL="342900" indent="-342900" algn="ctr">
              <a:spcBef>
                <a:spcPts val="0"/>
              </a:spcBef>
              <a:buFont typeface="Symbol" pitchFamily="2" charset="2"/>
              <a:buChar char=""/>
            </a:pPr>
            <a:endParaRPr lang="en-US" kern="100" dirty="0">
              <a:effectLst/>
              <a:latin typeface="Calibri" panose="020F0502020204030204" pitchFamily="34" charset="0"/>
              <a:ea typeface="Calibri" panose="020F0502020204030204" pitchFamily="34" charset="0"/>
              <a:cs typeface="Calibri" panose="020F0502020204030204" pitchFamily="34" charset="0"/>
            </a:endParaRPr>
          </a:p>
          <a:p>
            <a:pPr marL="0" indent="0" algn="ctr">
              <a:spcBef>
                <a:spcPts val="0"/>
              </a:spcBef>
              <a:buNone/>
            </a:pPr>
            <a:r>
              <a:rPr lang="en-US" kern="100" dirty="0">
                <a:effectLst/>
                <a:latin typeface="Calibri" panose="020F0502020204030204" pitchFamily="34" charset="0"/>
                <a:ea typeface="Calibri" panose="020F0502020204030204" pitchFamily="34" charset="0"/>
                <a:cs typeface="Calibri" panose="020F0502020204030204" pitchFamily="34" charset="0"/>
              </a:rPr>
              <a:t>Always keep the big picture in mind</a:t>
            </a:r>
            <a:br>
              <a:rPr lang="en-US" kern="100" dirty="0">
                <a:effectLst/>
                <a:latin typeface="Calibri" panose="020F0502020204030204" pitchFamily="34" charset="0"/>
                <a:ea typeface="Calibri" panose="020F0502020204030204" pitchFamily="34" charset="0"/>
                <a:cs typeface="Calibri" panose="020F0502020204030204" pitchFamily="34" charset="0"/>
              </a:rPr>
            </a:br>
            <a:r>
              <a:rPr lang="en-US" kern="100" dirty="0">
                <a:effectLst/>
                <a:latin typeface="Calibri" panose="020F0502020204030204" pitchFamily="34" charset="0"/>
                <a:ea typeface="Calibri" panose="020F0502020204030204" pitchFamily="34" charset="0"/>
                <a:cs typeface="Calibri" panose="020F0502020204030204" pitchFamily="34" charset="0"/>
              </a:rPr>
              <a:t> and know why you’re here. </a:t>
            </a:r>
          </a:p>
          <a:p>
            <a:pPr marL="0" indent="0" algn="ctr">
              <a:spcBef>
                <a:spcPts val="0"/>
              </a:spcBef>
              <a:buNone/>
            </a:pPr>
            <a:endParaRPr lang="en-US" kern="100" dirty="0">
              <a:latin typeface="Calibri" panose="020F0502020204030204" pitchFamily="34" charset="0"/>
              <a:ea typeface="Calibri" panose="020F0502020204030204" pitchFamily="34" charset="0"/>
              <a:cs typeface="Calibri" panose="020F0502020204030204" pitchFamily="34" charset="0"/>
            </a:endParaRPr>
          </a:p>
          <a:p>
            <a:pPr marL="0" indent="0" algn="ctr">
              <a:spcBef>
                <a:spcPts val="0"/>
              </a:spcBef>
              <a:buNone/>
            </a:pPr>
            <a:r>
              <a:rPr lang="en-US" kern="100" dirty="0">
                <a:effectLst/>
                <a:latin typeface="Calibri" panose="020F0502020204030204" pitchFamily="34" charset="0"/>
                <a:ea typeface="Calibri" panose="020F0502020204030204" pitchFamily="34" charset="0"/>
                <a:cs typeface="Calibri" panose="020F0502020204030204" pitchFamily="34" charset="0"/>
              </a:rPr>
              <a:t>Take care of your personal and </a:t>
            </a:r>
            <a:br>
              <a:rPr lang="en-US" kern="100" dirty="0">
                <a:effectLst/>
                <a:latin typeface="Calibri" panose="020F0502020204030204" pitchFamily="34" charset="0"/>
                <a:ea typeface="Calibri" panose="020F0502020204030204" pitchFamily="34" charset="0"/>
                <a:cs typeface="Calibri" panose="020F0502020204030204" pitchFamily="34" charset="0"/>
              </a:rPr>
            </a:br>
            <a:r>
              <a:rPr lang="en-US" kern="100" dirty="0">
                <a:effectLst/>
                <a:latin typeface="Calibri" panose="020F0502020204030204" pitchFamily="34" charset="0"/>
                <a:ea typeface="Calibri" panose="020F0502020204030204" pitchFamily="34" charset="0"/>
                <a:cs typeface="Calibri" panose="020F0502020204030204" pitchFamily="34" charset="0"/>
              </a:rPr>
              <a:t>mental health first. </a:t>
            </a:r>
            <a:br>
              <a:rPr lang="en-US" kern="100" dirty="0">
                <a:effectLst/>
                <a:latin typeface="Calibri" panose="020F0502020204030204" pitchFamily="34" charset="0"/>
                <a:ea typeface="Calibri" panose="020F0502020204030204" pitchFamily="34" charset="0"/>
                <a:cs typeface="Calibri" panose="020F0502020204030204" pitchFamily="34" charset="0"/>
              </a:rPr>
            </a:br>
            <a:r>
              <a:rPr lang="en-US" kern="100" dirty="0">
                <a:effectLst/>
                <a:latin typeface="Calibri" panose="020F0502020204030204" pitchFamily="34" charset="0"/>
                <a:ea typeface="Calibri" panose="020F0502020204030204" pitchFamily="34" charset="0"/>
                <a:cs typeface="Calibri" panose="020F0502020204030204" pitchFamily="34" charset="0"/>
              </a:rPr>
              <a:t>All other success will follow.</a:t>
            </a:r>
            <a:br>
              <a:rPr lang="en-US" kern="100" dirty="0">
                <a:effectLst/>
                <a:latin typeface="Calibri" panose="020F0502020204030204" pitchFamily="34" charset="0"/>
                <a:ea typeface="Calibri" panose="020F0502020204030204" pitchFamily="34" charset="0"/>
                <a:cs typeface="Calibri" panose="020F0502020204030204" pitchFamily="34" charset="0"/>
              </a:rPr>
            </a:br>
            <a:endParaRPr lang="en-US" kern="100"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0"/>
              </a:spcBef>
              <a:buFont typeface="Symbol" pitchFamily="2" charset="2"/>
              <a:buChar char=""/>
            </a:pPr>
            <a:endParaRPr lang="en-US"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17650538-1800-8C9A-6B14-1B69E07A130A}"/>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How to Succeed in College</a:t>
            </a:r>
          </a:p>
        </p:txBody>
      </p:sp>
    </p:spTree>
    <p:extLst>
      <p:ext uri="{BB962C8B-B14F-4D97-AF65-F5344CB8AC3E}">
        <p14:creationId xmlns:p14="http://schemas.microsoft.com/office/powerpoint/2010/main" val="1591487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7188580-3083-333E-C567-67F150BC4606}"/>
              </a:ext>
            </a:extLst>
          </p:cNvPr>
          <p:cNvGraphicFramePr/>
          <p:nvPr/>
        </p:nvGraphicFramePr>
        <p:xfrm>
          <a:off x="1731573" y="236170"/>
          <a:ext cx="8728853" cy="5962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6705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391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3009648" y="5637790"/>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17374095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42A4D48F-CD13-4746-A3DA-7888E8C07C76}"/>
              </a:ext>
            </a:extLst>
          </p:cNvPr>
          <p:cNvSpPr/>
          <p:nvPr/>
        </p:nvSpPr>
        <p:spPr>
          <a:xfrm>
            <a:off x="4524694" y="561523"/>
            <a:ext cx="3142610" cy="1930063"/>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Tree>
    <p:extLst>
      <p:ext uri="{BB962C8B-B14F-4D97-AF65-F5344CB8AC3E}">
        <p14:creationId xmlns:p14="http://schemas.microsoft.com/office/powerpoint/2010/main" val="4128842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a:extLst>
              <a:ext uri="{FF2B5EF4-FFF2-40B4-BE49-F238E27FC236}">
                <a16:creationId xmlns:a16="http://schemas.microsoft.com/office/drawing/2014/main" id="{CEDDAFA5-4A65-5C72-2090-E02FDE0425CD}"/>
              </a:ext>
            </a:extLst>
          </p:cNvPr>
          <p:cNvSpPr/>
          <p:nvPr/>
        </p:nvSpPr>
        <p:spPr>
          <a:xfrm>
            <a:off x="1521561" y="224996"/>
            <a:ext cx="9148877" cy="5376461"/>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solidFill>
                  <a:srgbClr val="0000CC"/>
                </a:solidFill>
              </a:rPr>
              <a:t>Don’t wait around for other people to be happy for you.</a:t>
            </a:r>
          </a:p>
          <a:p>
            <a:pPr algn="ctr"/>
            <a:r>
              <a:rPr lang="en-US" sz="3200" b="1" i="1" dirty="0">
                <a:solidFill>
                  <a:srgbClr val="0000CC"/>
                </a:solidFill>
              </a:rPr>
              <a:t>Any happiness you get,</a:t>
            </a:r>
          </a:p>
          <a:p>
            <a:pPr algn="ctr"/>
            <a:r>
              <a:rPr lang="en-US" sz="3200" b="1" i="1" dirty="0">
                <a:solidFill>
                  <a:srgbClr val="0000CC"/>
                </a:solidFill>
              </a:rPr>
              <a:t>You’ve got to make yourself.</a:t>
            </a:r>
          </a:p>
          <a:p>
            <a:pPr algn="ctr"/>
            <a:endParaRPr lang="en-US" sz="3200" b="1" i="1" dirty="0">
              <a:solidFill>
                <a:srgbClr val="0000CC"/>
              </a:solidFill>
            </a:endParaRPr>
          </a:p>
          <a:p>
            <a:pPr algn="ctr"/>
            <a:r>
              <a:rPr lang="en-US" sz="3200" b="1" i="1" dirty="0">
                <a:solidFill>
                  <a:srgbClr val="0000CC"/>
                </a:solidFill>
              </a:rPr>
              <a:t>~ Alice Walker</a:t>
            </a:r>
          </a:p>
        </p:txBody>
      </p:sp>
    </p:spTree>
    <p:extLst>
      <p:ext uri="{BB962C8B-B14F-4D97-AF65-F5344CB8AC3E}">
        <p14:creationId xmlns:p14="http://schemas.microsoft.com/office/powerpoint/2010/main" val="144317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Owning Your Financial Future</a:t>
            </a:r>
          </a:p>
        </p:txBody>
      </p:sp>
      <p:sp>
        <p:nvSpPr>
          <p:cNvPr id="4" name="Title 1">
            <a:extLst>
              <a:ext uri="{FF2B5EF4-FFF2-40B4-BE49-F238E27FC236}">
                <a16:creationId xmlns:a16="http://schemas.microsoft.com/office/drawing/2014/main" id="{12A1839F-7898-7EF9-F333-7B11D097F1CA}"/>
              </a:ext>
            </a:extLst>
          </p:cNvPr>
          <p:cNvSpPr txBox="1">
            <a:spLocks/>
          </p:cNvSpPr>
          <p:nvPr/>
        </p:nvSpPr>
        <p:spPr>
          <a:xfrm>
            <a:off x="838200" y="1140507"/>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Adults Returning to Finish a Degree: Financial &amp; Other Concerns</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6, 2023 ***</a:t>
            </a:r>
          </a:p>
        </p:txBody>
      </p:sp>
      <p:sp>
        <p:nvSpPr>
          <p:cNvPr id="8" name="Title 1">
            <a:extLst>
              <a:ext uri="{FF2B5EF4-FFF2-40B4-BE49-F238E27FC236}">
                <a16:creationId xmlns:a16="http://schemas.microsoft.com/office/drawing/2014/main" id="{E2AF0726-09D5-FE14-1E59-2B62767C9C66}"/>
              </a:ext>
            </a:extLst>
          </p:cNvPr>
          <p:cNvSpPr txBox="1">
            <a:spLocks/>
          </p:cNvSpPr>
          <p:nvPr/>
        </p:nvSpPr>
        <p:spPr>
          <a:xfrm>
            <a:off x="3078436" y="1140507"/>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Financial Planning for Graduate Students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7, 2023 ***</a:t>
            </a:r>
          </a:p>
        </p:txBody>
      </p:sp>
      <p:sp>
        <p:nvSpPr>
          <p:cNvPr id="10" name="Title 1">
            <a:extLst>
              <a:ext uri="{FF2B5EF4-FFF2-40B4-BE49-F238E27FC236}">
                <a16:creationId xmlns:a16="http://schemas.microsoft.com/office/drawing/2014/main" id="{076C7430-49AD-065C-8815-D2A9D693A24E}"/>
              </a:ext>
            </a:extLst>
          </p:cNvPr>
          <p:cNvSpPr txBox="1">
            <a:spLocks/>
          </p:cNvSpPr>
          <p:nvPr/>
        </p:nvSpPr>
        <p:spPr>
          <a:xfrm>
            <a:off x="838200" y="2692623"/>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Family Financial Planning: Sending Your Loved-Ones Off to College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27, 2023</a:t>
            </a:r>
          </a:p>
        </p:txBody>
      </p:sp>
      <p:sp>
        <p:nvSpPr>
          <p:cNvPr id="11" name="Title 1">
            <a:extLst>
              <a:ext uri="{FF2B5EF4-FFF2-40B4-BE49-F238E27FC236}">
                <a16:creationId xmlns:a16="http://schemas.microsoft.com/office/drawing/2014/main" id="{F34719D3-3217-B50B-8599-869ADE135BE0}"/>
              </a:ext>
            </a:extLst>
          </p:cNvPr>
          <p:cNvSpPr txBox="1">
            <a:spLocks/>
          </p:cNvSpPr>
          <p:nvPr/>
        </p:nvSpPr>
        <p:spPr>
          <a:xfrm>
            <a:off x="9680028" y="2692623"/>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Financial Planning for Veterans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18, 2023 ***</a:t>
            </a:r>
          </a:p>
        </p:txBody>
      </p:sp>
      <p:sp>
        <p:nvSpPr>
          <p:cNvPr id="12" name="Title 1">
            <a:extLst>
              <a:ext uri="{FF2B5EF4-FFF2-40B4-BE49-F238E27FC236}">
                <a16:creationId xmlns:a16="http://schemas.microsoft.com/office/drawing/2014/main" id="{2090BE5A-337D-C0BD-AA48-6882BCCDE8BC}"/>
              </a:ext>
            </a:extLst>
          </p:cNvPr>
          <p:cNvSpPr txBox="1">
            <a:spLocks/>
          </p:cNvSpPr>
          <p:nvPr/>
        </p:nvSpPr>
        <p:spPr>
          <a:xfrm>
            <a:off x="838200" y="4244739"/>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Financial Planning When Retirement is Getting Close </a:t>
            </a:r>
            <a:br>
              <a:rPr lang="en-US" sz="1400" b="1" cap="small" dirty="0">
                <a:solidFill>
                  <a:schemeClr val="bg1"/>
                </a:solidFill>
                <a:latin typeface="Calibri" panose="020F0502020204030204" pitchFamily="34" charset="0"/>
                <a:cs typeface="Calibri" panose="020F0502020204030204" pitchFamily="34" charset="0"/>
              </a:rPr>
            </a:br>
            <a:r>
              <a:rPr lang="en-US" sz="1400" b="1" cap="small" dirty="0">
                <a:solidFill>
                  <a:schemeClr val="bg1"/>
                </a:solidFill>
                <a:latin typeface="Calibri" panose="020F0502020204030204" pitchFamily="34" charset="0"/>
                <a:cs typeface="Calibri" panose="020F0502020204030204" pitchFamily="34" charset="0"/>
              </a:rPr>
              <a:t>(5-7 years out) </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July 19, 2023 ***</a:t>
            </a:r>
          </a:p>
        </p:txBody>
      </p:sp>
      <p:sp>
        <p:nvSpPr>
          <p:cNvPr id="14" name="Title 1">
            <a:extLst>
              <a:ext uri="{FF2B5EF4-FFF2-40B4-BE49-F238E27FC236}">
                <a16:creationId xmlns:a16="http://schemas.microsoft.com/office/drawing/2014/main" id="{313B7467-A2AD-1504-527F-5764141D2E9A}"/>
              </a:ext>
            </a:extLst>
          </p:cNvPr>
          <p:cNvSpPr txBox="1">
            <a:spLocks/>
          </p:cNvSpPr>
          <p:nvPr/>
        </p:nvSpPr>
        <p:spPr>
          <a:xfrm>
            <a:off x="5318672" y="1140507"/>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Financial &amp; Tax Planning for International Students</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June 8, 2023 ***</a:t>
            </a:r>
          </a:p>
        </p:txBody>
      </p:sp>
      <p:sp>
        <p:nvSpPr>
          <p:cNvPr id="15" name="Title 1">
            <a:extLst>
              <a:ext uri="{FF2B5EF4-FFF2-40B4-BE49-F238E27FC236}">
                <a16:creationId xmlns:a16="http://schemas.microsoft.com/office/drawing/2014/main" id="{783D21CA-85A3-C7FC-01E8-D45958D9C425}"/>
              </a:ext>
            </a:extLst>
          </p:cNvPr>
          <p:cNvSpPr txBox="1">
            <a:spLocks/>
          </p:cNvSpPr>
          <p:nvPr/>
        </p:nvSpPr>
        <p:spPr>
          <a:xfrm>
            <a:off x="7499350" y="1145364"/>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The Financial Aspects of Your Side-</a:t>
            </a:r>
            <a:br>
              <a:rPr lang="en-US" sz="1400" b="1" cap="small" dirty="0">
                <a:latin typeface="Calibri" panose="020F0502020204030204" pitchFamily="34" charset="0"/>
                <a:cs typeface="Calibri" panose="020F0502020204030204" pitchFamily="34" charset="0"/>
              </a:rPr>
            </a:br>
            <a:r>
              <a:rPr lang="en-US" sz="1400" b="1" cap="small" dirty="0">
                <a:latin typeface="Calibri" panose="020F0502020204030204" pitchFamily="34" charset="0"/>
                <a:cs typeface="Calibri" panose="020F0502020204030204" pitchFamily="34" charset="0"/>
              </a:rPr>
              <a:t>Hustle #1 – Planning, Strategies, Legal, Resources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20, 2023</a:t>
            </a:r>
          </a:p>
        </p:txBody>
      </p:sp>
      <p:sp>
        <p:nvSpPr>
          <p:cNvPr id="17" name="Title 1">
            <a:extLst>
              <a:ext uri="{FF2B5EF4-FFF2-40B4-BE49-F238E27FC236}">
                <a16:creationId xmlns:a16="http://schemas.microsoft.com/office/drawing/2014/main" id="{28D5206F-1FF0-E5E9-7345-7690EADABB15}"/>
              </a:ext>
            </a:extLst>
          </p:cNvPr>
          <p:cNvSpPr txBox="1">
            <a:spLocks/>
          </p:cNvSpPr>
          <p:nvPr/>
        </p:nvSpPr>
        <p:spPr>
          <a:xfrm>
            <a:off x="3078436" y="2692623"/>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Family Financial Planning: Caring for Adult Dependents </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June 28, 2023</a:t>
            </a:r>
          </a:p>
        </p:txBody>
      </p:sp>
      <p:sp>
        <p:nvSpPr>
          <p:cNvPr id="18" name="Title 1">
            <a:extLst>
              <a:ext uri="{FF2B5EF4-FFF2-40B4-BE49-F238E27FC236}">
                <a16:creationId xmlns:a16="http://schemas.microsoft.com/office/drawing/2014/main" id="{3A342A29-7287-F8DA-7EFE-D836D0162CC0}"/>
              </a:ext>
            </a:extLst>
          </p:cNvPr>
          <p:cNvSpPr txBox="1">
            <a:spLocks/>
          </p:cNvSpPr>
          <p:nvPr/>
        </p:nvSpPr>
        <p:spPr>
          <a:xfrm>
            <a:off x="5332686" y="2692623"/>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Changing Careers: The Financial &amp; Personal Issues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13, 2023</a:t>
            </a:r>
          </a:p>
        </p:txBody>
      </p:sp>
      <p:sp>
        <p:nvSpPr>
          <p:cNvPr id="19" name="Title 1">
            <a:extLst>
              <a:ext uri="{FF2B5EF4-FFF2-40B4-BE49-F238E27FC236}">
                <a16:creationId xmlns:a16="http://schemas.microsoft.com/office/drawing/2014/main" id="{2F09B6BB-F5A5-8DEF-9485-A3CDDC56FF15}"/>
              </a:ext>
            </a:extLst>
          </p:cNvPr>
          <p:cNvSpPr txBox="1">
            <a:spLocks/>
          </p:cNvSpPr>
          <p:nvPr/>
        </p:nvSpPr>
        <p:spPr>
          <a:xfrm>
            <a:off x="5318672" y="4254454"/>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Financial Planning for the Fun Stuff: Vacations, Home Improvements, New Vehicles </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June 26, 2023</a:t>
            </a:r>
          </a:p>
        </p:txBody>
      </p:sp>
      <p:sp>
        <p:nvSpPr>
          <p:cNvPr id="20" name="Title 1">
            <a:extLst>
              <a:ext uri="{FF2B5EF4-FFF2-40B4-BE49-F238E27FC236}">
                <a16:creationId xmlns:a16="http://schemas.microsoft.com/office/drawing/2014/main" id="{E5D8E2EB-F032-C402-45CC-91D18ED9EE52}"/>
              </a:ext>
            </a:extLst>
          </p:cNvPr>
          <p:cNvSpPr txBox="1">
            <a:spLocks/>
          </p:cNvSpPr>
          <p:nvPr/>
        </p:nvSpPr>
        <p:spPr>
          <a:xfrm>
            <a:off x="7499350" y="4259311"/>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Investing 101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August 1, 2023</a:t>
            </a:r>
          </a:p>
        </p:txBody>
      </p:sp>
      <p:sp>
        <p:nvSpPr>
          <p:cNvPr id="21" name="Title 1">
            <a:extLst>
              <a:ext uri="{FF2B5EF4-FFF2-40B4-BE49-F238E27FC236}">
                <a16:creationId xmlns:a16="http://schemas.microsoft.com/office/drawing/2014/main" id="{B544ABC3-10F8-D664-72EF-C41054B3BFB8}"/>
              </a:ext>
            </a:extLst>
          </p:cNvPr>
          <p:cNvSpPr txBox="1">
            <a:spLocks/>
          </p:cNvSpPr>
          <p:nvPr/>
        </p:nvSpPr>
        <p:spPr>
          <a:xfrm>
            <a:off x="9680028" y="1145364"/>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Family Financial Planning: Making Finances Work for the Whole Family </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June 23, 2023</a:t>
            </a:r>
          </a:p>
        </p:txBody>
      </p:sp>
      <p:sp>
        <p:nvSpPr>
          <p:cNvPr id="22" name="Title 1">
            <a:extLst>
              <a:ext uri="{FF2B5EF4-FFF2-40B4-BE49-F238E27FC236}">
                <a16:creationId xmlns:a16="http://schemas.microsoft.com/office/drawing/2014/main" id="{A73A9731-8685-074E-4118-50E2DE213A8E}"/>
              </a:ext>
            </a:extLst>
          </p:cNvPr>
          <p:cNvSpPr txBox="1">
            <a:spLocks/>
          </p:cNvSpPr>
          <p:nvPr/>
        </p:nvSpPr>
        <p:spPr>
          <a:xfrm>
            <a:off x="7499350" y="2692623"/>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Building Savings Accounts &amp; Emergency Funds </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July 14, 2023</a:t>
            </a:r>
          </a:p>
        </p:txBody>
      </p:sp>
      <p:sp>
        <p:nvSpPr>
          <p:cNvPr id="23" name="Title 1">
            <a:extLst>
              <a:ext uri="{FF2B5EF4-FFF2-40B4-BE49-F238E27FC236}">
                <a16:creationId xmlns:a16="http://schemas.microsoft.com/office/drawing/2014/main" id="{BE851936-EBD7-02DB-BE14-903F3C220DC7}"/>
              </a:ext>
            </a:extLst>
          </p:cNvPr>
          <p:cNvSpPr txBox="1">
            <a:spLocks/>
          </p:cNvSpPr>
          <p:nvPr/>
        </p:nvSpPr>
        <p:spPr>
          <a:xfrm>
            <a:off x="9680028" y="4259311"/>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Navigating the Impacts of Inflation &amp; Turbulent Economic Times</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August 2, 2023</a:t>
            </a:r>
          </a:p>
        </p:txBody>
      </p:sp>
      <p:sp>
        <p:nvSpPr>
          <p:cNvPr id="25" name="Title 1">
            <a:extLst>
              <a:ext uri="{FF2B5EF4-FFF2-40B4-BE49-F238E27FC236}">
                <a16:creationId xmlns:a16="http://schemas.microsoft.com/office/drawing/2014/main" id="{72B7DEBF-36ED-8D68-398F-9927D766D569}"/>
              </a:ext>
            </a:extLst>
          </p:cNvPr>
          <p:cNvSpPr txBox="1">
            <a:spLocks/>
          </p:cNvSpPr>
          <p:nvPr/>
        </p:nvSpPr>
        <p:spPr>
          <a:xfrm>
            <a:off x="3078436" y="4244739"/>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The Financial Aspects of Your Side-</a:t>
            </a:r>
            <a:br>
              <a:rPr lang="en-US" sz="1400" b="1" cap="small" dirty="0">
                <a:latin typeface="Calibri" panose="020F0502020204030204" pitchFamily="34" charset="0"/>
                <a:cs typeface="Calibri" panose="020F0502020204030204" pitchFamily="34" charset="0"/>
              </a:rPr>
            </a:br>
            <a:r>
              <a:rPr lang="en-US" sz="1400" b="1" cap="small" dirty="0">
                <a:latin typeface="Calibri" panose="020F0502020204030204" pitchFamily="34" charset="0"/>
                <a:cs typeface="Calibri" panose="020F0502020204030204" pitchFamily="34" charset="0"/>
              </a:rPr>
              <a:t>Hustle #2 – Taxes, Profitability, Expansion, Success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25, 2023</a:t>
            </a:r>
          </a:p>
        </p:txBody>
      </p:sp>
      <p:sp>
        <p:nvSpPr>
          <p:cNvPr id="28" name="Title 1">
            <a:extLst>
              <a:ext uri="{FF2B5EF4-FFF2-40B4-BE49-F238E27FC236}">
                <a16:creationId xmlns:a16="http://schemas.microsoft.com/office/drawing/2014/main" id="{45E454AF-8936-C354-B732-76B859708C3B}"/>
              </a:ext>
            </a:extLst>
          </p:cNvPr>
          <p:cNvSpPr txBox="1">
            <a:spLocks/>
          </p:cNvSpPr>
          <p:nvPr/>
        </p:nvSpPr>
        <p:spPr>
          <a:xfrm>
            <a:off x="2900909" y="6089650"/>
            <a:ext cx="6664325" cy="55880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00" b="1" cap="small" dirty="0">
                <a:latin typeface="Calibri" panose="020F0502020204030204" pitchFamily="34" charset="0"/>
                <a:cs typeface="Calibri" panose="020F0502020204030204" pitchFamily="34" charset="0"/>
              </a:rPr>
              <a:t>Most sessions are from 12:00-1:00pm</a:t>
            </a:r>
            <a:br>
              <a:rPr lang="en-US" sz="1200" b="1" cap="small" dirty="0">
                <a:latin typeface="Calibri" panose="020F0502020204030204" pitchFamily="34" charset="0"/>
                <a:cs typeface="Calibri" panose="020F0502020204030204" pitchFamily="34" charset="0"/>
              </a:rPr>
            </a:br>
            <a:r>
              <a:rPr lang="en-US" sz="1200" b="1" cap="small" dirty="0">
                <a:latin typeface="Calibri" panose="020F0502020204030204" pitchFamily="34" charset="0"/>
                <a:cs typeface="Calibri" panose="020F0502020204030204" pitchFamily="34" charset="0"/>
              </a:rPr>
              <a:t>*** Sessions on June 6, 7, 8 and July 18, 19 are from 3:00-4:00pm.</a:t>
            </a:r>
          </a:p>
        </p:txBody>
      </p:sp>
      <p:sp>
        <p:nvSpPr>
          <p:cNvPr id="2" name="Rectangle 1">
            <a:extLst>
              <a:ext uri="{FF2B5EF4-FFF2-40B4-BE49-F238E27FC236}">
                <a16:creationId xmlns:a16="http://schemas.microsoft.com/office/drawing/2014/main" id="{28B3448B-AB6D-619E-2190-C54A1C048C83}"/>
              </a:ext>
            </a:extLst>
          </p:cNvPr>
          <p:cNvSpPr/>
          <p:nvPr/>
        </p:nvSpPr>
        <p:spPr>
          <a:xfrm>
            <a:off x="2967255" y="1095969"/>
            <a:ext cx="2051050" cy="1552116"/>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3B66F010-CE54-8D0E-DBBB-C2F8C3874EFF}"/>
              </a:ext>
            </a:extLst>
          </p:cNvPr>
          <p:cNvSpPr/>
          <p:nvPr/>
        </p:nvSpPr>
        <p:spPr>
          <a:xfrm>
            <a:off x="5233302" y="1100826"/>
            <a:ext cx="2051050" cy="1552116"/>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177674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30200"/>
            <a:ext cx="10972800" cy="4013199"/>
          </a:xfrm>
          <a:solidFill>
            <a:srgbClr val="2D2D83"/>
          </a:solidFill>
        </p:spPr>
        <p:txBody>
          <a:bodyPr>
            <a:normAutofit fontScale="90000"/>
          </a:bodyPr>
          <a:lstStyle/>
          <a:p>
            <a:r>
              <a:rPr lang="en-US" sz="6000" dirty="0">
                <a:latin typeface="Calibri" panose="020F0502020204030204" pitchFamily="34" charset="0"/>
                <a:cs typeface="Calibri" panose="020F0502020204030204" pitchFamily="34" charset="0"/>
              </a:rPr>
              <a:t>Brian Bolton</a:t>
            </a:r>
            <a:br>
              <a:rPr lang="en-US" sz="6000" dirty="0">
                <a:latin typeface="Calibri" panose="020F0502020204030204" pitchFamily="34" charset="0"/>
                <a:cs typeface="Calibri" panose="020F0502020204030204" pitchFamily="34" charset="0"/>
              </a:rPr>
            </a:br>
            <a:r>
              <a:rPr lang="en-US" sz="6000" dirty="0">
                <a:latin typeface="Calibri" panose="020F0502020204030204" pitchFamily="34" charset="0"/>
                <a:cs typeface="Calibri" panose="020F0502020204030204" pitchFamily="34" charset="0"/>
              </a:rPr>
              <a:t>Professor of Finance</a:t>
            </a:r>
            <a:br>
              <a:rPr lang="en-US" sz="6000" dirty="0">
                <a:latin typeface="Calibri" panose="020F0502020204030204" pitchFamily="34" charset="0"/>
                <a:cs typeface="Calibri" panose="020F0502020204030204" pitchFamily="34" charset="0"/>
              </a:rPr>
            </a:br>
            <a:r>
              <a:rPr lang="en-US" sz="6000" dirty="0">
                <a:latin typeface="Calibri" panose="020F0502020204030204" pitchFamily="34" charset="0"/>
                <a:cs typeface="Calibri" panose="020F0502020204030204" pitchFamily="34" charset="0"/>
              </a:rPr>
              <a:t>brian.bolton@louisiana.edu</a:t>
            </a:r>
            <a:br>
              <a:rPr lang="en-US" sz="5400" dirty="0">
                <a:latin typeface="Calibri" panose="020F0502020204030204" pitchFamily="34" charset="0"/>
                <a:cs typeface="Calibri" panose="020F0502020204030204" pitchFamily="34" charset="0"/>
              </a:rPr>
            </a:br>
            <a:br>
              <a:rPr lang="en-US" sz="5400" dirty="0">
                <a:latin typeface="Calibri" panose="020F0502020204030204" pitchFamily="34" charset="0"/>
                <a:cs typeface="Calibri" panose="020F0502020204030204" pitchFamily="34" charset="0"/>
              </a:rPr>
            </a:br>
            <a:r>
              <a:rPr lang="en-US" sz="4400" dirty="0">
                <a:latin typeface="Calibri" panose="020F0502020204030204" pitchFamily="34" charset="0"/>
                <a:cs typeface="Calibri" panose="020F0502020204030204" pitchFamily="34" charset="0"/>
              </a:rPr>
              <a:t>http://business.louisiana.edu/financeispersonal</a:t>
            </a:r>
          </a:p>
        </p:txBody>
      </p:sp>
    </p:spTree>
    <p:extLst>
      <p:ext uri="{BB962C8B-B14F-4D97-AF65-F5344CB8AC3E}">
        <p14:creationId xmlns:p14="http://schemas.microsoft.com/office/powerpoint/2010/main" val="3495745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Owning Your Financial Future</a:t>
            </a:r>
          </a:p>
        </p:txBody>
      </p:sp>
      <p:sp>
        <p:nvSpPr>
          <p:cNvPr id="4" name="Title 1">
            <a:extLst>
              <a:ext uri="{FF2B5EF4-FFF2-40B4-BE49-F238E27FC236}">
                <a16:creationId xmlns:a16="http://schemas.microsoft.com/office/drawing/2014/main" id="{12A1839F-7898-7EF9-F333-7B11D097F1CA}"/>
              </a:ext>
            </a:extLst>
          </p:cNvPr>
          <p:cNvSpPr txBox="1">
            <a:spLocks/>
          </p:cNvSpPr>
          <p:nvPr/>
        </p:nvSpPr>
        <p:spPr>
          <a:xfrm>
            <a:off x="838200" y="1140507"/>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Adults Returning to Finish a Degree: Financial &amp; Other Concerns</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June 6, 2023 ***</a:t>
            </a:r>
          </a:p>
        </p:txBody>
      </p:sp>
      <p:sp>
        <p:nvSpPr>
          <p:cNvPr id="8" name="Title 1">
            <a:extLst>
              <a:ext uri="{FF2B5EF4-FFF2-40B4-BE49-F238E27FC236}">
                <a16:creationId xmlns:a16="http://schemas.microsoft.com/office/drawing/2014/main" id="{E2AF0726-09D5-FE14-1E59-2B62767C9C66}"/>
              </a:ext>
            </a:extLst>
          </p:cNvPr>
          <p:cNvSpPr txBox="1">
            <a:spLocks/>
          </p:cNvSpPr>
          <p:nvPr/>
        </p:nvSpPr>
        <p:spPr>
          <a:xfrm>
            <a:off x="3078436" y="1140507"/>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Financial Planning for Graduate Students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7, 2023 ***</a:t>
            </a:r>
          </a:p>
        </p:txBody>
      </p:sp>
      <p:sp>
        <p:nvSpPr>
          <p:cNvPr id="10" name="Title 1">
            <a:extLst>
              <a:ext uri="{FF2B5EF4-FFF2-40B4-BE49-F238E27FC236}">
                <a16:creationId xmlns:a16="http://schemas.microsoft.com/office/drawing/2014/main" id="{076C7430-49AD-065C-8815-D2A9D693A24E}"/>
              </a:ext>
            </a:extLst>
          </p:cNvPr>
          <p:cNvSpPr txBox="1">
            <a:spLocks/>
          </p:cNvSpPr>
          <p:nvPr/>
        </p:nvSpPr>
        <p:spPr>
          <a:xfrm>
            <a:off x="838200" y="2692623"/>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Family Financial Planning: Sending Your Loved-Ones Off to College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27, 2023</a:t>
            </a:r>
          </a:p>
        </p:txBody>
      </p:sp>
      <p:sp>
        <p:nvSpPr>
          <p:cNvPr id="11" name="Title 1">
            <a:extLst>
              <a:ext uri="{FF2B5EF4-FFF2-40B4-BE49-F238E27FC236}">
                <a16:creationId xmlns:a16="http://schemas.microsoft.com/office/drawing/2014/main" id="{F34719D3-3217-B50B-8599-869ADE135BE0}"/>
              </a:ext>
            </a:extLst>
          </p:cNvPr>
          <p:cNvSpPr txBox="1">
            <a:spLocks/>
          </p:cNvSpPr>
          <p:nvPr/>
        </p:nvSpPr>
        <p:spPr>
          <a:xfrm>
            <a:off x="9680028" y="2692623"/>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Financial Planning for Veterans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18, 2023 ***</a:t>
            </a:r>
          </a:p>
        </p:txBody>
      </p:sp>
      <p:sp>
        <p:nvSpPr>
          <p:cNvPr id="12" name="Title 1">
            <a:extLst>
              <a:ext uri="{FF2B5EF4-FFF2-40B4-BE49-F238E27FC236}">
                <a16:creationId xmlns:a16="http://schemas.microsoft.com/office/drawing/2014/main" id="{2090BE5A-337D-C0BD-AA48-6882BCCDE8BC}"/>
              </a:ext>
            </a:extLst>
          </p:cNvPr>
          <p:cNvSpPr txBox="1">
            <a:spLocks/>
          </p:cNvSpPr>
          <p:nvPr/>
        </p:nvSpPr>
        <p:spPr>
          <a:xfrm>
            <a:off x="838200" y="4244739"/>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Financial Planning When Retirement is Getting Close </a:t>
            </a:r>
            <a:br>
              <a:rPr lang="en-US" sz="1400" b="1" cap="small" dirty="0">
                <a:solidFill>
                  <a:schemeClr val="bg1"/>
                </a:solidFill>
                <a:latin typeface="Calibri" panose="020F0502020204030204" pitchFamily="34" charset="0"/>
                <a:cs typeface="Calibri" panose="020F0502020204030204" pitchFamily="34" charset="0"/>
              </a:rPr>
            </a:br>
            <a:r>
              <a:rPr lang="en-US" sz="1400" b="1" cap="small" dirty="0">
                <a:solidFill>
                  <a:schemeClr val="bg1"/>
                </a:solidFill>
                <a:latin typeface="Calibri" panose="020F0502020204030204" pitchFamily="34" charset="0"/>
                <a:cs typeface="Calibri" panose="020F0502020204030204" pitchFamily="34" charset="0"/>
              </a:rPr>
              <a:t>(5-7 years out) </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July 19, 2023 ***</a:t>
            </a:r>
          </a:p>
        </p:txBody>
      </p:sp>
      <p:sp>
        <p:nvSpPr>
          <p:cNvPr id="14" name="Title 1">
            <a:extLst>
              <a:ext uri="{FF2B5EF4-FFF2-40B4-BE49-F238E27FC236}">
                <a16:creationId xmlns:a16="http://schemas.microsoft.com/office/drawing/2014/main" id="{313B7467-A2AD-1504-527F-5764141D2E9A}"/>
              </a:ext>
            </a:extLst>
          </p:cNvPr>
          <p:cNvSpPr txBox="1">
            <a:spLocks/>
          </p:cNvSpPr>
          <p:nvPr/>
        </p:nvSpPr>
        <p:spPr>
          <a:xfrm>
            <a:off x="5318672" y="1140507"/>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Financial &amp; Tax Planning for International Students</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June 8, 2023 ***</a:t>
            </a:r>
          </a:p>
        </p:txBody>
      </p:sp>
      <p:sp>
        <p:nvSpPr>
          <p:cNvPr id="15" name="Title 1">
            <a:extLst>
              <a:ext uri="{FF2B5EF4-FFF2-40B4-BE49-F238E27FC236}">
                <a16:creationId xmlns:a16="http://schemas.microsoft.com/office/drawing/2014/main" id="{783D21CA-85A3-C7FC-01E8-D45958D9C425}"/>
              </a:ext>
            </a:extLst>
          </p:cNvPr>
          <p:cNvSpPr txBox="1">
            <a:spLocks/>
          </p:cNvSpPr>
          <p:nvPr/>
        </p:nvSpPr>
        <p:spPr>
          <a:xfrm>
            <a:off x="7499350" y="1145364"/>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The Financial Aspects of Your Side-</a:t>
            </a:r>
            <a:br>
              <a:rPr lang="en-US" sz="1400" b="1" cap="small" dirty="0">
                <a:latin typeface="Calibri" panose="020F0502020204030204" pitchFamily="34" charset="0"/>
                <a:cs typeface="Calibri" panose="020F0502020204030204" pitchFamily="34" charset="0"/>
              </a:rPr>
            </a:br>
            <a:r>
              <a:rPr lang="en-US" sz="1400" b="1" cap="small" dirty="0">
                <a:latin typeface="Calibri" panose="020F0502020204030204" pitchFamily="34" charset="0"/>
                <a:cs typeface="Calibri" panose="020F0502020204030204" pitchFamily="34" charset="0"/>
              </a:rPr>
              <a:t>Hustle #1 – Planning, Strategies, Legal, Resources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20, 2023</a:t>
            </a:r>
          </a:p>
        </p:txBody>
      </p:sp>
      <p:sp>
        <p:nvSpPr>
          <p:cNvPr id="17" name="Title 1">
            <a:extLst>
              <a:ext uri="{FF2B5EF4-FFF2-40B4-BE49-F238E27FC236}">
                <a16:creationId xmlns:a16="http://schemas.microsoft.com/office/drawing/2014/main" id="{28D5206F-1FF0-E5E9-7345-7690EADABB15}"/>
              </a:ext>
            </a:extLst>
          </p:cNvPr>
          <p:cNvSpPr txBox="1">
            <a:spLocks/>
          </p:cNvSpPr>
          <p:nvPr/>
        </p:nvSpPr>
        <p:spPr>
          <a:xfrm>
            <a:off x="3078436" y="2692623"/>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Family Financial Planning: Caring for Adult Dependents </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June 28, 2023</a:t>
            </a:r>
          </a:p>
        </p:txBody>
      </p:sp>
      <p:sp>
        <p:nvSpPr>
          <p:cNvPr id="18" name="Title 1">
            <a:extLst>
              <a:ext uri="{FF2B5EF4-FFF2-40B4-BE49-F238E27FC236}">
                <a16:creationId xmlns:a16="http://schemas.microsoft.com/office/drawing/2014/main" id="{3A342A29-7287-F8DA-7EFE-D836D0162CC0}"/>
              </a:ext>
            </a:extLst>
          </p:cNvPr>
          <p:cNvSpPr txBox="1">
            <a:spLocks/>
          </p:cNvSpPr>
          <p:nvPr/>
        </p:nvSpPr>
        <p:spPr>
          <a:xfrm>
            <a:off x="5332686" y="2692623"/>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Changing Careers: The Financial &amp; Personal Issues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13, 2023</a:t>
            </a:r>
          </a:p>
        </p:txBody>
      </p:sp>
      <p:sp>
        <p:nvSpPr>
          <p:cNvPr id="19" name="Title 1">
            <a:extLst>
              <a:ext uri="{FF2B5EF4-FFF2-40B4-BE49-F238E27FC236}">
                <a16:creationId xmlns:a16="http://schemas.microsoft.com/office/drawing/2014/main" id="{2F09B6BB-F5A5-8DEF-9485-A3CDDC56FF15}"/>
              </a:ext>
            </a:extLst>
          </p:cNvPr>
          <p:cNvSpPr txBox="1">
            <a:spLocks/>
          </p:cNvSpPr>
          <p:nvPr/>
        </p:nvSpPr>
        <p:spPr>
          <a:xfrm>
            <a:off x="5318672" y="4254454"/>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Financial Planning for the Fun Stuff: Vacations, Home Improvements, New Vehicles </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June 26, 2023</a:t>
            </a:r>
          </a:p>
        </p:txBody>
      </p:sp>
      <p:sp>
        <p:nvSpPr>
          <p:cNvPr id="20" name="Title 1">
            <a:extLst>
              <a:ext uri="{FF2B5EF4-FFF2-40B4-BE49-F238E27FC236}">
                <a16:creationId xmlns:a16="http://schemas.microsoft.com/office/drawing/2014/main" id="{E5D8E2EB-F032-C402-45CC-91D18ED9EE52}"/>
              </a:ext>
            </a:extLst>
          </p:cNvPr>
          <p:cNvSpPr txBox="1">
            <a:spLocks/>
          </p:cNvSpPr>
          <p:nvPr/>
        </p:nvSpPr>
        <p:spPr>
          <a:xfrm>
            <a:off x="7499350" y="4259311"/>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Investing 101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August 1, 2023</a:t>
            </a:r>
          </a:p>
        </p:txBody>
      </p:sp>
      <p:sp>
        <p:nvSpPr>
          <p:cNvPr id="21" name="Title 1">
            <a:extLst>
              <a:ext uri="{FF2B5EF4-FFF2-40B4-BE49-F238E27FC236}">
                <a16:creationId xmlns:a16="http://schemas.microsoft.com/office/drawing/2014/main" id="{B544ABC3-10F8-D664-72EF-C41054B3BFB8}"/>
              </a:ext>
            </a:extLst>
          </p:cNvPr>
          <p:cNvSpPr txBox="1">
            <a:spLocks/>
          </p:cNvSpPr>
          <p:nvPr/>
        </p:nvSpPr>
        <p:spPr>
          <a:xfrm>
            <a:off x="9680028" y="1145364"/>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Family Financial Planning: Making Finances Work for the Whole Family </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June 23, 2023</a:t>
            </a:r>
          </a:p>
        </p:txBody>
      </p:sp>
      <p:sp>
        <p:nvSpPr>
          <p:cNvPr id="22" name="Title 1">
            <a:extLst>
              <a:ext uri="{FF2B5EF4-FFF2-40B4-BE49-F238E27FC236}">
                <a16:creationId xmlns:a16="http://schemas.microsoft.com/office/drawing/2014/main" id="{A73A9731-8685-074E-4118-50E2DE213A8E}"/>
              </a:ext>
            </a:extLst>
          </p:cNvPr>
          <p:cNvSpPr txBox="1">
            <a:spLocks/>
          </p:cNvSpPr>
          <p:nvPr/>
        </p:nvSpPr>
        <p:spPr>
          <a:xfrm>
            <a:off x="7499350" y="2692623"/>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Building Savings Accounts &amp; Emergency Funds </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July 14, 2023</a:t>
            </a:r>
          </a:p>
        </p:txBody>
      </p:sp>
      <p:sp>
        <p:nvSpPr>
          <p:cNvPr id="23" name="Title 1">
            <a:extLst>
              <a:ext uri="{FF2B5EF4-FFF2-40B4-BE49-F238E27FC236}">
                <a16:creationId xmlns:a16="http://schemas.microsoft.com/office/drawing/2014/main" id="{BE851936-EBD7-02DB-BE14-903F3C220DC7}"/>
              </a:ext>
            </a:extLst>
          </p:cNvPr>
          <p:cNvSpPr txBox="1">
            <a:spLocks/>
          </p:cNvSpPr>
          <p:nvPr/>
        </p:nvSpPr>
        <p:spPr>
          <a:xfrm>
            <a:off x="9680028" y="4259311"/>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Navigating the Impacts of Inflation &amp; Turbulent Economic Times</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August 2, 2023</a:t>
            </a:r>
          </a:p>
        </p:txBody>
      </p:sp>
      <p:sp>
        <p:nvSpPr>
          <p:cNvPr id="25" name="Title 1">
            <a:extLst>
              <a:ext uri="{FF2B5EF4-FFF2-40B4-BE49-F238E27FC236}">
                <a16:creationId xmlns:a16="http://schemas.microsoft.com/office/drawing/2014/main" id="{72B7DEBF-36ED-8D68-398F-9927D766D569}"/>
              </a:ext>
            </a:extLst>
          </p:cNvPr>
          <p:cNvSpPr txBox="1">
            <a:spLocks/>
          </p:cNvSpPr>
          <p:nvPr/>
        </p:nvSpPr>
        <p:spPr>
          <a:xfrm>
            <a:off x="3078436" y="4244739"/>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The Financial Aspects of Your Side-</a:t>
            </a:r>
            <a:br>
              <a:rPr lang="en-US" sz="1400" b="1" cap="small" dirty="0">
                <a:latin typeface="Calibri" panose="020F0502020204030204" pitchFamily="34" charset="0"/>
                <a:cs typeface="Calibri" panose="020F0502020204030204" pitchFamily="34" charset="0"/>
              </a:rPr>
            </a:br>
            <a:r>
              <a:rPr lang="en-US" sz="1400" b="1" cap="small" dirty="0">
                <a:latin typeface="Calibri" panose="020F0502020204030204" pitchFamily="34" charset="0"/>
                <a:cs typeface="Calibri" panose="020F0502020204030204" pitchFamily="34" charset="0"/>
              </a:rPr>
              <a:t>Hustle #2 – Taxes, Profitability, Expansion, Success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25, 2023</a:t>
            </a:r>
          </a:p>
        </p:txBody>
      </p:sp>
      <p:sp>
        <p:nvSpPr>
          <p:cNvPr id="28" name="Title 1">
            <a:extLst>
              <a:ext uri="{FF2B5EF4-FFF2-40B4-BE49-F238E27FC236}">
                <a16:creationId xmlns:a16="http://schemas.microsoft.com/office/drawing/2014/main" id="{45E454AF-8936-C354-B732-76B859708C3B}"/>
              </a:ext>
            </a:extLst>
          </p:cNvPr>
          <p:cNvSpPr txBox="1">
            <a:spLocks/>
          </p:cNvSpPr>
          <p:nvPr/>
        </p:nvSpPr>
        <p:spPr>
          <a:xfrm>
            <a:off x="2900909" y="6089650"/>
            <a:ext cx="6664325" cy="55880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00" b="1" cap="small" dirty="0">
                <a:latin typeface="Calibri" panose="020F0502020204030204" pitchFamily="34" charset="0"/>
                <a:cs typeface="Calibri" panose="020F0502020204030204" pitchFamily="34" charset="0"/>
              </a:rPr>
              <a:t>Most sessions are from 12:00-1:00pm</a:t>
            </a:r>
            <a:br>
              <a:rPr lang="en-US" sz="1200" b="1" cap="small" dirty="0">
                <a:latin typeface="Calibri" panose="020F0502020204030204" pitchFamily="34" charset="0"/>
                <a:cs typeface="Calibri" panose="020F0502020204030204" pitchFamily="34" charset="0"/>
              </a:rPr>
            </a:br>
            <a:r>
              <a:rPr lang="en-US" sz="1200" b="1" cap="small" dirty="0">
                <a:latin typeface="Calibri" panose="020F0502020204030204" pitchFamily="34" charset="0"/>
                <a:cs typeface="Calibri" panose="020F0502020204030204" pitchFamily="34" charset="0"/>
              </a:rPr>
              <a:t>*** Sessions on June 6, 7, 8 and July 18, 19 are from 3:00-4:00pm.</a:t>
            </a:r>
          </a:p>
        </p:txBody>
      </p:sp>
      <p:sp>
        <p:nvSpPr>
          <p:cNvPr id="29" name="Rectangle 28">
            <a:extLst>
              <a:ext uri="{FF2B5EF4-FFF2-40B4-BE49-F238E27FC236}">
                <a16:creationId xmlns:a16="http://schemas.microsoft.com/office/drawing/2014/main" id="{B089258D-1128-CA65-DD3A-52E061155753}"/>
              </a:ext>
            </a:extLst>
          </p:cNvPr>
          <p:cNvSpPr/>
          <p:nvPr/>
        </p:nvSpPr>
        <p:spPr>
          <a:xfrm>
            <a:off x="723900" y="1096057"/>
            <a:ext cx="2051050" cy="1552116"/>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5008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800" decel="100000"/>
                                        <p:tgtEl>
                                          <p:spTgt spid="29"/>
                                        </p:tgtEl>
                                      </p:cBhvr>
                                    </p:animEffect>
                                    <p:anim calcmode="lin" valueType="num">
                                      <p:cBhvr>
                                        <p:cTn id="8" dur="800" decel="100000" fill="hold"/>
                                        <p:tgtEl>
                                          <p:spTgt spid="29"/>
                                        </p:tgtEl>
                                        <p:attrNameLst>
                                          <p:attrName>style.rotation</p:attrName>
                                        </p:attrNameLst>
                                      </p:cBhvr>
                                      <p:tavLst>
                                        <p:tav tm="0">
                                          <p:val>
                                            <p:fltVal val="-90"/>
                                          </p:val>
                                        </p:tav>
                                        <p:tav tm="100000">
                                          <p:val>
                                            <p:fltVal val="0"/>
                                          </p:val>
                                        </p:tav>
                                      </p:tavLst>
                                    </p:anim>
                                    <p:anim calcmode="lin" valueType="num">
                                      <p:cBhvr>
                                        <p:cTn id="9" dur="800" decel="100000" fill="hold"/>
                                        <p:tgtEl>
                                          <p:spTgt spid="29"/>
                                        </p:tgtEl>
                                        <p:attrNameLst>
                                          <p:attrName>ppt_x</p:attrName>
                                        </p:attrNameLst>
                                      </p:cBhvr>
                                      <p:tavLst>
                                        <p:tav tm="0">
                                          <p:val>
                                            <p:strVal val="#ppt_x+0.4"/>
                                          </p:val>
                                        </p:tav>
                                        <p:tav tm="100000">
                                          <p:val>
                                            <p:strVal val="#ppt_x-0.05"/>
                                          </p:val>
                                        </p:tav>
                                      </p:tavLst>
                                    </p:anim>
                                    <p:anim calcmode="lin" valueType="num">
                                      <p:cBhvr>
                                        <p:cTn id="10" dur="800" decel="100000" fill="hold"/>
                                        <p:tgtEl>
                                          <p:spTgt spid="2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2941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42A4D48F-CD13-4746-A3DA-7888E8C07C76}"/>
              </a:ext>
            </a:extLst>
          </p:cNvPr>
          <p:cNvSpPr/>
          <p:nvPr/>
        </p:nvSpPr>
        <p:spPr>
          <a:xfrm>
            <a:off x="4524694" y="561523"/>
            <a:ext cx="3142610" cy="1930063"/>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Tree>
    <p:extLst>
      <p:ext uri="{BB962C8B-B14F-4D97-AF65-F5344CB8AC3E}">
        <p14:creationId xmlns:p14="http://schemas.microsoft.com/office/powerpoint/2010/main" val="3615612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C686E7-297C-0F87-3492-9550BC37D1EA}"/>
              </a:ext>
            </a:extLst>
          </p:cNvPr>
          <p:cNvPicPr>
            <a:picLocks noChangeAspect="1"/>
          </p:cNvPicPr>
          <p:nvPr/>
        </p:nvPicPr>
        <p:blipFill>
          <a:blip r:embed="rId2"/>
          <a:stretch>
            <a:fillRect/>
          </a:stretch>
        </p:blipFill>
        <p:spPr>
          <a:xfrm>
            <a:off x="536550" y="36333"/>
            <a:ext cx="11118900" cy="5879127"/>
          </a:xfrm>
          <a:prstGeom prst="rect">
            <a:avLst/>
          </a:prstGeom>
        </p:spPr>
      </p:pic>
    </p:spTree>
    <p:extLst>
      <p:ext uri="{BB962C8B-B14F-4D97-AF65-F5344CB8AC3E}">
        <p14:creationId xmlns:p14="http://schemas.microsoft.com/office/powerpoint/2010/main" val="2620897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D53C31E6-C6D8-064C-A958-74D32146B58C}"/>
              </a:ext>
            </a:extLst>
          </p:cNvPr>
          <p:cNvSpPr/>
          <p:nvPr/>
        </p:nvSpPr>
        <p:spPr>
          <a:xfrm>
            <a:off x="2328397" y="618986"/>
            <a:ext cx="4616339" cy="47245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What Are Your Values, Dreams &amp; Goals?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2328398" y="1709356"/>
            <a:ext cx="4616339" cy="472454"/>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What Is Your Current Situation?</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3790205" y="1195029"/>
            <a:ext cx="1629648" cy="300719"/>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5650456" y="1195028"/>
            <a:ext cx="1629648" cy="300719"/>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1929954" y="1195028"/>
            <a:ext cx="1629648" cy="300719"/>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Education</a:t>
            </a:r>
          </a:p>
        </p:txBody>
      </p:sp>
      <p:sp>
        <p:nvSpPr>
          <p:cNvPr id="13" name="Rounded Rectangle 12">
            <a:extLst>
              <a:ext uri="{FF2B5EF4-FFF2-40B4-BE49-F238E27FC236}">
                <a16:creationId xmlns:a16="http://schemas.microsoft.com/office/drawing/2014/main" id="{2D4DEE08-F42B-0045-BB6B-A0592D711C77}"/>
              </a:ext>
            </a:extLst>
          </p:cNvPr>
          <p:cNvSpPr/>
          <p:nvPr/>
        </p:nvSpPr>
        <p:spPr>
          <a:xfrm>
            <a:off x="2875191" y="2294292"/>
            <a:ext cx="1629648" cy="300719"/>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Career</a:t>
            </a:r>
          </a:p>
        </p:txBody>
      </p:sp>
      <p:sp>
        <p:nvSpPr>
          <p:cNvPr id="14" name="Rounded Rectangle 13">
            <a:extLst>
              <a:ext uri="{FF2B5EF4-FFF2-40B4-BE49-F238E27FC236}">
                <a16:creationId xmlns:a16="http://schemas.microsoft.com/office/drawing/2014/main" id="{4BE25DEB-52CC-5841-811E-8C5374E17A91}"/>
              </a:ext>
            </a:extLst>
          </p:cNvPr>
          <p:cNvSpPr/>
          <p:nvPr/>
        </p:nvSpPr>
        <p:spPr>
          <a:xfrm>
            <a:off x="4647977" y="2300744"/>
            <a:ext cx="1629648" cy="300719"/>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Family</a:t>
            </a:r>
          </a:p>
        </p:txBody>
      </p:sp>
      <p:sp>
        <p:nvSpPr>
          <p:cNvPr id="15" name="Rounded Rectangle 14">
            <a:extLst>
              <a:ext uri="{FF2B5EF4-FFF2-40B4-BE49-F238E27FC236}">
                <a16:creationId xmlns:a16="http://schemas.microsoft.com/office/drawing/2014/main" id="{6C0A5A66-3E3D-DD49-B986-9F860D88EE67}"/>
              </a:ext>
            </a:extLst>
          </p:cNvPr>
          <p:cNvSpPr/>
          <p:nvPr/>
        </p:nvSpPr>
        <p:spPr>
          <a:xfrm>
            <a:off x="1102405" y="2300744"/>
            <a:ext cx="1629648" cy="300719"/>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Education</a:t>
            </a:r>
          </a:p>
        </p:txBody>
      </p:sp>
      <p:sp>
        <p:nvSpPr>
          <p:cNvPr id="16" name="Rounded Rectangle 15">
            <a:extLst>
              <a:ext uri="{FF2B5EF4-FFF2-40B4-BE49-F238E27FC236}">
                <a16:creationId xmlns:a16="http://schemas.microsoft.com/office/drawing/2014/main" id="{07702850-9DCC-6045-B69F-0767E6C6BB39}"/>
              </a:ext>
            </a:extLst>
          </p:cNvPr>
          <p:cNvSpPr/>
          <p:nvPr/>
        </p:nvSpPr>
        <p:spPr>
          <a:xfrm>
            <a:off x="6420763" y="2306007"/>
            <a:ext cx="1629648" cy="300719"/>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Financial</a:t>
            </a:r>
          </a:p>
        </p:txBody>
      </p:sp>
      <p:sp>
        <p:nvSpPr>
          <p:cNvPr id="4" name="Rounded Rectangle 3">
            <a:extLst>
              <a:ext uri="{FF2B5EF4-FFF2-40B4-BE49-F238E27FC236}">
                <a16:creationId xmlns:a16="http://schemas.microsoft.com/office/drawing/2014/main" id="{3C3832EB-BE94-6D96-D8EF-96F385CCE378}"/>
              </a:ext>
            </a:extLst>
          </p:cNvPr>
          <p:cNvSpPr/>
          <p:nvPr/>
        </p:nvSpPr>
        <p:spPr>
          <a:xfrm>
            <a:off x="1746357" y="2799726"/>
            <a:ext cx="5803240" cy="4299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Create a Personal Financial Plan for You:</a:t>
            </a:r>
          </a:p>
        </p:txBody>
      </p:sp>
      <p:sp>
        <p:nvSpPr>
          <p:cNvPr id="5" name="Rounded Rectangle 4">
            <a:extLst>
              <a:ext uri="{FF2B5EF4-FFF2-40B4-BE49-F238E27FC236}">
                <a16:creationId xmlns:a16="http://schemas.microsoft.com/office/drawing/2014/main" id="{477B3255-11A0-7CDC-78B0-8C970C03D30E}"/>
              </a:ext>
            </a:extLst>
          </p:cNvPr>
          <p:cNvSpPr/>
          <p:nvPr/>
        </p:nvSpPr>
        <p:spPr>
          <a:xfrm>
            <a:off x="68263" y="3320189"/>
            <a:ext cx="2048645" cy="462017"/>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C00000"/>
                </a:solidFill>
              </a:rPr>
              <a:t>Investing</a:t>
            </a:r>
          </a:p>
        </p:txBody>
      </p:sp>
      <p:sp>
        <p:nvSpPr>
          <p:cNvPr id="6" name="Rounded Rectangle 5">
            <a:extLst>
              <a:ext uri="{FF2B5EF4-FFF2-40B4-BE49-F238E27FC236}">
                <a16:creationId xmlns:a16="http://schemas.microsoft.com/office/drawing/2014/main" id="{E0D1B9AA-9152-2670-35EE-193B52344D46}"/>
              </a:ext>
            </a:extLst>
          </p:cNvPr>
          <p:cNvSpPr/>
          <p:nvPr/>
        </p:nvSpPr>
        <p:spPr>
          <a:xfrm>
            <a:off x="2398521" y="3340920"/>
            <a:ext cx="2048645" cy="462017"/>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C00000"/>
                </a:solidFill>
              </a:rPr>
              <a:t>Budgeting</a:t>
            </a:r>
          </a:p>
        </p:txBody>
      </p:sp>
      <p:sp>
        <p:nvSpPr>
          <p:cNvPr id="7" name="Rounded Rectangle 6">
            <a:extLst>
              <a:ext uri="{FF2B5EF4-FFF2-40B4-BE49-F238E27FC236}">
                <a16:creationId xmlns:a16="http://schemas.microsoft.com/office/drawing/2014/main" id="{EFEB2D5D-4114-F0A8-EBFD-DEAC2E2F4FF4}"/>
              </a:ext>
            </a:extLst>
          </p:cNvPr>
          <p:cNvSpPr/>
          <p:nvPr/>
        </p:nvSpPr>
        <p:spPr>
          <a:xfrm>
            <a:off x="4727428" y="3340920"/>
            <a:ext cx="2048645" cy="468966"/>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C00000"/>
                </a:solidFill>
              </a:rPr>
              <a:t>Debt Management</a:t>
            </a:r>
          </a:p>
        </p:txBody>
      </p:sp>
      <p:sp>
        <p:nvSpPr>
          <p:cNvPr id="9" name="Rounded Rectangle 8">
            <a:extLst>
              <a:ext uri="{FF2B5EF4-FFF2-40B4-BE49-F238E27FC236}">
                <a16:creationId xmlns:a16="http://schemas.microsoft.com/office/drawing/2014/main" id="{F739ABBE-D482-9F84-B866-7B62D6D76832}"/>
              </a:ext>
            </a:extLst>
          </p:cNvPr>
          <p:cNvSpPr/>
          <p:nvPr/>
        </p:nvSpPr>
        <p:spPr>
          <a:xfrm>
            <a:off x="1006227" y="4116203"/>
            <a:ext cx="2048645" cy="462017"/>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C00000"/>
                </a:solidFill>
              </a:rPr>
              <a:t>Insurance</a:t>
            </a:r>
          </a:p>
        </p:txBody>
      </p:sp>
      <p:sp>
        <p:nvSpPr>
          <p:cNvPr id="10" name="Rounded Rectangle 9">
            <a:extLst>
              <a:ext uri="{FF2B5EF4-FFF2-40B4-BE49-F238E27FC236}">
                <a16:creationId xmlns:a16="http://schemas.microsoft.com/office/drawing/2014/main" id="{6AB0F2FB-6B81-9963-0448-781DD2AE5258}"/>
              </a:ext>
            </a:extLst>
          </p:cNvPr>
          <p:cNvSpPr/>
          <p:nvPr/>
        </p:nvSpPr>
        <p:spPr>
          <a:xfrm>
            <a:off x="3492066" y="4116203"/>
            <a:ext cx="2048645" cy="462017"/>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C00000"/>
                </a:solidFill>
              </a:rPr>
              <a:t>Retirement</a:t>
            </a:r>
          </a:p>
        </p:txBody>
      </p:sp>
      <p:sp>
        <p:nvSpPr>
          <p:cNvPr id="11" name="Rounded Rectangle 10">
            <a:extLst>
              <a:ext uri="{FF2B5EF4-FFF2-40B4-BE49-F238E27FC236}">
                <a16:creationId xmlns:a16="http://schemas.microsoft.com/office/drawing/2014/main" id="{2A5E71BE-7676-C7CC-7330-80E956DA002D}"/>
              </a:ext>
            </a:extLst>
          </p:cNvPr>
          <p:cNvSpPr/>
          <p:nvPr/>
        </p:nvSpPr>
        <p:spPr>
          <a:xfrm>
            <a:off x="5977905" y="4109254"/>
            <a:ext cx="2048645" cy="468966"/>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C00000"/>
                </a:solidFill>
              </a:rPr>
              <a:t>Education</a:t>
            </a:r>
          </a:p>
        </p:txBody>
      </p:sp>
      <p:sp>
        <p:nvSpPr>
          <p:cNvPr id="12" name="Rounded Rectangle 11">
            <a:extLst>
              <a:ext uri="{FF2B5EF4-FFF2-40B4-BE49-F238E27FC236}">
                <a16:creationId xmlns:a16="http://schemas.microsoft.com/office/drawing/2014/main" id="{76EDF8DD-B7FB-49B8-7434-32C289EC747C}"/>
              </a:ext>
            </a:extLst>
          </p:cNvPr>
          <p:cNvSpPr/>
          <p:nvPr/>
        </p:nvSpPr>
        <p:spPr>
          <a:xfrm>
            <a:off x="68262" y="4829355"/>
            <a:ext cx="2048645" cy="462017"/>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C00000"/>
                </a:solidFill>
              </a:rPr>
              <a:t>Family</a:t>
            </a:r>
          </a:p>
        </p:txBody>
      </p:sp>
      <p:sp>
        <p:nvSpPr>
          <p:cNvPr id="17" name="Rounded Rectangle 16">
            <a:extLst>
              <a:ext uri="{FF2B5EF4-FFF2-40B4-BE49-F238E27FC236}">
                <a16:creationId xmlns:a16="http://schemas.microsoft.com/office/drawing/2014/main" id="{D58DB47C-26EF-3D44-DD49-8BF92D1C189C}"/>
              </a:ext>
            </a:extLst>
          </p:cNvPr>
          <p:cNvSpPr/>
          <p:nvPr/>
        </p:nvSpPr>
        <p:spPr>
          <a:xfrm>
            <a:off x="2398520" y="4839555"/>
            <a:ext cx="2048645" cy="462017"/>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C00000"/>
                </a:solidFill>
              </a:rPr>
              <a:t>Business Planning</a:t>
            </a:r>
          </a:p>
        </p:txBody>
      </p:sp>
      <p:sp>
        <p:nvSpPr>
          <p:cNvPr id="18" name="Rounded Rectangle 17">
            <a:extLst>
              <a:ext uri="{FF2B5EF4-FFF2-40B4-BE49-F238E27FC236}">
                <a16:creationId xmlns:a16="http://schemas.microsoft.com/office/drawing/2014/main" id="{E0BA291C-4F51-399C-AA68-4EF32959F621}"/>
              </a:ext>
            </a:extLst>
          </p:cNvPr>
          <p:cNvSpPr/>
          <p:nvPr/>
        </p:nvSpPr>
        <p:spPr>
          <a:xfrm>
            <a:off x="4727428" y="4839555"/>
            <a:ext cx="2048645" cy="468966"/>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C00000"/>
                </a:solidFill>
              </a:rPr>
              <a:t>Philanthropy</a:t>
            </a:r>
          </a:p>
        </p:txBody>
      </p:sp>
      <p:sp>
        <p:nvSpPr>
          <p:cNvPr id="19" name="Rounded Rectangle 18">
            <a:extLst>
              <a:ext uri="{FF2B5EF4-FFF2-40B4-BE49-F238E27FC236}">
                <a16:creationId xmlns:a16="http://schemas.microsoft.com/office/drawing/2014/main" id="{62973F5C-3074-0EE0-821F-BF3EE657E2BB}"/>
              </a:ext>
            </a:extLst>
          </p:cNvPr>
          <p:cNvSpPr/>
          <p:nvPr/>
        </p:nvSpPr>
        <p:spPr>
          <a:xfrm>
            <a:off x="7056335" y="4829355"/>
            <a:ext cx="2048645" cy="468966"/>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C00000"/>
                </a:solidFill>
              </a:rPr>
              <a:t>Estate Planning</a:t>
            </a:r>
          </a:p>
        </p:txBody>
      </p:sp>
      <p:sp>
        <p:nvSpPr>
          <p:cNvPr id="2" name="Rounded Rectangle 1">
            <a:extLst>
              <a:ext uri="{FF2B5EF4-FFF2-40B4-BE49-F238E27FC236}">
                <a16:creationId xmlns:a16="http://schemas.microsoft.com/office/drawing/2014/main" id="{ADB6DC53-9539-BA98-A463-683D66F49A08}"/>
              </a:ext>
            </a:extLst>
          </p:cNvPr>
          <p:cNvSpPr/>
          <p:nvPr/>
        </p:nvSpPr>
        <p:spPr>
          <a:xfrm>
            <a:off x="9448308" y="2010194"/>
            <a:ext cx="2469170" cy="3518594"/>
          </a:xfrm>
          <a:prstGeom prst="roundRect">
            <a:avLst/>
          </a:prstGeom>
          <a:solidFill>
            <a:schemeClr val="bg1"/>
          </a:solid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a:solidFill>
                  <a:srgbClr val="006600"/>
                </a:solidFill>
              </a:rPr>
              <a:t>The best financial and personal investment most of us will ever make is graduating from college. It will empower and enhance everything else we want to achieve in life.</a:t>
            </a:r>
          </a:p>
        </p:txBody>
      </p:sp>
      <p:cxnSp>
        <p:nvCxnSpPr>
          <p:cNvPr id="20" name="Straight Arrow Connector 19">
            <a:extLst>
              <a:ext uri="{FF2B5EF4-FFF2-40B4-BE49-F238E27FC236}">
                <a16:creationId xmlns:a16="http://schemas.microsoft.com/office/drawing/2014/main" id="{952ED626-74C6-DF66-3CDC-FEF0977A7DAA}"/>
              </a:ext>
            </a:extLst>
          </p:cNvPr>
          <p:cNvCxnSpPr>
            <a:cxnSpLocks/>
          </p:cNvCxnSpPr>
          <p:nvPr/>
        </p:nvCxnSpPr>
        <p:spPr>
          <a:xfrm flipH="1">
            <a:off x="7056335" y="1709356"/>
            <a:ext cx="2323835" cy="246612"/>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1E8EA3F-2772-FFE4-1C22-53BA1700FFDE}"/>
              </a:ext>
            </a:extLst>
          </p:cNvPr>
          <p:cNvCxnSpPr>
            <a:cxnSpLocks/>
          </p:cNvCxnSpPr>
          <p:nvPr/>
        </p:nvCxnSpPr>
        <p:spPr>
          <a:xfrm flipH="1">
            <a:off x="7805706" y="1709356"/>
            <a:ext cx="1511103" cy="1397182"/>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4B6C8609-87EB-DFB7-E844-0350E2CC6484}"/>
              </a:ext>
            </a:extLst>
          </p:cNvPr>
          <p:cNvCxnSpPr>
            <a:cxnSpLocks/>
          </p:cNvCxnSpPr>
          <p:nvPr/>
        </p:nvCxnSpPr>
        <p:spPr>
          <a:xfrm flipH="1" flipV="1">
            <a:off x="7375756" y="1423073"/>
            <a:ext cx="2004414" cy="286283"/>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4ACAC0B-DB5C-5481-D2AF-17F75396515A}"/>
              </a:ext>
            </a:extLst>
          </p:cNvPr>
          <p:cNvCxnSpPr>
            <a:cxnSpLocks/>
          </p:cNvCxnSpPr>
          <p:nvPr/>
        </p:nvCxnSpPr>
        <p:spPr>
          <a:xfrm flipH="1" flipV="1">
            <a:off x="7200143" y="914400"/>
            <a:ext cx="2116666" cy="880715"/>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1" name="Rounded Rectangle 20">
            <a:extLst>
              <a:ext uri="{FF2B5EF4-FFF2-40B4-BE49-F238E27FC236}">
                <a16:creationId xmlns:a16="http://schemas.microsoft.com/office/drawing/2014/main" id="{AE8501B9-1FCC-703A-53F4-D89C30604685}"/>
              </a:ext>
            </a:extLst>
          </p:cNvPr>
          <p:cNvSpPr/>
          <p:nvPr/>
        </p:nvSpPr>
        <p:spPr>
          <a:xfrm>
            <a:off x="7056335" y="3324704"/>
            <a:ext cx="2048645" cy="468966"/>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C00000"/>
                </a:solidFill>
              </a:rPr>
              <a:t>Taxes</a:t>
            </a:r>
          </a:p>
        </p:txBody>
      </p:sp>
      <p:sp>
        <p:nvSpPr>
          <p:cNvPr id="24" name="Rounded Rectangle 23">
            <a:extLst>
              <a:ext uri="{FF2B5EF4-FFF2-40B4-BE49-F238E27FC236}">
                <a16:creationId xmlns:a16="http://schemas.microsoft.com/office/drawing/2014/main" id="{041F4506-517A-1DA5-3CB4-83FC84DB5AEC}"/>
              </a:ext>
            </a:extLst>
          </p:cNvPr>
          <p:cNvSpPr/>
          <p:nvPr/>
        </p:nvSpPr>
        <p:spPr>
          <a:xfrm>
            <a:off x="9447192" y="914400"/>
            <a:ext cx="2469170" cy="1095794"/>
          </a:xfrm>
          <a:prstGeom prst="roundRect">
            <a:avLst/>
          </a:prstGeom>
          <a:solidFill>
            <a:schemeClr val="accent6">
              <a:lumMod val="20000"/>
              <a:lumOff val="80000"/>
            </a:schemeClr>
          </a:solid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Completing College</a:t>
            </a:r>
          </a:p>
        </p:txBody>
      </p:sp>
    </p:spTree>
    <p:extLst>
      <p:ext uri="{BB962C8B-B14F-4D97-AF65-F5344CB8AC3E}">
        <p14:creationId xmlns:p14="http://schemas.microsoft.com/office/powerpoint/2010/main" val="791807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7188580-3083-333E-C567-67F150BC4606}"/>
              </a:ext>
            </a:extLst>
          </p:cNvPr>
          <p:cNvGraphicFramePr/>
          <p:nvPr>
            <p:extLst>
              <p:ext uri="{D42A27DB-BD31-4B8C-83A1-F6EECF244321}">
                <p14:modId xmlns:p14="http://schemas.microsoft.com/office/powerpoint/2010/main" val="2358510402"/>
              </p:ext>
            </p:extLst>
          </p:nvPr>
        </p:nvGraphicFramePr>
        <p:xfrm>
          <a:off x="1731573" y="236170"/>
          <a:ext cx="8728853" cy="5962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0025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Paying for College</a:t>
            </a:r>
          </a:p>
        </p:txBody>
      </p:sp>
      <p:sp>
        <p:nvSpPr>
          <p:cNvPr id="5" name="Content Placeholder 2">
            <a:extLst>
              <a:ext uri="{FF2B5EF4-FFF2-40B4-BE49-F238E27FC236}">
                <a16:creationId xmlns:a16="http://schemas.microsoft.com/office/drawing/2014/main" id="{B5CB28D9-111B-0675-E8CB-6BC961166930}"/>
              </a:ext>
            </a:extLst>
          </p:cNvPr>
          <p:cNvSpPr txBox="1">
            <a:spLocks/>
          </p:cNvSpPr>
          <p:nvPr/>
        </p:nvSpPr>
        <p:spPr>
          <a:xfrm>
            <a:off x="838200" y="1180845"/>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College may be the best investment you ever make in yourself. But it is still very expensive – in terms of money, time and energy. Make sure you do the math and understand the full cost of college.</a:t>
            </a:r>
            <a:br>
              <a:rPr lang="en-US" dirty="0"/>
            </a:br>
            <a:endParaRPr lang="en-US" dirty="0"/>
          </a:p>
          <a:p>
            <a:pPr lvl="1">
              <a:buFont typeface="Wingdings" pitchFamily="2" charset="2"/>
              <a:buChar char="Ø"/>
            </a:pPr>
            <a:r>
              <a:rPr lang="en-US" dirty="0"/>
              <a:t> 	Make a financial budget. Be realistic. Include all known and possible costs.</a:t>
            </a:r>
            <a:br>
              <a:rPr lang="en-US" dirty="0"/>
            </a:br>
            <a:endParaRPr lang="en-US" dirty="0"/>
          </a:p>
          <a:p>
            <a:pPr lvl="1">
              <a:buFont typeface="Wingdings" pitchFamily="2" charset="2"/>
              <a:buChar char="Ø"/>
            </a:pPr>
            <a:r>
              <a:rPr lang="en-US" dirty="0"/>
              <a:t> 	Make a time budget. Time management is critical. Create a regimen.</a:t>
            </a:r>
            <a:br>
              <a:rPr lang="en-US" dirty="0"/>
            </a:br>
            <a:endParaRPr lang="en-US" dirty="0"/>
          </a:p>
          <a:p>
            <a:pPr lvl="1">
              <a:buFont typeface="Wingdings" pitchFamily="2" charset="2"/>
              <a:buChar char="Ø"/>
            </a:pPr>
            <a:r>
              <a:rPr lang="en-US" dirty="0"/>
              <a:t> 	There are lots of scholarships &amp; grants available. Talk to lots of people.</a:t>
            </a:r>
            <a:br>
              <a:rPr lang="en-US" dirty="0"/>
            </a:br>
            <a:endParaRPr lang="en-US" dirty="0"/>
          </a:p>
          <a:p>
            <a:pPr lvl="1">
              <a:buFont typeface="Wingdings" pitchFamily="2" charset="2"/>
              <a:buChar char="Ø"/>
            </a:pPr>
            <a:r>
              <a:rPr lang="en-US" dirty="0"/>
              <a:t> 	The IRS provides credits and deductions for students. Keep every receipt</a:t>
            </a:r>
            <a:br>
              <a:rPr lang="en-US" dirty="0"/>
            </a:br>
            <a:r>
              <a:rPr lang="en-US" dirty="0"/>
              <a:t> 	and find out what opportunities are available for you.</a:t>
            </a:r>
          </a:p>
        </p:txBody>
      </p:sp>
    </p:spTree>
    <p:extLst>
      <p:ext uri="{BB962C8B-B14F-4D97-AF65-F5344CB8AC3E}">
        <p14:creationId xmlns:p14="http://schemas.microsoft.com/office/powerpoint/2010/main" val="2977257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40547</TotalTime>
  <Words>2886</Words>
  <Application>Microsoft Macintosh PowerPoint</Application>
  <PresentationFormat>Widescreen</PresentationFormat>
  <Paragraphs>265</Paragraphs>
  <Slides>29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Calibri Light</vt:lpstr>
      <vt:lpstr>Garamond</vt:lpstr>
      <vt:lpstr>Symbol</vt:lpstr>
      <vt:lpstr>Times New Roman</vt:lpstr>
      <vt:lpstr>Wingdings</vt:lpstr>
      <vt:lpstr>Office Theme</vt:lpstr>
      <vt:lpstr>PowerPoint Presentation</vt:lpstr>
      <vt:lpstr>Brian Bolton Professor of Finance brian.bolton@louisiana.edu  http://business.louisiana.edu/financeispersonal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 Bolton Professor of Finance brian.bolton@louisiana.edu  http://business.louisiana.edu/financeispersonal</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August 27 &amp; 29  INTRODUCTION TO BUSINESS FINANCE  FNAN 300 Business Finance Fall 2019 Brian Bolton</dc:title>
  <dc:subject/>
  <dc:creator>Brian Bolton</dc:creator>
  <cp:keywords/>
  <dc:description/>
  <cp:lastModifiedBy>Brian J Bolton</cp:lastModifiedBy>
  <cp:revision>161</cp:revision>
  <dcterms:created xsi:type="dcterms:W3CDTF">2019-08-26T13:43:19Z</dcterms:created>
  <dcterms:modified xsi:type="dcterms:W3CDTF">2023-06-06T21:02:20Z</dcterms:modified>
  <cp:category/>
</cp:coreProperties>
</file>