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10" r:id="rId2"/>
    <p:sldId id="1343" r:id="rId3"/>
    <p:sldId id="2056" r:id="rId4"/>
    <p:sldId id="2057" r:id="rId5"/>
    <p:sldId id="2058" r:id="rId6"/>
    <p:sldId id="1989" r:id="rId7"/>
    <p:sldId id="1993" r:id="rId8"/>
    <p:sldId id="1994" r:id="rId9"/>
    <p:sldId id="2099" r:id="rId10"/>
    <p:sldId id="1248" r:id="rId11"/>
    <p:sldId id="1247" r:id="rId12"/>
    <p:sldId id="2160" r:id="rId13"/>
    <p:sldId id="2174" r:id="rId14"/>
    <p:sldId id="2162" r:id="rId15"/>
    <p:sldId id="2176" r:id="rId16"/>
    <p:sldId id="2175" r:id="rId17"/>
    <p:sldId id="2161" r:id="rId18"/>
    <p:sldId id="1279" r:id="rId19"/>
    <p:sldId id="2177" r:id="rId20"/>
    <p:sldId id="1362" r:id="rId21"/>
    <p:sldId id="1356" r:id="rId22"/>
    <p:sldId id="1364" r:id="rId23"/>
    <p:sldId id="1357" r:id="rId24"/>
    <p:sldId id="2178" r:id="rId25"/>
    <p:sldId id="1358" r:id="rId26"/>
    <p:sldId id="1359" r:id="rId27"/>
    <p:sldId id="1360" r:id="rId28"/>
    <p:sldId id="1361" r:id="rId29"/>
    <p:sldId id="2179" r:id="rId30"/>
    <p:sldId id="2120" r:id="rId31"/>
    <p:sldId id="2121" r:id="rId32"/>
    <p:sldId id="2122" r:id="rId33"/>
    <p:sldId id="2180" r:id="rId34"/>
    <p:sldId id="2181" r:id="rId35"/>
    <p:sldId id="2182" r:id="rId36"/>
    <p:sldId id="2183" r:id="rId37"/>
    <p:sldId id="2184" r:id="rId38"/>
    <p:sldId id="2185" r:id="rId39"/>
    <p:sldId id="2186" r:id="rId40"/>
    <p:sldId id="2187" r:id="rId41"/>
    <p:sldId id="2188" r:id="rId42"/>
    <p:sldId id="2189" r:id="rId43"/>
    <p:sldId id="2190" r:id="rId44"/>
    <p:sldId id="2191" r:id="rId45"/>
    <p:sldId id="2192" r:id="rId46"/>
    <p:sldId id="2193" r:id="rId47"/>
    <p:sldId id="2194" r:id="rId48"/>
    <p:sldId id="2195" r:id="rId49"/>
    <p:sldId id="2165" r:id="rId50"/>
    <p:sldId id="1266" r:id="rId51"/>
    <p:sldId id="1957" r:id="rId52"/>
    <p:sldId id="2088" r:id="rId53"/>
    <p:sldId id="2096" r:id="rId54"/>
    <p:sldId id="2097" r:id="rId55"/>
    <p:sldId id="208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20"/>
    <p:restoredTop sz="94680"/>
  </p:normalViewPr>
  <p:slideViewPr>
    <p:cSldViewPr snapToGrid="0" snapToObjects="1">
      <p:cViewPr varScale="1">
        <p:scale>
          <a:sx n="211" d="100"/>
          <a:sy n="211" d="100"/>
        </p:scale>
        <p:origin x="5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6" name="Title 1">
            <a:extLst>
              <a:ext uri="{FF2B5EF4-FFF2-40B4-BE49-F238E27FC236}">
                <a16:creationId xmlns:a16="http://schemas.microsoft.com/office/drawing/2014/main" id="{5D53130D-1703-0D14-3586-CD39ACC723DB}"/>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D9A9519D-13A9-EF65-2CA6-A5C51A75D25A}"/>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1F41A555-A2D7-03DB-A079-6BA364E4529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77EB6A3E-A28A-F1F6-5079-E786646C2391}"/>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3D77542F-A244-7697-92B4-9916050D778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2" name="Title 1">
            <a:extLst>
              <a:ext uri="{FF2B5EF4-FFF2-40B4-BE49-F238E27FC236}">
                <a16:creationId xmlns:a16="http://schemas.microsoft.com/office/drawing/2014/main" id="{C8A9A0AD-B663-D9DC-C5B9-328333FC4285}"/>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8" name="Title 1">
            <a:extLst>
              <a:ext uri="{FF2B5EF4-FFF2-40B4-BE49-F238E27FC236}">
                <a16:creationId xmlns:a16="http://schemas.microsoft.com/office/drawing/2014/main" id="{17FA537A-9E4C-4D2F-5B15-77F1925F6139}"/>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9037D4A4-ED64-DB81-0C7F-324404A533E3}"/>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8AC7CFB6-722F-2FEC-1511-6527B22FB02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1396066C-F86B-E7F6-1B02-2772FB2BE1DD}"/>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7/25/22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524863"/>
          </a:xfrm>
          <a:prstGeom prst="rect">
            <a:avLst/>
          </a:prstGeom>
        </p:spPr>
        <p:txBody>
          <a:bodyPr wrap="square">
            <a:spAutoFit/>
          </a:bodyPr>
          <a:lstStyle/>
          <a:p>
            <a:pPr algn="ctr"/>
            <a:r>
              <a:rPr lang="en-US" sz="5400" b="1">
                <a:solidFill>
                  <a:srgbClr val="C00000"/>
                </a:solidFill>
                <a:latin typeface="Calibri" panose="020F0502020204030204" pitchFamily="34" charset="0"/>
                <a:ea typeface="Times New Roman" panose="02020603050405020304" pitchFamily="18" charset="0"/>
                <a:cs typeface="Calibri" panose="020F0502020204030204" pitchFamily="34" charset="0"/>
              </a:rPr>
              <a:t>MONEY </a:t>
            </a: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Tax Planning:</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For Budgeting, Investing &amp; Retirement</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July 27,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Bridging the Divide Banner for Money Manners Webinar Series">
            <a:extLst>
              <a:ext uri="{FF2B5EF4-FFF2-40B4-BE49-F238E27FC236}">
                <a16:creationId xmlns:a16="http://schemas.microsoft.com/office/drawing/2014/main" id="{8BF6FA83-BB9C-6907-0CD6-EACEAD7C6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4"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2492569" y="974841"/>
            <a:ext cx="7361889"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2492569" y="2660088"/>
            <a:ext cx="7361889"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349253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16760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81745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884268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Financial</a:t>
            </a:r>
          </a:p>
        </p:txBody>
      </p:sp>
    </p:spTree>
    <p:extLst>
      <p:ext uri="{BB962C8B-B14F-4D97-AF65-F5344CB8AC3E}">
        <p14:creationId xmlns:p14="http://schemas.microsoft.com/office/powerpoint/2010/main" val="27593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2492569" y="1410029"/>
            <a:ext cx="7361888" cy="7226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Create a Personal Financial Plan for You:</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2220597"/>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2215511"/>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Taxes</a:t>
            </a:r>
          </a:p>
        </p:txBody>
      </p:sp>
      <p:sp>
        <p:nvSpPr>
          <p:cNvPr id="17" name="Rounded Rectangle 16">
            <a:extLst>
              <a:ext uri="{FF2B5EF4-FFF2-40B4-BE49-F238E27FC236}">
                <a16:creationId xmlns:a16="http://schemas.microsoft.com/office/drawing/2014/main" id="{83870A44-BF5D-594B-9F34-DBE34F220049}"/>
              </a:ext>
            </a:extLst>
          </p:cNvPr>
          <p:cNvSpPr/>
          <p:nvPr/>
        </p:nvSpPr>
        <p:spPr>
          <a:xfrm>
            <a:off x="2058402"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Insurance</a:t>
            </a:r>
          </a:p>
        </p:txBody>
      </p:sp>
      <p:sp>
        <p:nvSpPr>
          <p:cNvPr id="18" name="Rounded Rectangle 17">
            <a:extLst>
              <a:ext uri="{FF2B5EF4-FFF2-40B4-BE49-F238E27FC236}">
                <a16:creationId xmlns:a16="http://schemas.microsoft.com/office/drawing/2014/main" id="{60739723-1AD2-FC4B-812A-777CD9AEC65B}"/>
              </a:ext>
            </a:extLst>
          </p:cNvPr>
          <p:cNvSpPr/>
          <p:nvPr/>
        </p:nvSpPr>
        <p:spPr>
          <a:xfrm>
            <a:off x="4750133"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Retirement</a:t>
            </a:r>
          </a:p>
        </p:txBody>
      </p:sp>
      <p:sp>
        <p:nvSpPr>
          <p:cNvPr id="19" name="Rounded Rectangle 18">
            <a:extLst>
              <a:ext uri="{FF2B5EF4-FFF2-40B4-BE49-F238E27FC236}">
                <a16:creationId xmlns:a16="http://schemas.microsoft.com/office/drawing/2014/main" id="{546D580E-1BC2-3446-9D15-A95ED1C95621}"/>
              </a:ext>
            </a:extLst>
          </p:cNvPr>
          <p:cNvSpPr/>
          <p:nvPr/>
        </p:nvSpPr>
        <p:spPr>
          <a:xfrm>
            <a:off x="7441864" y="3347109"/>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Education</a:t>
            </a:r>
          </a:p>
        </p:txBody>
      </p:sp>
      <p:sp>
        <p:nvSpPr>
          <p:cNvPr id="20" name="Rounded Rectangle 19">
            <a:extLst>
              <a:ext uri="{FF2B5EF4-FFF2-40B4-BE49-F238E27FC236}">
                <a16:creationId xmlns:a16="http://schemas.microsoft.com/office/drawing/2014/main" id="{56D872F6-3496-C54D-A68E-E56FB8C05036}"/>
              </a:ext>
            </a:extLst>
          </p:cNvPr>
          <p:cNvSpPr/>
          <p:nvPr/>
        </p:nvSpPr>
        <p:spPr>
          <a:xfrm>
            <a:off x="758965"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Family</a:t>
            </a:r>
          </a:p>
        </p:txBody>
      </p:sp>
      <p:sp>
        <p:nvSpPr>
          <p:cNvPr id="21" name="Rounded Rectangle 20">
            <a:extLst>
              <a:ext uri="{FF2B5EF4-FFF2-40B4-BE49-F238E27FC236}">
                <a16:creationId xmlns:a16="http://schemas.microsoft.com/office/drawing/2014/main" id="{D6CD3757-91D4-D74E-9417-56D9569DF9C9}"/>
              </a:ext>
            </a:extLst>
          </p:cNvPr>
          <p:cNvSpPr/>
          <p:nvPr/>
        </p:nvSpPr>
        <p:spPr>
          <a:xfrm>
            <a:off x="3450696"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Business Planning</a:t>
            </a:r>
          </a:p>
        </p:txBody>
      </p:sp>
      <p:sp>
        <p:nvSpPr>
          <p:cNvPr id="22" name="Rounded Rectangle 21">
            <a:extLst>
              <a:ext uri="{FF2B5EF4-FFF2-40B4-BE49-F238E27FC236}">
                <a16:creationId xmlns:a16="http://schemas.microsoft.com/office/drawing/2014/main" id="{F3644A07-3907-0F41-91F4-16F56AA697F8}"/>
              </a:ext>
            </a:extLst>
          </p:cNvPr>
          <p:cNvSpPr/>
          <p:nvPr/>
        </p:nvSpPr>
        <p:spPr>
          <a:xfrm>
            <a:off x="6142427" y="4494352"/>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Philanthropy</a:t>
            </a:r>
          </a:p>
        </p:txBody>
      </p:sp>
      <p:sp>
        <p:nvSpPr>
          <p:cNvPr id="23" name="Rounded Rectangle 22">
            <a:extLst>
              <a:ext uri="{FF2B5EF4-FFF2-40B4-BE49-F238E27FC236}">
                <a16:creationId xmlns:a16="http://schemas.microsoft.com/office/drawing/2014/main" id="{0B842DFD-E5E2-6E44-9C4A-2EF376C254DE}"/>
              </a:ext>
            </a:extLst>
          </p:cNvPr>
          <p:cNvSpPr/>
          <p:nvPr/>
        </p:nvSpPr>
        <p:spPr>
          <a:xfrm>
            <a:off x="8834158" y="4489266"/>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Estate Planning</a:t>
            </a:r>
          </a:p>
        </p:txBody>
      </p:sp>
    </p:spTree>
    <p:extLst>
      <p:ext uri="{BB962C8B-B14F-4D97-AF65-F5344CB8AC3E}">
        <p14:creationId xmlns:p14="http://schemas.microsoft.com/office/powerpoint/2010/main" val="21335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3696969" y="618986"/>
            <a:ext cx="4616339" cy="472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3696970" y="1709356"/>
            <a:ext cx="4616339" cy="472454"/>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5158777" y="1195029"/>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019028"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3298526"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4243763" y="2294292"/>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016549"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2470977"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7789335" y="2306007"/>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Financial</a:t>
            </a:r>
          </a:p>
        </p:txBody>
      </p:sp>
      <p:sp>
        <p:nvSpPr>
          <p:cNvPr id="4" name="Rounded Rectangle 3">
            <a:extLst>
              <a:ext uri="{FF2B5EF4-FFF2-40B4-BE49-F238E27FC236}">
                <a16:creationId xmlns:a16="http://schemas.microsoft.com/office/drawing/2014/main" id="{3C3832EB-BE94-6D96-D8EF-96F385CCE378}"/>
              </a:ext>
            </a:extLst>
          </p:cNvPr>
          <p:cNvSpPr/>
          <p:nvPr/>
        </p:nvSpPr>
        <p:spPr>
          <a:xfrm>
            <a:off x="3114929" y="2799726"/>
            <a:ext cx="5803240" cy="4299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Create a Personal Financial Plan for You:</a:t>
            </a:r>
          </a:p>
        </p:txBody>
      </p:sp>
      <p:sp>
        <p:nvSpPr>
          <p:cNvPr id="5" name="Rounded Rectangle 4">
            <a:extLst>
              <a:ext uri="{FF2B5EF4-FFF2-40B4-BE49-F238E27FC236}">
                <a16:creationId xmlns:a16="http://schemas.microsoft.com/office/drawing/2014/main" id="{477B3255-11A0-7CDC-78B0-8C970C03D30E}"/>
              </a:ext>
            </a:extLst>
          </p:cNvPr>
          <p:cNvSpPr/>
          <p:nvPr/>
        </p:nvSpPr>
        <p:spPr>
          <a:xfrm>
            <a:off x="1436835" y="3320189"/>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Investing</a:t>
            </a:r>
          </a:p>
        </p:txBody>
      </p:sp>
      <p:sp>
        <p:nvSpPr>
          <p:cNvPr id="6" name="Rounded Rectangle 5">
            <a:extLst>
              <a:ext uri="{FF2B5EF4-FFF2-40B4-BE49-F238E27FC236}">
                <a16:creationId xmlns:a16="http://schemas.microsoft.com/office/drawing/2014/main" id="{E0D1B9AA-9152-2670-35EE-193B52344D46}"/>
              </a:ext>
            </a:extLst>
          </p:cNvPr>
          <p:cNvSpPr/>
          <p:nvPr/>
        </p:nvSpPr>
        <p:spPr>
          <a:xfrm>
            <a:off x="3767093" y="3340920"/>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Budgeting</a:t>
            </a:r>
          </a:p>
        </p:txBody>
      </p:sp>
      <p:sp>
        <p:nvSpPr>
          <p:cNvPr id="7" name="Rounded Rectangle 6">
            <a:extLst>
              <a:ext uri="{FF2B5EF4-FFF2-40B4-BE49-F238E27FC236}">
                <a16:creationId xmlns:a16="http://schemas.microsoft.com/office/drawing/2014/main" id="{EFEB2D5D-4114-F0A8-EBFD-DEAC2E2F4FF4}"/>
              </a:ext>
            </a:extLst>
          </p:cNvPr>
          <p:cNvSpPr/>
          <p:nvPr/>
        </p:nvSpPr>
        <p:spPr>
          <a:xfrm>
            <a:off x="6096000"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Debt Management</a:t>
            </a:r>
          </a:p>
        </p:txBody>
      </p:sp>
      <p:sp>
        <p:nvSpPr>
          <p:cNvPr id="8" name="Rounded Rectangle 7">
            <a:extLst>
              <a:ext uri="{FF2B5EF4-FFF2-40B4-BE49-F238E27FC236}">
                <a16:creationId xmlns:a16="http://schemas.microsoft.com/office/drawing/2014/main" id="{71906B23-8605-A312-3D97-86BF6E2B62B2}"/>
              </a:ext>
            </a:extLst>
          </p:cNvPr>
          <p:cNvSpPr/>
          <p:nvPr/>
        </p:nvSpPr>
        <p:spPr>
          <a:xfrm>
            <a:off x="8424907"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Taxes</a:t>
            </a:r>
          </a:p>
        </p:txBody>
      </p:sp>
      <p:sp>
        <p:nvSpPr>
          <p:cNvPr id="9" name="Rounded Rectangle 8">
            <a:extLst>
              <a:ext uri="{FF2B5EF4-FFF2-40B4-BE49-F238E27FC236}">
                <a16:creationId xmlns:a16="http://schemas.microsoft.com/office/drawing/2014/main" id="{F739ABBE-D482-9F84-B866-7B62D6D76832}"/>
              </a:ext>
            </a:extLst>
          </p:cNvPr>
          <p:cNvSpPr/>
          <p:nvPr/>
        </p:nvSpPr>
        <p:spPr>
          <a:xfrm>
            <a:off x="2374799"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Insurance</a:t>
            </a:r>
          </a:p>
        </p:txBody>
      </p:sp>
      <p:sp>
        <p:nvSpPr>
          <p:cNvPr id="10" name="Rounded Rectangle 9">
            <a:extLst>
              <a:ext uri="{FF2B5EF4-FFF2-40B4-BE49-F238E27FC236}">
                <a16:creationId xmlns:a16="http://schemas.microsoft.com/office/drawing/2014/main" id="{6AB0F2FB-6B81-9963-0448-781DD2AE5258}"/>
              </a:ext>
            </a:extLst>
          </p:cNvPr>
          <p:cNvSpPr/>
          <p:nvPr/>
        </p:nvSpPr>
        <p:spPr>
          <a:xfrm>
            <a:off x="4860638"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Retirement</a:t>
            </a:r>
          </a:p>
        </p:txBody>
      </p:sp>
      <p:sp>
        <p:nvSpPr>
          <p:cNvPr id="11" name="Rounded Rectangle 10">
            <a:extLst>
              <a:ext uri="{FF2B5EF4-FFF2-40B4-BE49-F238E27FC236}">
                <a16:creationId xmlns:a16="http://schemas.microsoft.com/office/drawing/2014/main" id="{2A5E71BE-7676-C7CC-7330-80E956DA002D}"/>
              </a:ext>
            </a:extLst>
          </p:cNvPr>
          <p:cNvSpPr/>
          <p:nvPr/>
        </p:nvSpPr>
        <p:spPr>
          <a:xfrm>
            <a:off x="7346477" y="4109254"/>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Education</a:t>
            </a:r>
          </a:p>
        </p:txBody>
      </p:sp>
      <p:sp>
        <p:nvSpPr>
          <p:cNvPr id="12" name="Rounded Rectangle 11">
            <a:extLst>
              <a:ext uri="{FF2B5EF4-FFF2-40B4-BE49-F238E27FC236}">
                <a16:creationId xmlns:a16="http://schemas.microsoft.com/office/drawing/2014/main" id="{76EDF8DD-B7FB-49B8-7434-32C289EC747C}"/>
              </a:ext>
            </a:extLst>
          </p:cNvPr>
          <p:cNvSpPr/>
          <p:nvPr/>
        </p:nvSpPr>
        <p:spPr>
          <a:xfrm>
            <a:off x="1436834" y="48293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Family</a:t>
            </a:r>
          </a:p>
        </p:txBody>
      </p:sp>
      <p:sp>
        <p:nvSpPr>
          <p:cNvPr id="17" name="Rounded Rectangle 16">
            <a:extLst>
              <a:ext uri="{FF2B5EF4-FFF2-40B4-BE49-F238E27FC236}">
                <a16:creationId xmlns:a16="http://schemas.microsoft.com/office/drawing/2014/main" id="{D58DB47C-26EF-3D44-DD49-8BF92D1C189C}"/>
              </a:ext>
            </a:extLst>
          </p:cNvPr>
          <p:cNvSpPr/>
          <p:nvPr/>
        </p:nvSpPr>
        <p:spPr>
          <a:xfrm>
            <a:off x="3767092" y="48395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Business Planning</a:t>
            </a:r>
          </a:p>
        </p:txBody>
      </p:sp>
      <p:sp>
        <p:nvSpPr>
          <p:cNvPr id="18" name="Rounded Rectangle 17">
            <a:extLst>
              <a:ext uri="{FF2B5EF4-FFF2-40B4-BE49-F238E27FC236}">
                <a16:creationId xmlns:a16="http://schemas.microsoft.com/office/drawing/2014/main" id="{E0BA291C-4F51-399C-AA68-4EF32959F621}"/>
              </a:ext>
            </a:extLst>
          </p:cNvPr>
          <p:cNvSpPr/>
          <p:nvPr/>
        </p:nvSpPr>
        <p:spPr>
          <a:xfrm>
            <a:off x="6096000" y="48395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Philanthropy</a:t>
            </a:r>
          </a:p>
        </p:txBody>
      </p:sp>
      <p:sp>
        <p:nvSpPr>
          <p:cNvPr id="19" name="Rounded Rectangle 18">
            <a:extLst>
              <a:ext uri="{FF2B5EF4-FFF2-40B4-BE49-F238E27FC236}">
                <a16:creationId xmlns:a16="http://schemas.microsoft.com/office/drawing/2014/main" id="{62973F5C-3074-0EE0-821F-BF3EE657E2BB}"/>
              </a:ext>
            </a:extLst>
          </p:cNvPr>
          <p:cNvSpPr/>
          <p:nvPr/>
        </p:nvSpPr>
        <p:spPr>
          <a:xfrm>
            <a:off x="8424907" y="48293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Estate Planning</a:t>
            </a:r>
          </a:p>
        </p:txBody>
      </p:sp>
    </p:spTree>
    <p:extLst>
      <p:ext uri="{BB962C8B-B14F-4D97-AF65-F5344CB8AC3E}">
        <p14:creationId xmlns:p14="http://schemas.microsoft.com/office/powerpoint/2010/main" val="363897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2328397" y="618986"/>
            <a:ext cx="4616339" cy="472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2328398" y="1709356"/>
            <a:ext cx="4616339" cy="472454"/>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3790205" y="1195029"/>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5650456"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1929954"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2875191" y="2294292"/>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4647977"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1102405"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6420763" y="2306007"/>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Financial</a:t>
            </a:r>
          </a:p>
        </p:txBody>
      </p:sp>
      <p:sp>
        <p:nvSpPr>
          <p:cNvPr id="4" name="Rounded Rectangle 3">
            <a:extLst>
              <a:ext uri="{FF2B5EF4-FFF2-40B4-BE49-F238E27FC236}">
                <a16:creationId xmlns:a16="http://schemas.microsoft.com/office/drawing/2014/main" id="{3C3832EB-BE94-6D96-D8EF-96F385CCE378}"/>
              </a:ext>
            </a:extLst>
          </p:cNvPr>
          <p:cNvSpPr/>
          <p:nvPr/>
        </p:nvSpPr>
        <p:spPr>
          <a:xfrm>
            <a:off x="1746357" y="2799726"/>
            <a:ext cx="5803240" cy="4299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Create a Personal Financial Plan for You:</a:t>
            </a:r>
          </a:p>
        </p:txBody>
      </p:sp>
      <p:sp>
        <p:nvSpPr>
          <p:cNvPr id="5" name="Rounded Rectangle 4">
            <a:extLst>
              <a:ext uri="{FF2B5EF4-FFF2-40B4-BE49-F238E27FC236}">
                <a16:creationId xmlns:a16="http://schemas.microsoft.com/office/drawing/2014/main" id="{477B3255-11A0-7CDC-78B0-8C970C03D30E}"/>
              </a:ext>
            </a:extLst>
          </p:cNvPr>
          <p:cNvSpPr/>
          <p:nvPr/>
        </p:nvSpPr>
        <p:spPr>
          <a:xfrm>
            <a:off x="68263" y="3320189"/>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Investing</a:t>
            </a:r>
          </a:p>
        </p:txBody>
      </p:sp>
      <p:sp>
        <p:nvSpPr>
          <p:cNvPr id="6" name="Rounded Rectangle 5">
            <a:extLst>
              <a:ext uri="{FF2B5EF4-FFF2-40B4-BE49-F238E27FC236}">
                <a16:creationId xmlns:a16="http://schemas.microsoft.com/office/drawing/2014/main" id="{E0D1B9AA-9152-2670-35EE-193B52344D46}"/>
              </a:ext>
            </a:extLst>
          </p:cNvPr>
          <p:cNvSpPr/>
          <p:nvPr/>
        </p:nvSpPr>
        <p:spPr>
          <a:xfrm>
            <a:off x="2398521" y="3340920"/>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Budgeting</a:t>
            </a:r>
          </a:p>
        </p:txBody>
      </p:sp>
      <p:sp>
        <p:nvSpPr>
          <p:cNvPr id="7" name="Rounded Rectangle 6">
            <a:extLst>
              <a:ext uri="{FF2B5EF4-FFF2-40B4-BE49-F238E27FC236}">
                <a16:creationId xmlns:a16="http://schemas.microsoft.com/office/drawing/2014/main" id="{EFEB2D5D-4114-F0A8-EBFD-DEAC2E2F4FF4}"/>
              </a:ext>
            </a:extLst>
          </p:cNvPr>
          <p:cNvSpPr/>
          <p:nvPr/>
        </p:nvSpPr>
        <p:spPr>
          <a:xfrm>
            <a:off x="4727428"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Debt Management</a:t>
            </a:r>
          </a:p>
        </p:txBody>
      </p:sp>
      <p:sp>
        <p:nvSpPr>
          <p:cNvPr id="8" name="Rounded Rectangle 7">
            <a:extLst>
              <a:ext uri="{FF2B5EF4-FFF2-40B4-BE49-F238E27FC236}">
                <a16:creationId xmlns:a16="http://schemas.microsoft.com/office/drawing/2014/main" id="{71906B23-8605-A312-3D97-86BF6E2B62B2}"/>
              </a:ext>
            </a:extLst>
          </p:cNvPr>
          <p:cNvSpPr/>
          <p:nvPr/>
        </p:nvSpPr>
        <p:spPr>
          <a:xfrm>
            <a:off x="9448308" y="1275950"/>
            <a:ext cx="2469170" cy="72462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Taxes</a:t>
            </a:r>
          </a:p>
        </p:txBody>
      </p:sp>
      <p:sp>
        <p:nvSpPr>
          <p:cNvPr id="9" name="Rounded Rectangle 8">
            <a:extLst>
              <a:ext uri="{FF2B5EF4-FFF2-40B4-BE49-F238E27FC236}">
                <a16:creationId xmlns:a16="http://schemas.microsoft.com/office/drawing/2014/main" id="{F739ABBE-D482-9F84-B866-7B62D6D76832}"/>
              </a:ext>
            </a:extLst>
          </p:cNvPr>
          <p:cNvSpPr/>
          <p:nvPr/>
        </p:nvSpPr>
        <p:spPr>
          <a:xfrm>
            <a:off x="1006227"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Insurance</a:t>
            </a:r>
          </a:p>
        </p:txBody>
      </p:sp>
      <p:sp>
        <p:nvSpPr>
          <p:cNvPr id="10" name="Rounded Rectangle 9">
            <a:extLst>
              <a:ext uri="{FF2B5EF4-FFF2-40B4-BE49-F238E27FC236}">
                <a16:creationId xmlns:a16="http://schemas.microsoft.com/office/drawing/2014/main" id="{6AB0F2FB-6B81-9963-0448-781DD2AE5258}"/>
              </a:ext>
            </a:extLst>
          </p:cNvPr>
          <p:cNvSpPr/>
          <p:nvPr/>
        </p:nvSpPr>
        <p:spPr>
          <a:xfrm>
            <a:off x="3492066"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Retirement</a:t>
            </a:r>
          </a:p>
        </p:txBody>
      </p:sp>
      <p:sp>
        <p:nvSpPr>
          <p:cNvPr id="11" name="Rounded Rectangle 10">
            <a:extLst>
              <a:ext uri="{FF2B5EF4-FFF2-40B4-BE49-F238E27FC236}">
                <a16:creationId xmlns:a16="http://schemas.microsoft.com/office/drawing/2014/main" id="{2A5E71BE-7676-C7CC-7330-80E956DA002D}"/>
              </a:ext>
            </a:extLst>
          </p:cNvPr>
          <p:cNvSpPr/>
          <p:nvPr/>
        </p:nvSpPr>
        <p:spPr>
          <a:xfrm>
            <a:off x="5977905" y="4109254"/>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Education</a:t>
            </a:r>
          </a:p>
        </p:txBody>
      </p:sp>
      <p:sp>
        <p:nvSpPr>
          <p:cNvPr id="12" name="Rounded Rectangle 11">
            <a:extLst>
              <a:ext uri="{FF2B5EF4-FFF2-40B4-BE49-F238E27FC236}">
                <a16:creationId xmlns:a16="http://schemas.microsoft.com/office/drawing/2014/main" id="{76EDF8DD-B7FB-49B8-7434-32C289EC747C}"/>
              </a:ext>
            </a:extLst>
          </p:cNvPr>
          <p:cNvSpPr/>
          <p:nvPr/>
        </p:nvSpPr>
        <p:spPr>
          <a:xfrm>
            <a:off x="68262" y="48293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Family</a:t>
            </a:r>
          </a:p>
        </p:txBody>
      </p:sp>
      <p:sp>
        <p:nvSpPr>
          <p:cNvPr id="17" name="Rounded Rectangle 16">
            <a:extLst>
              <a:ext uri="{FF2B5EF4-FFF2-40B4-BE49-F238E27FC236}">
                <a16:creationId xmlns:a16="http://schemas.microsoft.com/office/drawing/2014/main" id="{D58DB47C-26EF-3D44-DD49-8BF92D1C189C}"/>
              </a:ext>
            </a:extLst>
          </p:cNvPr>
          <p:cNvSpPr/>
          <p:nvPr/>
        </p:nvSpPr>
        <p:spPr>
          <a:xfrm>
            <a:off x="2398520" y="48395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Business Planning</a:t>
            </a:r>
          </a:p>
        </p:txBody>
      </p:sp>
      <p:sp>
        <p:nvSpPr>
          <p:cNvPr id="18" name="Rounded Rectangle 17">
            <a:extLst>
              <a:ext uri="{FF2B5EF4-FFF2-40B4-BE49-F238E27FC236}">
                <a16:creationId xmlns:a16="http://schemas.microsoft.com/office/drawing/2014/main" id="{E0BA291C-4F51-399C-AA68-4EF32959F621}"/>
              </a:ext>
            </a:extLst>
          </p:cNvPr>
          <p:cNvSpPr/>
          <p:nvPr/>
        </p:nvSpPr>
        <p:spPr>
          <a:xfrm>
            <a:off x="4727428" y="48395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Philanthropy</a:t>
            </a:r>
          </a:p>
        </p:txBody>
      </p:sp>
      <p:sp>
        <p:nvSpPr>
          <p:cNvPr id="19" name="Rounded Rectangle 18">
            <a:extLst>
              <a:ext uri="{FF2B5EF4-FFF2-40B4-BE49-F238E27FC236}">
                <a16:creationId xmlns:a16="http://schemas.microsoft.com/office/drawing/2014/main" id="{62973F5C-3074-0EE0-821F-BF3EE657E2BB}"/>
              </a:ext>
            </a:extLst>
          </p:cNvPr>
          <p:cNvSpPr/>
          <p:nvPr/>
        </p:nvSpPr>
        <p:spPr>
          <a:xfrm>
            <a:off x="7056335" y="48293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Estate Planning</a:t>
            </a:r>
          </a:p>
        </p:txBody>
      </p:sp>
      <p:sp>
        <p:nvSpPr>
          <p:cNvPr id="2" name="Rounded Rectangle 1">
            <a:extLst>
              <a:ext uri="{FF2B5EF4-FFF2-40B4-BE49-F238E27FC236}">
                <a16:creationId xmlns:a16="http://schemas.microsoft.com/office/drawing/2014/main" id="{ADB6DC53-9539-BA98-A463-683D66F49A08}"/>
              </a:ext>
            </a:extLst>
          </p:cNvPr>
          <p:cNvSpPr/>
          <p:nvPr/>
        </p:nvSpPr>
        <p:spPr>
          <a:xfrm>
            <a:off x="9448308" y="2010194"/>
            <a:ext cx="2469170" cy="351859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Tax Planning can influence all other aspect of your financial plan…in both positive and negative ways.</a:t>
            </a:r>
          </a:p>
        </p:txBody>
      </p:sp>
      <p:cxnSp>
        <p:nvCxnSpPr>
          <p:cNvPr id="20" name="Straight Arrow Connector 19">
            <a:extLst>
              <a:ext uri="{FF2B5EF4-FFF2-40B4-BE49-F238E27FC236}">
                <a16:creationId xmlns:a16="http://schemas.microsoft.com/office/drawing/2014/main" id="{952ED626-74C6-DF66-3CDC-FEF0977A7DAA}"/>
              </a:ext>
            </a:extLst>
          </p:cNvPr>
          <p:cNvCxnSpPr>
            <a:cxnSpLocks/>
          </p:cNvCxnSpPr>
          <p:nvPr/>
        </p:nvCxnSpPr>
        <p:spPr>
          <a:xfrm flipH="1">
            <a:off x="6358411" y="1709356"/>
            <a:ext cx="3021759" cy="171964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E8EA3F-2772-FFE4-1C22-53BA1700FFDE}"/>
              </a:ext>
            </a:extLst>
          </p:cNvPr>
          <p:cNvCxnSpPr>
            <a:cxnSpLocks/>
          </p:cNvCxnSpPr>
          <p:nvPr/>
        </p:nvCxnSpPr>
        <p:spPr>
          <a:xfrm flipH="1">
            <a:off x="7194087" y="1798522"/>
            <a:ext cx="2186083" cy="210130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2FAB4FA-8663-D76A-DB17-85DCAFE70F2E}"/>
              </a:ext>
            </a:extLst>
          </p:cNvPr>
          <p:cNvCxnSpPr>
            <a:cxnSpLocks/>
          </p:cNvCxnSpPr>
          <p:nvPr/>
        </p:nvCxnSpPr>
        <p:spPr>
          <a:xfrm flipH="1">
            <a:off x="8156932" y="1798522"/>
            <a:ext cx="1159877" cy="29006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B6C8609-87EB-DFB7-E844-0350E2CC6484}"/>
              </a:ext>
            </a:extLst>
          </p:cNvPr>
          <p:cNvCxnSpPr>
            <a:cxnSpLocks/>
          </p:cNvCxnSpPr>
          <p:nvPr/>
        </p:nvCxnSpPr>
        <p:spPr>
          <a:xfrm flipH="1">
            <a:off x="4028153" y="1709356"/>
            <a:ext cx="5352017" cy="188347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4ACAC0B-DB5C-5481-D2AF-17F75396515A}"/>
              </a:ext>
            </a:extLst>
          </p:cNvPr>
          <p:cNvCxnSpPr>
            <a:cxnSpLocks/>
          </p:cNvCxnSpPr>
          <p:nvPr/>
        </p:nvCxnSpPr>
        <p:spPr>
          <a:xfrm flipH="1">
            <a:off x="1840911" y="1795115"/>
            <a:ext cx="7475898" cy="172305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8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4" name="Rounded Rectangle 13">
            <a:extLst>
              <a:ext uri="{FF2B5EF4-FFF2-40B4-BE49-F238E27FC236}">
                <a16:creationId xmlns:a16="http://schemas.microsoft.com/office/drawing/2014/main" id="{40A36E7C-6F1F-7D4D-7126-2D583D863BF9}"/>
              </a:ext>
            </a:extLst>
          </p:cNvPr>
          <p:cNvSpPr/>
          <p:nvPr/>
        </p:nvSpPr>
        <p:spPr>
          <a:xfrm>
            <a:off x="4093405" y="1151860"/>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SAVINGS</a:t>
            </a:r>
          </a:p>
        </p:txBody>
      </p:sp>
      <p:sp>
        <p:nvSpPr>
          <p:cNvPr id="15" name="Rounded Rectangle 14">
            <a:extLst>
              <a:ext uri="{FF2B5EF4-FFF2-40B4-BE49-F238E27FC236}">
                <a16:creationId xmlns:a16="http://schemas.microsoft.com/office/drawing/2014/main" id="{5AB5D273-579F-B38E-FA1F-0AC28B3954F7}"/>
              </a:ext>
            </a:extLst>
          </p:cNvPr>
          <p:cNvSpPr/>
          <p:nvPr/>
        </p:nvSpPr>
        <p:spPr>
          <a:xfrm>
            <a:off x="4093405" y="4512964"/>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WEALTH</a:t>
            </a:r>
          </a:p>
          <a:p>
            <a:pPr algn="ctr"/>
            <a:r>
              <a:rPr lang="en-US" b="1" dirty="0"/>
              <a:t>(and freedom, options &amp; opportunities)</a:t>
            </a:r>
          </a:p>
        </p:txBody>
      </p:sp>
      <p:cxnSp>
        <p:nvCxnSpPr>
          <p:cNvPr id="16" name="Straight Arrow Connector 15">
            <a:extLst>
              <a:ext uri="{FF2B5EF4-FFF2-40B4-BE49-F238E27FC236}">
                <a16:creationId xmlns:a16="http://schemas.microsoft.com/office/drawing/2014/main" id="{530B04CD-9F29-B3D6-4A62-E159D5D4EFCF}"/>
              </a:ext>
            </a:extLst>
          </p:cNvPr>
          <p:cNvCxnSpPr>
            <a:cxnSpLocks/>
          </p:cNvCxnSpPr>
          <p:nvPr/>
        </p:nvCxnSpPr>
        <p:spPr>
          <a:xfrm>
            <a:off x="3812187" y="363421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3">
            <a:extLst>
              <a:ext uri="{FF2B5EF4-FFF2-40B4-BE49-F238E27FC236}">
                <a16:creationId xmlns:a16="http://schemas.microsoft.com/office/drawing/2014/main" id="{B34BA673-098B-FFC0-C356-5597DCE1B4F6}"/>
              </a:ext>
            </a:extLst>
          </p:cNvPr>
          <p:cNvSpPr/>
          <p:nvPr/>
        </p:nvSpPr>
        <p:spPr>
          <a:xfrm>
            <a:off x="4093405" y="2832412"/>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INVESTING</a:t>
            </a:r>
          </a:p>
        </p:txBody>
      </p:sp>
      <p:cxnSp>
        <p:nvCxnSpPr>
          <p:cNvPr id="17" name="Straight Arrow Connector 16">
            <a:extLst>
              <a:ext uri="{FF2B5EF4-FFF2-40B4-BE49-F238E27FC236}">
                <a16:creationId xmlns:a16="http://schemas.microsoft.com/office/drawing/2014/main" id="{E2107590-B461-DB78-6618-15B15130A0EE}"/>
              </a:ext>
            </a:extLst>
          </p:cNvPr>
          <p:cNvCxnSpPr>
            <a:cxnSpLocks/>
          </p:cNvCxnSpPr>
          <p:nvPr/>
        </p:nvCxnSpPr>
        <p:spPr>
          <a:xfrm>
            <a:off x="8545054" y="3634218"/>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19D0DA-A012-4F43-3338-40CEAD1557EA}"/>
              </a:ext>
            </a:extLst>
          </p:cNvPr>
          <p:cNvCxnSpPr>
            <a:cxnSpLocks/>
          </p:cNvCxnSpPr>
          <p:nvPr/>
        </p:nvCxnSpPr>
        <p:spPr>
          <a:xfrm>
            <a:off x="3812187" y="1811360"/>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2665CE-BD57-D103-EB0A-2B19CB737600}"/>
              </a:ext>
            </a:extLst>
          </p:cNvPr>
          <p:cNvCxnSpPr>
            <a:cxnSpLocks/>
          </p:cNvCxnSpPr>
          <p:nvPr/>
        </p:nvCxnSpPr>
        <p:spPr>
          <a:xfrm>
            <a:off x="8545054" y="181135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4" name="Rounded Rectangle 13">
            <a:extLst>
              <a:ext uri="{FF2B5EF4-FFF2-40B4-BE49-F238E27FC236}">
                <a16:creationId xmlns:a16="http://schemas.microsoft.com/office/drawing/2014/main" id="{40A36E7C-6F1F-7D4D-7126-2D583D863BF9}"/>
              </a:ext>
            </a:extLst>
          </p:cNvPr>
          <p:cNvSpPr/>
          <p:nvPr/>
        </p:nvSpPr>
        <p:spPr>
          <a:xfrm>
            <a:off x="4093405" y="1151860"/>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SAVINGS</a:t>
            </a:r>
          </a:p>
        </p:txBody>
      </p:sp>
      <p:sp>
        <p:nvSpPr>
          <p:cNvPr id="15" name="Rounded Rectangle 14">
            <a:extLst>
              <a:ext uri="{FF2B5EF4-FFF2-40B4-BE49-F238E27FC236}">
                <a16:creationId xmlns:a16="http://schemas.microsoft.com/office/drawing/2014/main" id="{5AB5D273-579F-B38E-FA1F-0AC28B3954F7}"/>
              </a:ext>
            </a:extLst>
          </p:cNvPr>
          <p:cNvSpPr/>
          <p:nvPr/>
        </p:nvSpPr>
        <p:spPr>
          <a:xfrm>
            <a:off x="4093405" y="4512964"/>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WEALTH</a:t>
            </a:r>
          </a:p>
          <a:p>
            <a:pPr algn="ctr"/>
            <a:r>
              <a:rPr lang="en-US" b="1" dirty="0"/>
              <a:t>(and freedom, options &amp; opportunities)</a:t>
            </a:r>
          </a:p>
        </p:txBody>
      </p:sp>
      <p:cxnSp>
        <p:nvCxnSpPr>
          <p:cNvPr id="16" name="Straight Arrow Connector 15">
            <a:extLst>
              <a:ext uri="{FF2B5EF4-FFF2-40B4-BE49-F238E27FC236}">
                <a16:creationId xmlns:a16="http://schemas.microsoft.com/office/drawing/2014/main" id="{530B04CD-9F29-B3D6-4A62-E159D5D4EFCF}"/>
              </a:ext>
            </a:extLst>
          </p:cNvPr>
          <p:cNvCxnSpPr>
            <a:cxnSpLocks/>
          </p:cNvCxnSpPr>
          <p:nvPr/>
        </p:nvCxnSpPr>
        <p:spPr>
          <a:xfrm>
            <a:off x="3812187" y="363421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3">
            <a:extLst>
              <a:ext uri="{FF2B5EF4-FFF2-40B4-BE49-F238E27FC236}">
                <a16:creationId xmlns:a16="http://schemas.microsoft.com/office/drawing/2014/main" id="{B34BA673-098B-FFC0-C356-5597DCE1B4F6}"/>
              </a:ext>
            </a:extLst>
          </p:cNvPr>
          <p:cNvSpPr/>
          <p:nvPr/>
        </p:nvSpPr>
        <p:spPr>
          <a:xfrm>
            <a:off x="4093405" y="2832412"/>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INVESTING</a:t>
            </a:r>
          </a:p>
        </p:txBody>
      </p:sp>
      <p:cxnSp>
        <p:nvCxnSpPr>
          <p:cNvPr id="17" name="Straight Arrow Connector 16">
            <a:extLst>
              <a:ext uri="{FF2B5EF4-FFF2-40B4-BE49-F238E27FC236}">
                <a16:creationId xmlns:a16="http://schemas.microsoft.com/office/drawing/2014/main" id="{E2107590-B461-DB78-6618-15B15130A0EE}"/>
              </a:ext>
            </a:extLst>
          </p:cNvPr>
          <p:cNvCxnSpPr>
            <a:cxnSpLocks/>
          </p:cNvCxnSpPr>
          <p:nvPr/>
        </p:nvCxnSpPr>
        <p:spPr>
          <a:xfrm>
            <a:off x="8545054" y="3634218"/>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19D0DA-A012-4F43-3338-40CEAD1557EA}"/>
              </a:ext>
            </a:extLst>
          </p:cNvPr>
          <p:cNvCxnSpPr>
            <a:cxnSpLocks/>
          </p:cNvCxnSpPr>
          <p:nvPr/>
        </p:nvCxnSpPr>
        <p:spPr>
          <a:xfrm>
            <a:off x="3812187" y="1811360"/>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2665CE-BD57-D103-EB0A-2B19CB737600}"/>
              </a:ext>
            </a:extLst>
          </p:cNvPr>
          <p:cNvCxnSpPr>
            <a:cxnSpLocks/>
          </p:cNvCxnSpPr>
          <p:nvPr/>
        </p:nvCxnSpPr>
        <p:spPr>
          <a:xfrm>
            <a:off x="8545054" y="181135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D81112BE-C596-35C7-11FE-8E4DCEC594E0}"/>
              </a:ext>
            </a:extLst>
          </p:cNvPr>
          <p:cNvSpPr/>
          <p:nvPr/>
        </p:nvSpPr>
        <p:spPr>
          <a:xfrm>
            <a:off x="9039658" y="1470806"/>
            <a:ext cx="2469170" cy="72462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Taxes Matter</a:t>
            </a:r>
          </a:p>
        </p:txBody>
      </p:sp>
      <p:sp>
        <p:nvSpPr>
          <p:cNvPr id="3" name="Rounded Rectangle 2">
            <a:extLst>
              <a:ext uri="{FF2B5EF4-FFF2-40B4-BE49-F238E27FC236}">
                <a16:creationId xmlns:a16="http://schemas.microsoft.com/office/drawing/2014/main" id="{F0480879-61DC-5AEA-653F-C0386528BFEF}"/>
              </a:ext>
            </a:extLst>
          </p:cNvPr>
          <p:cNvSpPr/>
          <p:nvPr/>
        </p:nvSpPr>
        <p:spPr>
          <a:xfrm>
            <a:off x="9039658" y="4831910"/>
            <a:ext cx="2469170" cy="72462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Taxes Matter</a:t>
            </a:r>
          </a:p>
        </p:txBody>
      </p:sp>
      <p:sp>
        <p:nvSpPr>
          <p:cNvPr id="4" name="Rounded Rectangle 3">
            <a:extLst>
              <a:ext uri="{FF2B5EF4-FFF2-40B4-BE49-F238E27FC236}">
                <a16:creationId xmlns:a16="http://schemas.microsoft.com/office/drawing/2014/main" id="{A674D999-4F0A-AA44-B644-40CD30D59639}"/>
              </a:ext>
            </a:extLst>
          </p:cNvPr>
          <p:cNvSpPr/>
          <p:nvPr/>
        </p:nvSpPr>
        <p:spPr>
          <a:xfrm>
            <a:off x="9039658" y="3151358"/>
            <a:ext cx="2469170" cy="724622"/>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Taxes Matter</a:t>
            </a:r>
          </a:p>
        </p:txBody>
      </p:sp>
    </p:spTree>
    <p:extLst>
      <p:ext uri="{BB962C8B-B14F-4D97-AF65-F5344CB8AC3E}">
        <p14:creationId xmlns:p14="http://schemas.microsoft.com/office/powerpoint/2010/main" val="30418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18084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b="1" i="1" dirty="0">
                <a:solidFill>
                  <a:srgbClr val="C00000"/>
                </a:solidFill>
              </a:rPr>
              <a:t>HAVE A PLAN! </a:t>
            </a:r>
            <a:br>
              <a:rPr lang="en-US" b="1" i="1" dirty="0">
                <a:solidFill>
                  <a:srgbClr val="C00000"/>
                </a:solidFill>
              </a:rPr>
            </a:br>
            <a:r>
              <a:rPr lang="en-US" b="1" i="1" dirty="0">
                <a:solidFill>
                  <a:srgbClr val="C00000"/>
                </a:solidFill>
              </a:rPr>
              <a:t>If you earn income, you owe taxes. Be proactive; play offense and not defense.</a:t>
            </a:r>
            <a:br>
              <a:rPr lang="en-US" b="1" i="1" dirty="0">
                <a:solidFill>
                  <a:srgbClr val="C00000"/>
                </a:solidFill>
              </a:rPr>
            </a:br>
            <a:endParaRPr lang="en-US" b="1" i="1" dirty="0">
              <a:solidFill>
                <a:srgbClr val="C00000"/>
              </a:solidFill>
            </a:endParaRPr>
          </a:p>
          <a:p>
            <a:pPr marL="742950" indent="-742950">
              <a:buFont typeface="+mj-lt"/>
              <a:buAutoNum type="arabicPeriod"/>
            </a:pPr>
            <a:r>
              <a:rPr lang="en-US" b="1" i="1" dirty="0">
                <a:solidFill>
                  <a:srgbClr val="0000CC"/>
                </a:solidFill>
              </a:rPr>
              <a:t>CONTROL WHAT YOU CAN CONTROL. </a:t>
            </a:r>
            <a:br>
              <a:rPr lang="en-US" b="1" i="1" dirty="0">
                <a:solidFill>
                  <a:srgbClr val="0000CC"/>
                </a:solidFill>
              </a:rPr>
            </a:br>
            <a:r>
              <a:rPr lang="en-US" b="1" i="1" dirty="0">
                <a:solidFill>
                  <a:srgbClr val="0000CC"/>
                </a:solidFill>
              </a:rPr>
              <a:t>The U.S. Tax Code is thousands of pages long. Most humans only need to know about 10 key rules and opportunities. Know what matters to you and your situation</a:t>
            </a:r>
            <a:br>
              <a:rPr lang="en-US" b="1" i="1" dirty="0">
                <a:solidFill>
                  <a:srgbClr val="0000CC"/>
                </a:solidFill>
              </a:rPr>
            </a:br>
            <a:endParaRPr lang="en-US" b="1" i="1" dirty="0">
              <a:solidFill>
                <a:srgbClr val="0000CC"/>
              </a:solidFill>
            </a:endParaRPr>
          </a:p>
          <a:p>
            <a:pPr marL="742950" indent="-742950">
              <a:buFont typeface="+mj-lt"/>
              <a:buAutoNum type="arabicPeriod"/>
            </a:pPr>
            <a:r>
              <a:rPr lang="en-US" b="1" i="1" dirty="0">
                <a:solidFill>
                  <a:srgbClr val="C00000"/>
                </a:solidFill>
              </a:rPr>
              <a:t>CREDITS &amp; DEDUCTIONS</a:t>
            </a:r>
            <a:br>
              <a:rPr lang="en-US" b="1" i="1" dirty="0">
                <a:solidFill>
                  <a:srgbClr val="C00000"/>
                </a:solidFill>
              </a:rPr>
            </a:br>
            <a:r>
              <a:rPr lang="en-US" b="1" i="1" dirty="0">
                <a:solidFill>
                  <a:srgbClr val="C00000"/>
                </a:solidFill>
              </a:rPr>
              <a:t>There are lots of beneficial credits &amp; deductions for education and for parents that can reduce your taxes. Find yours.</a:t>
            </a:r>
            <a:endParaRPr lang="en-US" b="1" i="1" dirty="0">
              <a:solidFill>
                <a:srgbClr val="0000CC"/>
              </a:solidFill>
            </a:endParaRPr>
          </a:p>
        </p:txBody>
      </p:sp>
    </p:spTree>
    <p:extLst>
      <p:ext uri="{BB962C8B-B14F-4D97-AF65-F5344CB8AC3E}">
        <p14:creationId xmlns:p14="http://schemas.microsoft.com/office/powerpoint/2010/main" val="14460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18084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4"/>
            </a:pPr>
            <a:r>
              <a:rPr lang="en-US" b="1" i="1" dirty="0">
                <a:solidFill>
                  <a:srgbClr val="0000CC"/>
                </a:solidFill>
              </a:rPr>
              <a:t>TRACK ALL OF YOUR INCOME &amp; EXPENSES</a:t>
            </a:r>
            <a:br>
              <a:rPr lang="en-US" b="1" i="1" dirty="0">
                <a:solidFill>
                  <a:srgbClr val="0000CC"/>
                </a:solidFill>
              </a:rPr>
            </a:br>
            <a:r>
              <a:rPr lang="en-US" b="1" i="1" dirty="0">
                <a:solidFill>
                  <a:srgbClr val="0000CC"/>
                </a:solidFill>
              </a:rPr>
              <a:t>Keep receipts, keep records. If your tax return is questioned, you are guilty until you prove yourself innocent. Have evidence..</a:t>
            </a:r>
            <a:br>
              <a:rPr lang="en-US" b="1" i="1" dirty="0">
                <a:solidFill>
                  <a:srgbClr val="0000CC"/>
                </a:solidFill>
              </a:rPr>
            </a:br>
            <a:endParaRPr lang="en-US" b="1" i="1" dirty="0">
              <a:solidFill>
                <a:srgbClr val="0000CC"/>
              </a:solidFill>
            </a:endParaRPr>
          </a:p>
          <a:p>
            <a:pPr marL="742950" indent="-742950">
              <a:buFont typeface="+mj-lt"/>
              <a:buAutoNum type="arabicPeriod" startAt="4"/>
            </a:pPr>
            <a:r>
              <a:rPr lang="en-US" b="1" i="1" dirty="0">
                <a:solidFill>
                  <a:srgbClr val="C00000"/>
                </a:solidFill>
              </a:rPr>
              <a:t>TAX OPTIMIZATION </a:t>
            </a:r>
            <a:r>
              <a:rPr lang="en-US" b="1" i="1" strike="sngStrike" dirty="0">
                <a:solidFill>
                  <a:srgbClr val="C00000"/>
                </a:solidFill>
              </a:rPr>
              <a:t>TAX MINIMIZATION</a:t>
            </a:r>
            <a:br>
              <a:rPr lang="en-US" b="1" i="1" dirty="0">
                <a:solidFill>
                  <a:srgbClr val="C00000"/>
                </a:solidFill>
              </a:rPr>
            </a:br>
            <a:r>
              <a:rPr lang="en-US" b="1" i="1" dirty="0">
                <a:solidFill>
                  <a:srgbClr val="C00000"/>
                </a:solidFill>
              </a:rPr>
              <a:t>We only pay taxes on income. We do not want to overpay our taxes, but we do like income.</a:t>
            </a:r>
            <a:br>
              <a:rPr lang="en-US" b="1" i="1" dirty="0">
                <a:solidFill>
                  <a:srgbClr val="C00000"/>
                </a:solidFill>
              </a:rPr>
            </a:br>
            <a:endParaRPr lang="en-US" b="1" i="1" dirty="0">
              <a:solidFill>
                <a:srgbClr val="C00000"/>
              </a:solidFill>
            </a:endParaRPr>
          </a:p>
          <a:p>
            <a:pPr marL="742950" indent="-742950">
              <a:buFont typeface="+mj-lt"/>
              <a:buAutoNum type="arabicPeriod" startAt="4"/>
            </a:pPr>
            <a:r>
              <a:rPr lang="en-US" b="1" i="1" dirty="0">
                <a:solidFill>
                  <a:srgbClr val="0000CC"/>
                </a:solidFill>
              </a:rPr>
              <a:t>FIND YOUR PEACE OF MIND</a:t>
            </a:r>
            <a:br>
              <a:rPr lang="en-US" b="1" i="1" dirty="0">
                <a:solidFill>
                  <a:srgbClr val="0000CC"/>
                </a:solidFill>
              </a:rPr>
            </a:br>
            <a:r>
              <a:rPr lang="en-US" b="1" i="1" dirty="0">
                <a:solidFill>
                  <a:srgbClr val="0000CC"/>
                </a:solidFill>
              </a:rPr>
              <a:t>Predicting the future is impossible. Nobody knows what will happen in the future. Do not stress about your decisions.</a:t>
            </a:r>
          </a:p>
        </p:txBody>
      </p:sp>
    </p:spTree>
    <p:extLst>
      <p:ext uri="{BB962C8B-B14F-4D97-AF65-F5344CB8AC3E}">
        <p14:creationId xmlns:p14="http://schemas.microsoft.com/office/powerpoint/2010/main" val="1375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solidFill>
                  <a:srgbClr val="0000CC"/>
                </a:solidFill>
              </a:rPr>
              <a:t>For tax year 2022, you need to file your tax return – and pay any taxes – by April 15, 2022</a:t>
            </a:r>
          </a:p>
          <a:p>
            <a:pPr lvl="1"/>
            <a:r>
              <a:rPr lang="en-US" dirty="0">
                <a:solidFill>
                  <a:srgbClr val="0000CC"/>
                </a:solidFill>
              </a:rPr>
              <a:t>If  you are expecting a refund, file as soon as possible.   If you still owe some in taxes, file as late as possible.</a:t>
            </a:r>
          </a:p>
          <a:p>
            <a:pPr lvl="1"/>
            <a:r>
              <a:rPr lang="en-US" dirty="0">
                <a:solidFill>
                  <a:srgbClr val="0000CC"/>
                </a:solidFill>
              </a:rPr>
              <a:t>If you do not file and pay what you owe, there may be penalties.</a:t>
            </a:r>
          </a:p>
          <a:p>
            <a:r>
              <a:rPr lang="en-US" sz="2400" dirty="0">
                <a:solidFill>
                  <a:srgbClr val="0000CC"/>
                </a:solidFill>
              </a:rPr>
              <a:t>We only owe income taxes on income (and cash)</a:t>
            </a:r>
          </a:p>
          <a:p>
            <a:pPr lvl="1"/>
            <a:r>
              <a:rPr lang="en-US" dirty="0">
                <a:solidFill>
                  <a:srgbClr val="0000CC"/>
                </a:solidFill>
              </a:rPr>
              <a:t>If you invest $1,000 and it grows to $1,500, you owe taxes on $500 only…when you sell. </a:t>
            </a:r>
          </a:p>
          <a:p>
            <a:pPr lvl="1"/>
            <a:r>
              <a:rPr lang="en-US" dirty="0">
                <a:solidFill>
                  <a:srgbClr val="0000CC"/>
                </a:solidFill>
              </a:rPr>
              <a:t>There may be years when your taxable income – your income less deductible expenses – is negative. You may be able to apply these losses to the income you make in other years. </a:t>
            </a:r>
          </a:p>
          <a:p>
            <a:pPr lvl="0"/>
            <a:r>
              <a:rPr lang="en-US" sz="2400" dirty="0">
                <a:solidFill>
                  <a:srgbClr val="0000CC"/>
                </a:solidFill>
              </a:rPr>
              <a:t>Taxes are based on cash. If cash changes hands, there are likely taxes owed. (You do not owe taxes when your $1,000 rises to $1,500; you owes taxes if you sell at $1,500 and recognize that $500 profit.)</a:t>
            </a:r>
          </a:p>
        </p:txBody>
      </p:sp>
    </p:spTree>
    <p:extLst>
      <p:ext uri="{BB962C8B-B14F-4D97-AF65-F5344CB8AC3E}">
        <p14:creationId xmlns:p14="http://schemas.microsoft.com/office/powerpoint/2010/main" val="17016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solidFill>
                  <a:srgbClr val="0000CC"/>
                </a:solidFill>
              </a:rPr>
              <a:t>You may need to file personal and business taxes as an entrepreneur.</a:t>
            </a:r>
          </a:p>
          <a:p>
            <a:pPr lvl="1"/>
            <a:r>
              <a:rPr lang="en-US" sz="2000" dirty="0">
                <a:solidFill>
                  <a:srgbClr val="0000CC"/>
                </a:solidFill>
              </a:rPr>
              <a:t>If you have a side-hustle or hobby, current tax law does not allow you to deduct any expenses…but you can offset any income with your expenses.</a:t>
            </a:r>
          </a:p>
          <a:p>
            <a:pPr lvl="1"/>
            <a:r>
              <a:rPr lang="en-US" sz="2000" dirty="0">
                <a:solidFill>
                  <a:srgbClr val="0000CC"/>
                </a:solidFill>
              </a:rPr>
              <a:t>If you have a legitimate side-hustle business, you may be able to merge personal and business situations to generate tax benefits (such as being able to deduct a home office or persona/business vehicle).</a:t>
            </a:r>
            <a:br>
              <a:rPr lang="en-US" sz="2000" dirty="0">
                <a:solidFill>
                  <a:srgbClr val="0000CC"/>
                </a:solidFill>
              </a:rPr>
            </a:br>
            <a:endParaRPr lang="en-US" sz="2000" dirty="0">
              <a:solidFill>
                <a:srgbClr val="0000CC"/>
              </a:solidFill>
            </a:endParaRPr>
          </a:p>
          <a:p>
            <a:pPr lvl="0"/>
            <a:r>
              <a:rPr lang="en-US" sz="2400" dirty="0">
                <a:solidFill>
                  <a:srgbClr val="0000CC"/>
                </a:solidFill>
              </a:rPr>
              <a:t>Most of us owe U.S. federal income taxes and state income taxes. That means we have to file a federal and state returns.</a:t>
            </a:r>
          </a:p>
          <a:p>
            <a:pPr lvl="1"/>
            <a:r>
              <a:rPr lang="en-US" dirty="0">
                <a:solidFill>
                  <a:srgbClr val="0000CC"/>
                </a:solidFill>
              </a:rPr>
              <a:t>You must file a state return for every state in which you earn income.</a:t>
            </a:r>
            <a:br>
              <a:rPr lang="en-US" dirty="0">
                <a:solidFill>
                  <a:srgbClr val="0000CC"/>
                </a:solidFill>
              </a:rPr>
            </a:br>
            <a:endParaRPr lang="en-US" dirty="0">
              <a:solidFill>
                <a:srgbClr val="0000CC"/>
              </a:solidFill>
            </a:endParaRPr>
          </a:p>
          <a:p>
            <a:r>
              <a:rPr lang="en-US" sz="2400" dirty="0">
                <a:solidFill>
                  <a:srgbClr val="0000CC"/>
                </a:solidFill>
              </a:rPr>
              <a:t>Get in the habit of keeping all records and tracking all income and expenses. You never know when and old textbook or child-care receipt can be used to lower your tax bill.</a:t>
            </a:r>
          </a:p>
        </p:txBody>
      </p:sp>
    </p:spTree>
    <p:extLst>
      <p:ext uri="{BB962C8B-B14F-4D97-AF65-F5344CB8AC3E}">
        <p14:creationId xmlns:p14="http://schemas.microsoft.com/office/powerpoint/2010/main" val="227130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a:t>
            </a:r>
          </a:p>
        </p:txBody>
      </p:sp>
      <p:pic>
        <p:nvPicPr>
          <p:cNvPr id="5" name="Picture 4">
            <a:extLst>
              <a:ext uri="{FF2B5EF4-FFF2-40B4-BE49-F238E27FC236}">
                <a16:creationId xmlns:a16="http://schemas.microsoft.com/office/drawing/2014/main" id="{F5335621-7C25-BC40-BE5A-2DDF59571603}"/>
              </a:ext>
            </a:extLst>
          </p:cNvPr>
          <p:cNvPicPr>
            <a:picLocks noChangeAspect="1"/>
          </p:cNvPicPr>
          <p:nvPr/>
        </p:nvPicPr>
        <p:blipFill>
          <a:blip r:embed="rId2"/>
          <a:stretch>
            <a:fillRect/>
          </a:stretch>
        </p:blipFill>
        <p:spPr>
          <a:xfrm>
            <a:off x="240205" y="900098"/>
            <a:ext cx="6109625" cy="4745526"/>
          </a:xfrm>
          <a:prstGeom prst="rect">
            <a:avLst/>
          </a:prstGeom>
        </p:spPr>
      </p:pic>
      <p:sp>
        <p:nvSpPr>
          <p:cNvPr id="6" name="TextBox 5">
            <a:extLst>
              <a:ext uri="{FF2B5EF4-FFF2-40B4-BE49-F238E27FC236}">
                <a16:creationId xmlns:a16="http://schemas.microsoft.com/office/drawing/2014/main" id="{8C7F4761-68D6-4647-AEA2-28F9E6BAB3A2}"/>
              </a:ext>
            </a:extLst>
          </p:cNvPr>
          <p:cNvSpPr txBox="1"/>
          <p:nvPr/>
        </p:nvSpPr>
        <p:spPr>
          <a:xfrm>
            <a:off x="6429366" y="1455682"/>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$73,000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6429366" y="2776981"/>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The IRS does not prepare your taxes.</a:t>
            </a:r>
          </a:p>
          <a:p>
            <a:pPr algn="ctr"/>
            <a:r>
              <a:rPr lang="en-US" sz="2200" b="1" dirty="0">
                <a:solidFill>
                  <a:srgbClr val="C00000"/>
                </a:solidFill>
              </a:rPr>
              <a:t>Your return will be prepared by a partner firm of the IRS</a:t>
            </a:r>
            <a:r>
              <a:rPr lang="en-US" b="1" dirty="0">
                <a:solidFill>
                  <a:srgbClr val="C00000"/>
                </a:solidFill>
              </a:rPr>
              <a:t> (HR Block, Jackson-Hewitt, Intuit…)</a:t>
            </a:r>
            <a:r>
              <a:rPr lang="en-US" sz="2200" b="1" dirty="0">
                <a:solidFill>
                  <a:srgbClr val="C00000"/>
                </a:solidFill>
              </a:rPr>
              <a:t>.</a:t>
            </a:r>
          </a:p>
        </p:txBody>
      </p:sp>
      <p:sp>
        <p:nvSpPr>
          <p:cNvPr id="10" name="TextBox 9">
            <a:extLst>
              <a:ext uri="{FF2B5EF4-FFF2-40B4-BE49-F238E27FC236}">
                <a16:creationId xmlns:a16="http://schemas.microsoft.com/office/drawing/2014/main" id="{93C32132-A8AD-6546-B5D1-18881FD10827}"/>
              </a:ext>
            </a:extLst>
          </p:cNvPr>
          <p:cNvSpPr txBox="1"/>
          <p:nvPr/>
        </p:nvSpPr>
        <p:spPr>
          <a:xfrm>
            <a:off x="611619" y="5294754"/>
            <a:ext cx="5250231" cy="307777"/>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https://</a:t>
            </a:r>
            <a:r>
              <a:rPr lang="en-US" sz="1400" b="1" dirty="0" err="1">
                <a:solidFill>
                  <a:srgbClr val="C00000"/>
                </a:solidFill>
              </a:rPr>
              <a:t>www.irs.gov</a:t>
            </a:r>
            <a:r>
              <a:rPr lang="en-US" sz="1400" b="1" dirty="0">
                <a:solidFill>
                  <a:srgbClr val="C00000"/>
                </a:solidFill>
              </a:rPr>
              <a:t>/filing/free-file-do-your-federal-taxes-for-free</a:t>
            </a:r>
          </a:p>
        </p:txBody>
      </p:sp>
      <p:sp>
        <p:nvSpPr>
          <p:cNvPr id="11" name="TextBox 10">
            <a:extLst>
              <a:ext uri="{FF2B5EF4-FFF2-40B4-BE49-F238E27FC236}">
                <a16:creationId xmlns:a16="http://schemas.microsoft.com/office/drawing/2014/main" id="{D0B28C75-4336-C249-8A5F-6C7707114D0F}"/>
              </a:ext>
            </a:extLst>
          </p:cNvPr>
          <p:cNvSpPr txBox="1"/>
          <p:nvPr/>
        </p:nvSpPr>
        <p:spPr>
          <a:xfrm>
            <a:off x="6429366" y="4098280"/>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$73,000, most online tax software will cost you anywhere from $30 to $100 to do both federal and state filings.</a:t>
            </a:r>
          </a:p>
        </p:txBody>
      </p:sp>
    </p:spTree>
    <p:extLst>
      <p:ext uri="{BB962C8B-B14F-4D97-AF65-F5344CB8AC3E}">
        <p14:creationId xmlns:p14="http://schemas.microsoft.com/office/powerpoint/2010/main" val="29646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Tree>
    <p:extLst>
      <p:ext uri="{BB962C8B-B14F-4D97-AF65-F5344CB8AC3E}">
        <p14:creationId xmlns:p14="http://schemas.microsoft.com/office/powerpoint/2010/main" val="53118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
        <p:nvSpPr>
          <p:cNvPr id="9" name="Content Placeholder 2">
            <a:extLst>
              <a:ext uri="{FF2B5EF4-FFF2-40B4-BE49-F238E27FC236}">
                <a16:creationId xmlns:a16="http://schemas.microsoft.com/office/drawing/2014/main" id="{18101DF3-01AC-0241-9B7E-5187765DB4D9}"/>
              </a:ext>
            </a:extLst>
          </p:cNvPr>
          <p:cNvSpPr txBox="1">
            <a:spLocks/>
          </p:cNvSpPr>
          <p:nvPr/>
        </p:nvSpPr>
        <p:spPr>
          <a:xfrm>
            <a:off x="7175919" y="1284529"/>
            <a:ext cx="4638612" cy="4268485"/>
          </a:xfrm>
          <a:prstGeom prst="rect">
            <a:avLst/>
          </a:prstGeom>
          <a:ln w="28575">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700" b="1" dirty="0">
                <a:solidFill>
                  <a:srgbClr val="002060"/>
                </a:solidFill>
              </a:rPr>
              <a:t>NO…I do not want a tax refund.</a:t>
            </a:r>
          </a:p>
          <a:p>
            <a:pPr fontAlgn="base"/>
            <a:r>
              <a:rPr lang="en-US" sz="1700" b="1" dirty="0">
                <a:solidFill>
                  <a:srgbClr val="002060"/>
                </a:solidFill>
              </a:rPr>
              <a:t>A tax refund is not a gift and it is not found money. It’s MY money.</a:t>
            </a:r>
          </a:p>
          <a:p>
            <a:pPr fontAlgn="base"/>
            <a:r>
              <a:rPr lang="en-US" sz="1700" b="1" dirty="0">
                <a:solidFill>
                  <a:srgbClr val="002060"/>
                </a:solidFill>
              </a:rPr>
              <a:t>I get the same amount of money either way.</a:t>
            </a:r>
          </a:p>
          <a:p>
            <a:pPr fontAlgn="base"/>
            <a:r>
              <a:rPr lang="en-US" sz="1700" b="1" dirty="0">
                <a:solidFill>
                  <a:srgbClr val="002060"/>
                </a:solidFill>
              </a:rPr>
              <a:t>I would rather get MY money sooner and not make an interest-free loan to the government.</a:t>
            </a:r>
          </a:p>
          <a:p>
            <a:pPr fontAlgn="base"/>
            <a:r>
              <a:rPr lang="en-US" sz="1700" b="1" dirty="0">
                <a:solidFill>
                  <a:srgbClr val="002060"/>
                </a:solidFill>
              </a:rPr>
              <a:t>The sooner I get MY money, the sooner I can invest it or use it to pay down debt.</a:t>
            </a:r>
          </a:p>
          <a:p>
            <a:pPr fontAlgn="base"/>
            <a:r>
              <a:rPr lang="en-US" sz="1700" b="1" dirty="0">
                <a:solidFill>
                  <a:srgbClr val="002060"/>
                </a:solidFill>
              </a:rPr>
              <a:t>Talk to your HR office and think about reducing your withholding so you can decrease your refund and get YOUR money sooner.</a:t>
            </a:r>
          </a:p>
          <a:p>
            <a:pPr fontAlgn="base"/>
            <a:r>
              <a:rPr lang="en-US" sz="1700" b="1" dirty="0">
                <a:solidFill>
                  <a:srgbClr val="002060"/>
                </a:solidFill>
              </a:rPr>
              <a:t>If you do get a refund, use it to invest in your future…in a retirement account or use it to pay off debt. Your future self will thank you.</a:t>
            </a:r>
            <a:endParaRPr lang="en-US" sz="1700" dirty="0">
              <a:solidFill>
                <a:srgbClr val="002060"/>
              </a:solidFill>
            </a:endParaRPr>
          </a:p>
        </p:txBody>
      </p:sp>
    </p:spTree>
    <p:extLst>
      <p:ext uri="{BB962C8B-B14F-4D97-AF65-F5344CB8AC3E}">
        <p14:creationId xmlns:p14="http://schemas.microsoft.com/office/powerpoint/2010/main" val="29835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306817" y="1454516"/>
            <a:ext cx="11562216" cy="4595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solidFill>
                  <a:srgbClr val="0000CC"/>
                </a:solidFill>
              </a:rPr>
              <a:t>Tax Deductions</a:t>
            </a:r>
          </a:p>
          <a:p>
            <a:r>
              <a:rPr lang="en-US" sz="2000" dirty="0">
                <a:solidFill>
                  <a:srgbClr val="0000CC"/>
                </a:solidFill>
              </a:rPr>
              <a:t>Qualifying reductions to your Taxable Income that will reduce how much Taxable Income you have…that may reduce the taxes you owe.</a:t>
            </a:r>
          </a:p>
          <a:p>
            <a:r>
              <a:rPr lang="en-US" sz="2000" dirty="0">
                <a:solidFill>
                  <a:srgbClr val="0000CC"/>
                </a:solidFill>
              </a:rPr>
              <a:t>All filers are allowed the standard deduction ($12,550 for single, $25,100 for married). </a:t>
            </a:r>
          </a:p>
          <a:p>
            <a:pPr lvl="1"/>
            <a:r>
              <a:rPr lang="en-US" sz="2000" dirty="0">
                <a:solidFill>
                  <a:srgbClr val="0000CC"/>
                </a:solidFill>
              </a:rPr>
              <a:t>If your Taxable Income is less than this, you do not owe taxes.</a:t>
            </a:r>
          </a:p>
          <a:p>
            <a:r>
              <a:rPr lang="en-US" sz="2000" dirty="0">
                <a:solidFill>
                  <a:srgbClr val="0000CC"/>
                </a:solidFill>
              </a:rPr>
              <a:t>Some deductions are “above-the-line,” reducing your Adjusted Gross Income.</a:t>
            </a:r>
          </a:p>
          <a:p>
            <a:pPr lvl="1"/>
            <a:r>
              <a:rPr lang="en-US" sz="2000" dirty="0">
                <a:solidFill>
                  <a:srgbClr val="0000CC"/>
                </a:solidFill>
              </a:rPr>
              <a:t>We really like these because they lower the income we receive that may allow us to receive certain credits.</a:t>
            </a:r>
          </a:p>
          <a:p>
            <a:pPr lvl="1"/>
            <a:r>
              <a:rPr lang="en-US" sz="2000" dirty="0">
                <a:solidFill>
                  <a:srgbClr val="0000CC"/>
                </a:solidFill>
              </a:rPr>
              <a:t>Examples: school tuition, fees, some student loan interest, some moving expenses, some health care expenses, contributions to an IRA</a:t>
            </a:r>
          </a:p>
          <a:p>
            <a:r>
              <a:rPr lang="en-US" sz="2000" dirty="0">
                <a:solidFill>
                  <a:srgbClr val="0000CC"/>
                </a:solidFill>
              </a:rPr>
              <a:t>Other deductions, like home mortgage interest and charitable donations, can reduce your taxable income…if they are larger than the standard deduction.</a:t>
            </a:r>
          </a:p>
        </p:txBody>
      </p:sp>
    </p:spTree>
    <p:extLst>
      <p:ext uri="{BB962C8B-B14F-4D97-AF65-F5344CB8AC3E}">
        <p14:creationId xmlns:p14="http://schemas.microsoft.com/office/powerpoint/2010/main" val="39941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7" name="Content Placeholder 2">
            <a:extLst>
              <a:ext uri="{FF2B5EF4-FFF2-40B4-BE49-F238E27FC236}">
                <a16:creationId xmlns:a16="http://schemas.microsoft.com/office/drawing/2014/main" id="{39390667-54D1-9044-9659-618303345A17}"/>
              </a:ext>
            </a:extLst>
          </p:cNvPr>
          <p:cNvSpPr txBox="1">
            <a:spLocks/>
          </p:cNvSpPr>
          <p:nvPr/>
        </p:nvSpPr>
        <p:spPr>
          <a:xfrm>
            <a:off x="581340" y="1719798"/>
            <a:ext cx="11433028" cy="458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solidFill>
                  <a:srgbClr val="006600"/>
                </a:solidFill>
              </a:rPr>
              <a:t>Tax Credits</a:t>
            </a:r>
          </a:p>
          <a:p>
            <a:r>
              <a:rPr lang="en-US" sz="2000" dirty="0">
                <a:solidFill>
                  <a:srgbClr val="006600"/>
                </a:solidFill>
              </a:rPr>
              <a:t>A dollar-for-dollar reduction in taxes owed.</a:t>
            </a:r>
          </a:p>
          <a:p>
            <a:r>
              <a:rPr lang="en-US" sz="2000" dirty="0">
                <a:solidFill>
                  <a:srgbClr val="006600"/>
                </a:solidFill>
              </a:rPr>
              <a:t>If you owe $2,500 in taxes for the year and find a $1,000 credit, your taxes owed will be reduced to $1,500.</a:t>
            </a:r>
          </a:p>
          <a:p>
            <a:r>
              <a:rPr lang="en-US" sz="2000" dirty="0">
                <a:solidFill>
                  <a:srgbClr val="006600"/>
                </a:solidFill>
              </a:rPr>
              <a:t>We really really like tax credits.</a:t>
            </a:r>
          </a:p>
        </p:txBody>
      </p:sp>
      <p:sp>
        <p:nvSpPr>
          <p:cNvPr id="8" name="Content Placeholder 2">
            <a:extLst>
              <a:ext uri="{FF2B5EF4-FFF2-40B4-BE49-F238E27FC236}">
                <a16:creationId xmlns:a16="http://schemas.microsoft.com/office/drawing/2014/main" id="{907EF6A3-3520-8848-A9AE-48AF84521663}"/>
              </a:ext>
            </a:extLst>
          </p:cNvPr>
          <p:cNvSpPr txBox="1">
            <a:spLocks/>
          </p:cNvSpPr>
          <p:nvPr/>
        </p:nvSpPr>
        <p:spPr>
          <a:xfrm>
            <a:off x="554356" y="3504755"/>
            <a:ext cx="11200379" cy="2101351"/>
          </a:xfrm>
          <a:prstGeom prst="rect">
            <a:avLst/>
          </a:prstGeom>
          <a:ln w="28575">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rgbClr val="C00000"/>
                </a:solidFill>
              </a:rPr>
              <a:t>Wait…Is a computer a “qualified higher education expense?” Can I deduct the cost of my school computer?</a:t>
            </a:r>
          </a:p>
          <a:p>
            <a:pPr marL="0" indent="0" fontAlgn="base">
              <a:buNone/>
            </a:pPr>
            <a:r>
              <a:rPr lang="en-US" sz="1900" b="1" dirty="0">
                <a:solidFill>
                  <a:srgbClr val="C00000"/>
                </a:solidFill>
              </a:rPr>
              <a:t>Maybe. It’s kind of a gray or subjective area. </a:t>
            </a:r>
            <a:endParaRPr lang="en-US" sz="1900" dirty="0">
              <a:solidFill>
                <a:srgbClr val="C00000"/>
              </a:solidFill>
            </a:endParaRPr>
          </a:p>
          <a:p>
            <a:pPr fontAlgn="base"/>
            <a:r>
              <a:rPr lang="en-US" sz="1900" dirty="0">
                <a:solidFill>
                  <a:srgbClr val="C00000"/>
                </a:solidFill>
              </a:rPr>
              <a:t>If the computer is a personal asset that you use as a student for convenience and to enhance your education, then it is probably NOT a qualified education expense.</a:t>
            </a:r>
          </a:p>
          <a:p>
            <a:pPr fontAlgn="base"/>
            <a:r>
              <a:rPr lang="en-US" sz="1900" dirty="0">
                <a:solidFill>
                  <a:srgbClr val="C00000"/>
                </a:solidFill>
              </a:rPr>
              <a:t>If the computer is required by the institution, if it is essential to being a student, then you may deduct it.</a:t>
            </a:r>
          </a:p>
        </p:txBody>
      </p:sp>
    </p:spTree>
    <p:extLst>
      <p:ext uri="{BB962C8B-B14F-4D97-AF65-F5344CB8AC3E}">
        <p14:creationId xmlns:p14="http://schemas.microsoft.com/office/powerpoint/2010/main" val="14278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linds(horizontal)">
                                      <p:cBhvr>
                                        <p:cTn id="13" dur="500"/>
                                        <p:tgtEl>
                                          <p:spTgt spid="8">
                                            <p:txEl>
                                              <p:pRg st="3" end="3"/>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International Students</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maybe faculty)</a:t>
            </a:r>
            <a:r>
              <a:rPr lang="en-US" dirty="0"/>
              <a:t>:     </a:t>
            </a:r>
          </a:p>
          <a:p>
            <a:r>
              <a:rPr lang="en-US" sz="2400" dirty="0"/>
              <a:t>It’s important to be aware that, as a nonresident student in the US, you’re legally required to file a tax return if you received US income during 2021.</a:t>
            </a:r>
          </a:p>
          <a:p>
            <a:r>
              <a:rPr lang="en-US" sz="2400" dirty="0"/>
              <a:t>And even if you didn’t work or receive income in the US, you’re still obliged to file a Form 8843 with the IRS.</a:t>
            </a:r>
          </a:p>
          <a:p>
            <a:pPr lvl="1"/>
            <a:r>
              <a:rPr lang="en-US" sz="2000" dirty="0"/>
              <a:t>You may owe taxes on non-cash benefits you received, such as tuition forgiveness or any scholarships.</a:t>
            </a:r>
            <a:br>
              <a:rPr lang="en-US" sz="2000" dirty="0"/>
            </a:br>
            <a:endParaRPr lang="en-US" sz="900" dirty="0"/>
          </a:p>
          <a:p>
            <a:r>
              <a:rPr lang="en-US" sz="2400" dirty="0"/>
              <a:t>Talk to your University to see if it has a partnership to assist you. </a:t>
            </a:r>
          </a:p>
          <a:p>
            <a:pPr lvl="1"/>
            <a:r>
              <a:rPr lang="en-US" sz="2000" dirty="0"/>
              <a:t>The University of Louisiana at Lafayette has arranged discounted access to Sprintax Tax Preparation.</a:t>
            </a:r>
          </a:p>
          <a:p>
            <a:pPr lvl="1"/>
            <a:r>
              <a:rPr lang="en-US" sz="2000" dirty="0" err="1"/>
              <a:t>Sprintax</a:t>
            </a:r>
            <a:r>
              <a:rPr lang="en-US" sz="2000" dirty="0"/>
              <a:t> guides you through the tax preparation process, arrange the necessary documents and check if you’re due a tax refund.</a:t>
            </a:r>
          </a:p>
          <a:p>
            <a:r>
              <a:rPr lang="en-US" sz="2400" dirty="0"/>
              <a:t>Depending on any arrangements between the U.S. and your home country, the taxes that you owe in the U.S. and at home may be different. </a:t>
            </a:r>
          </a:p>
        </p:txBody>
      </p:sp>
    </p:spTree>
    <p:extLst>
      <p:ext uri="{BB962C8B-B14F-4D97-AF65-F5344CB8AC3E}">
        <p14:creationId xmlns:p14="http://schemas.microsoft.com/office/powerpoint/2010/main" val="309839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Are All About Income &amp; Cash</a:t>
            </a:r>
          </a:p>
        </p:txBody>
      </p:sp>
      <p:sp>
        <p:nvSpPr>
          <p:cNvPr id="5" name="Content Placeholder 2">
            <a:extLst>
              <a:ext uri="{FF2B5EF4-FFF2-40B4-BE49-F238E27FC236}">
                <a16:creationId xmlns:a16="http://schemas.microsoft.com/office/drawing/2014/main" id="{4AF22FE8-52D9-4E44-BAB8-44B0E3E5280F}"/>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Income taxes are generally based on when cash changes hands – if cash is exchanged for goods or services, there is a taxable transaction.</a:t>
            </a:r>
          </a:p>
          <a:p>
            <a:pPr marL="0" indent="0">
              <a:buNone/>
            </a:pPr>
            <a:r>
              <a:rPr lang="en-US" sz="2400" b="1" i="1" dirty="0">
                <a:solidFill>
                  <a:srgbClr val="002060"/>
                </a:solidFill>
              </a:rPr>
              <a:t>The exception is that exchanging goods for goods may be taxable, too.</a:t>
            </a:r>
            <a:endParaRPr lang="en-US" sz="2400" dirty="0">
              <a:solidFill>
                <a:srgbClr val="C00000"/>
              </a:solidFill>
            </a:endParaRPr>
          </a:p>
        </p:txBody>
      </p:sp>
      <p:sp>
        <p:nvSpPr>
          <p:cNvPr id="6" name="Content Placeholder 2">
            <a:extLst>
              <a:ext uri="{FF2B5EF4-FFF2-40B4-BE49-F238E27FC236}">
                <a16:creationId xmlns:a16="http://schemas.microsoft.com/office/drawing/2014/main" id="{17697C65-D4EC-A24E-888E-B0820ED5FB18}"/>
              </a:ext>
            </a:extLst>
          </p:cNvPr>
          <p:cNvSpPr txBox="1">
            <a:spLocks/>
          </p:cNvSpPr>
          <p:nvPr/>
        </p:nvSpPr>
        <p:spPr>
          <a:xfrm>
            <a:off x="509300" y="1944875"/>
            <a:ext cx="612767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solidFill>
                <a:srgbClr val="C00000"/>
              </a:solidFill>
            </a:endParaRPr>
          </a:p>
          <a:p>
            <a:r>
              <a:rPr lang="en-US" sz="1900" dirty="0">
                <a:solidFill>
                  <a:srgbClr val="C00000"/>
                </a:solidFill>
              </a:rPr>
              <a:t>When you get  your paycheck, the day you get your cash is the day you owe taxes.</a:t>
            </a:r>
          </a:p>
          <a:p>
            <a:r>
              <a:rPr lang="en-US" sz="1900" dirty="0">
                <a:solidFill>
                  <a:srgbClr val="C00000"/>
                </a:solidFill>
              </a:rPr>
              <a:t>If you get paid on January 10 for work you performed in December, the taxable transaction occurs on January 10.</a:t>
            </a:r>
          </a:p>
          <a:p>
            <a:r>
              <a:rPr lang="en-US" sz="1900" dirty="0">
                <a:solidFill>
                  <a:srgbClr val="C00000"/>
                </a:solidFill>
              </a:rPr>
              <a:t>If you get $20 in tips after an evening of waiting tables, you owe taxes on that $20 as of that night.</a:t>
            </a:r>
          </a:p>
          <a:p>
            <a:r>
              <a:rPr lang="en-US" sz="1900" dirty="0">
                <a:solidFill>
                  <a:srgbClr val="C00000"/>
                </a:solidFill>
              </a:rPr>
              <a:t>If you get a $25 gift card for donating plasma, you owe taxes on that gift card as of the day you receive the card.</a:t>
            </a:r>
          </a:p>
          <a:p>
            <a:r>
              <a:rPr lang="en-US" sz="1900" dirty="0">
                <a:solidFill>
                  <a:srgbClr val="C00000"/>
                </a:solidFill>
              </a:rPr>
              <a:t>If I give you a car worth $5,000 in exchange for a computer worth $1,000, you owe taxes on the $4,000 difference on the day we trade.</a:t>
            </a:r>
          </a:p>
        </p:txBody>
      </p:sp>
      <p:sp>
        <p:nvSpPr>
          <p:cNvPr id="7" name="Content Placeholder 2">
            <a:extLst>
              <a:ext uri="{FF2B5EF4-FFF2-40B4-BE49-F238E27FC236}">
                <a16:creationId xmlns:a16="http://schemas.microsoft.com/office/drawing/2014/main" id="{3F311B5C-B0DD-5B48-8508-005FC582BB9A}"/>
              </a:ext>
            </a:extLst>
          </p:cNvPr>
          <p:cNvSpPr txBox="1">
            <a:spLocks/>
          </p:cNvSpPr>
          <p:nvPr/>
        </p:nvSpPr>
        <p:spPr>
          <a:xfrm>
            <a:off x="6862663" y="2380881"/>
            <a:ext cx="508913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6600"/>
                </a:solidFill>
              </a:rPr>
              <a:t>Can you avoid taxes by not reporting some transactions?</a:t>
            </a:r>
            <a:br>
              <a:rPr lang="en-US" sz="1600" dirty="0">
                <a:solidFill>
                  <a:srgbClr val="006600"/>
                </a:solidFill>
              </a:rPr>
            </a:br>
            <a:br>
              <a:rPr lang="en-US" sz="1600" dirty="0">
                <a:solidFill>
                  <a:srgbClr val="006600"/>
                </a:solidFill>
              </a:rPr>
            </a:br>
            <a:r>
              <a:rPr lang="en-US" sz="1600" dirty="0">
                <a:solidFill>
                  <a:srgbClr val="006600"/>
                </a:solidFill>
              </a:rPr>
              <a:t>Assume that the other person is reporting the transaction as a business expense. If I report the $20 in tips that I give you in tips, the IRS now knows about it. And it’s going to wonder why you haven’t reported and paid your taxes. </a:t>
            </a:r>
            <a:br>
              <a:rPr lang="en-US" sz="1600" dirty="0">
                <a:solidFill>
                  <a:srgbClr val="006600"/>
                </a:solidFill>
              </a:rPr>
            </a:br>
            <a:endParaRPr lang="en-US" sz="1600" dirty="0">
              <a:solidFill>
                <a:srgbClr val="006600"/>
              </a:solidFill>
            </a:endParaRPr>
          </a:p>
          <a:p>
            <a:r>
              <a:rPr lang="en-US" sz="1600" dirty="0">
                <a:solidFill>
                  <a:srgbClr val="0000CC"/>
                </a:solidFill>
              </a:rPr>
              <a:t>Even if you do not have taxes withheld from your paycheck – perhaps like with tips – you are supposed to submit estimated tax payments throughout the year.</a:t>
            </a:r>
          </a:p>
          <a:p>
            <a:pPr lvl="1"/>
            <a:r>
              <a:rPr lang="en-US" sz="1200" dirty="0">
                <a:solidFill>
                  <a:srgbClr val="0000CC"/>
                </a:solidFill>
              </a:rPr>
              <a:t>If you owe $10,000 in taxes for 2021, the IRS doesn’t want to wait until April 2022 to receive that $10,000 from you.</a:t>
            </a:r>
          </a:p>
          <a:p>
            <a:pPr lvl="1"/>
            <a:r>
              <a:rPr lang="en-US" sz="1200" dirty="0">
                <a:solidFill>
                  <a:srgbClr val="0000CC"/>
                </a:solidFill>
              </a:rPr>
              <a:t>You owe taxes to the IRS at the time you received the income, and there may be penalties if you wait too long to pay what you owe.</a:t>
            </a:r>
            <a:endParaRPr lang="en-US" dirty="0">
              <a:solidFill>
                <a:srgbClr val="C00000"/>
              </a:solidFill>
            </a:endParaRPr>
          </a:p>
        </p:txBody>
      </p:sp>
    </p:spTree>
    <p:extLst>
      <p:ext uri="{BB962C8B-B14F-4D97-AF65-F5344CB8AC3E}">
        <p14:creationId xmlns:p14="http://schemas.microsoft.com/office/powerpoint/2010/main" val="37335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for Income Tax Planning</a:t>
            </a:r>
          </a:p>
        </p:txBody>
      </p:sp>
      <p:sp>
        <p:nvSpPr>
          <p:cNvPr id="7" name="Content Placeholder 2">
            <a:extLst>
              <a:ext uri="{FF2B5EF4-FFF2-40B4-BE49-F238E27FC236}">
                <a16:creationId xmlns:a16="http://schemas.microsoft.com/office/drawing/2014/main" id="{4EFCD633-A59F-BC4E-B8CA-1654FECC4601}"/>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002060"/>
                </a:solidFill>
              </a:rPr>
              <a:t>We have all heard of “tax loopholes.”</a:t>
            </a:r>
            <a:br>
              <a:rPr lang="en-US" sz="2400" b="1" i="1" dirty="0">
                <a:solidFill>
                  <a:srgbClr val="002060"/>
                </a:solidFill>
              </a:rPr>
            </a:br>
            <a:r>
              <a:rPr lang="en-US" sz="2400" b="1" i="1" dirty="0">
                <a:solidFill>
                  <a:srgbClr val="002060"/>
                </a:solidFill>
              </a:rPr>
              <a:t> Loopholes are strategies for paying less in taxes based on the rules of the game. </a:t>
            </a:r>
          </a:p>
          <a:p>
            <a:pPr marL="0" indent="0" algn="ctr">
              <a:buNone/>
            </a:pPr>
            <a:r>
              <a:rPr lang="en-US" sz="2400" b="1" i="1" dirty="0">
                <a:solidFill>
                  <a:srgbClr val="002060"/>
                </a:solidFill>
              </a:rPr>
              <a:t>Tax evasion is bad. It’s illegal. Tax avoidance is good. We never want to overpay.</a:t>
            </a:r>
            <a:br>
              <a:rPr lang="en-US" sz="2400" b="1" i="1" dirty="0">
                <a:solidFill>
                  <a:srgbClr val="002060"/>
                </a:solidFill>
              </a:rPr>
            </a:br>
            <a:endParaRPr lang="en-US" sz="2400" b="1" i="1" dirty="0">
              <a:solidFill>
                <a:srgbClr val="002060"/>
              </a:solidFill>
            </a:endParaRPr>
          </a:p>
          <a:p>
            <a:pPr marL="0" indent="0" algn="ctr">
              <a:buNone/>
            </a:pPr>
            <a:endParaRPr lang="en-US" sz="2400" dirty="0">
              <a:solidFill>
                <a:srgbClr val="C00000"/>
              </a:solidFill>
            </a:endParaRPr>
          </a:p>
        </p:txBody>
      </p:sp>
      <p:sp>
        <p:nvSpPr>
          <p:cNvPr id="10" name="TextBox 9">
            <a:extLst>
              <a:ext uri="{FF2B5EF4-FFF2-40B4-BE49-F238E27FC236}">
                <a16:creationId xmlns:a16="http://schemas.microsoft.com/office/drawing/2014/main" id="{C9FF4F0E-3309-CD4B-ADDD-E02EEC48B946}"/>
              </a:ext>
            </a:extLst>
          </p:cNvPr>
          <p:cNvSpPr txBox="1"/>
          <p:nvPr/>
        </p:nvSpPr>
        <p:spPr>
          <a:xfrm>
            <a:off x="422183" y="2388248"/>
            <a:ext cx="5654931" cy="584775"/>
          </a:xfrm>
          <a:prstGeom prst="rect">
            <a:avLst/>
          </a:prstGeom>
          <a:solidFill>
            <a:schemeClr val="bg1"/>
          </a:solidFill>
          <a:ln w="28575">
            <a:solidFill>
              <a:srgbClr val="C00000"/>
            </a:solidFill>
          </a:ln>
        </p:spPr>
        <p:txBody>
          <a:bodyPr wrap="square" rtlCol="0">
            <a:spAutoFit/>
          </a:bodyPr>
          <a:lstStyle/>
          <a:p>
            <a:pPr algn="ctr"/>
            <a:r>
              <a:rPr lang="en-US" sz="1600" b="1" dirty="0">
                <a:solidFill>
                  <a:srgbClr val="C00000"/>
                </a:solidFill>
              </a:rPr>
              <a:t>If you are thinking of selling an asset – a car or some stock – in December, maybe wait until January to get the taxable income. </a:t>
            </a:r>
          </a:p>
        </p:txBody>
      </p:sp>
      <p:sp>
        <p:nvSpPr>
          <p:cNvPr id="11" name="TextBox 10">
            <a:extLst>
              <a:ext uri="{FF2B5EF4-FFF2-40B4-BE49-F238E27FC236}">
                <a16:creationId xmlns:a16="http://schemas.microsoft.com/office/drawing/2014/main" id="{9A197A75-812B-6F41-B7E2-CFA20E3FFCAC}"/>
              </a:ext>
            </a:extLst>
          </p:cNvPr>
          <p:cNvSpPr txBox="1"/>
          <p:nvPr/>
        </p:nvSpPr>
        <p:spPr>
          <a:xfrm>
            <a:off x="422182" y="3126912"/>
            <a:ext cx="5654931" cy="1077218"/>
          </a:xfrm>
          <a:prstGeom prst="rect">
            <a:avLst/>
          </a:prstGeom>
          <a:solidFill>
            <a:schemeClr val="bg1"/>
          </a:solidFill>
          <a:ln w="28575">
            <a:solidFill>
              <a:srgbClr val="002060"/>
            </a:solidFill>
          </a:ln>
        </p:spPr>
        <p:txBody>
          <a:bodyPr wrap="square" rtlCol="0">
            <a:spAutoFit/>
          </a:bodyPr>
          <a:lstStyle/>
          <a:p>
            <a:pPr algn="ctr"/>
            <a:r>
              <a:rPr lang="en-US" sz="1600" b="1" dirty="0">
                <a:solidFill>
                  <a:srgbClr val="002060"/>
                </a:solidFill>
              </a:rPr>
              <a:t>If you are thinking of making a charitable donation annually, maybe make larger donations every-other-year to get a larger amount of itemized deductions in one year and the standard deduction in the other year.</a:t>
            </a:r>
          </a:p>
        </p:txBody>
      </p:sp>
      <p:sp>
        <p:nvSpPr>
          <p:cNvPr id="12" name="TextBox 11">
            <a:extLst>
              <a:ext uri="{FF2B5EF4-FFF2-40B4-BE49-F238E27FC236}">
                <a16:creationId xmlns:a16="http://schemas.microsoft.com/office/drawing/2014/main" id="{6BF0E228-C4B5-2940-9BD2-A1B79A446D57}"/>
              </a:ext>
            </a:extLst>
          </p:cNvPr>
          <p:cNvSpPr txBox="1"/>
          <p:nvPr/>
        </p:nvSpPr>
        <p:spPr>
          <a:xfrm>
            <a:off x="6296861" y="2600201"/>
            <a:ext cx="5654931" cy="1315745"/>
          </a:xfrm>
          <a:prstGeom prst="rect">
            <a:avLst/>
          </a:prstGeom>
          <a:solidFill>
            <a:schemeClr val="bg1"/>
          </a:solidFill>
          <a:ln w="28575">
            <a:solidFill>
              <a:srgbClr val="0000CC"/>
            </a:solidFill>
          </a:ln>
        </p:spPr>
        <p:txBody>
          <a:bodyPr wrap="square" rtlCol="0">
            <a:spAutoFit/>
          </a:bodyPr>
          <a:lstStyle/>
          <a:p>
            <a:pPr algn="ctr"/>
            <a:r>
              <a:rPr lang="en-US" sz="1600" b="1" dirty="0">
                <a:solidFill>
                  <a:srgbClr val="0000CC"/>
                </a:solidFill>
              </a:rPr>
              <a:t>Take advantage of retirement plans that offer deferred taxation. </a:t>
            </a:r>
          </a:p>
          <a:p>
            <a:pPr marL="342900" indent="-342900" algn="ctr">
              <a:buFont typeface="Arial" panose="020B0604020202020204" pitchFamily="34" charset="0"/>
              <a:buChar char="•"/>
            </a:pPr>
            <a:r>
              <a:rPr lang="en-US" sz="1550" b="1" dirty="0">
                <a:solidFill>
                  <a:srgbClr val="0000CC"/>
                </a:solidFill>
              </a:rPr>
              <a:t>Set up an IRA or Roth IRA while your income is low, because you might not be able to create one when your income is high</a:t>
            </a:r>
            <a:r>
              <a:rPr lang="en-US" sz="1600" b="1" dirty="0">
                <a:solidFill>
                  <a:srgbClr val="0000CC"/>
                </a:solidFill>
              </a:rPr>
              <a:t>.</a:t>
            </a:r>
          </a:p>
          <a:p>
            <a:pPr marL="342900" indent="-342900" algn="ctr">
              <a:buFont typeface="Arial" panose="020B0604020202020204" pitchFamily="34" charset="0"/>
              <a:buChar char="•"/>
            </a:pPr>
            <a:r>
              <a:rPr lang="en-US" sz="1550" b="1" dirty="0">
                <a:solidFill>
                  <a:srgbClr val="0000CC"/>
                </a:solidFill>
              </a:rPr>
              <a:t>Try to make sure you get the company match on any defined contribution retirement plans at work </a:t>
            </a:r>
            <a:r>
              <a:rPr lang="en-US" sz="1600" b="1" dirty="0">
                <a:solidFill>
                  <a:srgbClr val="0000CC"/>
                </a:solidFill>
              </a:rPr>
              <a:t>(</a:t>
            </a:r>
            <a:r>
              <a:rPr lang="en-US" sz="1400" b="1" dirty="0">
                <a:solidFill>
                  <a:srgbClr val="0000CC"/>
                </a:solidFill>
              </a:rPr>
              <a:t>401(k) or (403(b) plans</a:t>
            </a:r>
            <a:r>
              <a:rPr lang="en-US" sz="1600" b="1" dirty="0">
                <a:solidFill>
                  <a:srgbClr val="0000CC"/>
                </a:solidFill>
              </a:rPr>
              <a:t>).</a:t>
            </a:r>
          </a:p>
        </p:txBody>
      </p:sp>
      <p:sp>
        <p:nvSpPr>
          <p:cNvPr id="13" name="TextBox 12">
            <a:extLst>
              <a:ext uri="{FF2B5EF4-FFF2-40B4-BE49-F238E27FC236}">
                <a16:creationId xmlns:a16="http://schemas.microsoft.com/office/drawing/2014/main" id="{0C437AF4-D9B2-6E4F-B608-EAF590E3D7DD}"/>
              </a:ext>
            </a:extLst>
          </p:cNvPr>
          <p:cNvSpPr txBox="1"/>
          <p:nvPr/>
        </p:nvSpPr>
        <p:spPr>
          <a:xfrm>
            <a:off x="422182" y="4358019"/>
            <a:ext cx="5654931" cy="1077218"/>
          </a:xfrm>
          <a:prstGeom prst="rect">
            <a:avLst/>
          </a:prstGeom>
          <a:solidFill>
            <a:schemeClr val="bg1"/>
          </a:solidFill>
          <a:ln w="28575">
            <a:solidFill>
              <a:srgbClr val="006600"/>
            </a:solidFill>
          </a:ln>
        </p:spPr>
        <p:txBody>
          <a:bodyPr wrap="square" rtlCol="0">
            <a:spAutoFit/>
          </a:bodyPr>
          <a:lstStyle/>
          <a:p>
            <a:pPr algn="ctr"/>
            <a:r>
              <a:rPr lang="en-US" sz="1600" b="1" dirty="0">
                <a:solidFill>
                  <a:srgbClr val="006600"/>
                </a:solidFill>
              </a:rPr>
              <a:t>If you have children and want them to attend college, try to set up a 529 Education Savings Account as soon as possible. They are very flexible, provide tax exemptions and can give lots of compound investment growth.</a:t>
            </a:r>
          </a:p>
        </p:txBody>
      </p:sp>
      <p:sp>
        <p:nvSpPr>
          <p:cNvPr id="14" name="TextBox 13">
            <a:extLst>
              <a:ext uri="{FF2B5EF4-FFF2-40B4-BE49-F238E27FC236}">
                <a16:creationId xmlns:a16="http://schemas.microsoft.com/office/drawing/2014/main" id="{116DE531-DE7D-9642-9600-A64CC70BD409}"/>
              </a:ext>
            </a:extLst>
          </p:cNvPr>
          <p:cNvSpPr txBox="1"/>
          <p:nvPr/>
        </p:nvSpPr>
        <p:spPr>
          <a:xfrm>
            <a:off x="6296860" y="4173153"/>
            <a:ext cx="5654931" cy="830997"/>
          </a:xfrm>
          <a:prstGeom prst="rect">
            <a:avLst/>
          </a:prstGeom>
          <a:solidFill>
            <a:schemeClr val="bg1"/>
          </a:solidFill>
          <a:ln w="28575">
            <a:solidFill>
              <a:schemeClr val="tx1"/>
            </a:solidFill>
          </a:ln>
        </p:spPr>
        <p:txBody>
          <a:bodyPr wrap="square" rtlCol="0">
            <a:spAutoFit/>
          </a:bodyPr>
          <a:lstStyle/>
          <a:p>
            <a:pPr algn="ctr"/>
            <a:r>
              <a:rPr lang="en-US" sz="1600" b="1" dirty="0"/>
              <a:t>If you are married, do the math to determine if you should file jointly or separately. And then do the math again next year because it may be different.</a:t>
            </a:r>
          </a:p>
        </p:txBody>
      </p:sp>
    </p:spTree>
    <p:extLst>
      <p:ext uri="{BB962C8B-B14F-4D97-AF65-F5344CB8AC3E}">
        <p14:creationId xmlns:p14="http://schemas.microsoft.com/office/powerpoint/2010/main" val="199042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Taxes for Married Couples: Separate vs. Joint Filing</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If you are married, you have a choice about whether you file your taxes as “Married Filing Jointly” or  “Married Filing Separately.”   Which should you do?</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418492"/>
            <a:ext cx="1124467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rgbClr val="C00000"/>
              </a:solidFill>
            </a:endParaRPr>
          </a:p>
          <a:p>
            <a:r>
              <a:rPr lang="en-US" sz="2000" dirty="0">
                <a:solidFill>
                  <a:srgbClr val="C00000"/>
                </a:solidFill>
              </a:rPr>
              <a:t>As with most tax questions, the answer is it depends.</a:t>
            </a:r>
          </a:p>
          <a:p>
            <a:r>
              <a:rPr lang="en-US" sz="2000" dirty="0">
                <a:solidFill>
                  <a:srgbClr val="C00000"/>
                </a:solidFill>
              </a:rPr>
              <a:t>Regardless of when you get married, you can choose to file under either status for the entire year.</a:t>
            </a:r>
          </a:p>
          <a:p>
            <a:r>
              <a:rPr lang="en-US" sz="2000" dirty="0">
                <a:solidFill>
                  <a:srgbClr val="C00000"/>
                </a:solidFill>
              </a:rPr>
              <a:t>Research shows that about half of all couples do better filing jointly and half do better filing separately.</a:t>
            </a:r>
          </a:p>
          <a:p>
            <a:r>
              <a:rPr lang="en-US" sz="2000" dirty="0">
                <a:solidFill>
                  <a:srgbClr val="C00000"/>
                </a:solidFill>
              </a:rPr>
              <a:t>Filing jointly is easier, but you may obtain better credits, deductions or tax rates by choosing to file separately.</a:t>
            </a:r>
          </a:p>
          <a:p>
            <a:r>
              <a:rPr lang="en-US" sz="2000" dirty="0">
                <a:solidFill>
                  <a:srgbClr val="C00000"/>
                </a:solidFill>
              </a:rPr>
              <a:t>In general, students and recent graduates might be better off filing “Married Filing Jointly” because it allows more education and student loan deductions.</a:t>
            </a:r>
          </a:p>
          <a:p>
            <a:r>
              <a:rPr lang="en-US" sz="2000" dirty="0">
                <a:solidFill>
                  <a:srgbClr val="C00000"/>
                </a:solidFill>
              </a:rPr>
              <a:t>In general, couples who both have relatively high income might be better off filing “Married Filing Separately.” It all comes down to the the math, which will be different for every couple.</a:t>
            </a:r>
          </a:p>
          <a:p>
            <a:pPr lvl="1"/>
            <a:r>
              <a:rPr lang="en-US" sz="2000" dirty="0">
                <a:solidFill>
                  <a:srgbClr val="C00000"/>
                </a:solidFill>
              </a:rPr>
              <a:t>And the math will be different from year-to-year. </a:t>
            </a:r>
            <a:br>
              <a:rPr lang="en-US" sz="2000" dirty="0">
                <a:solidFill>
                  <a:srgbClr val="C00000"/>
                </a:solidFill>
              </a:rPr>
            </a:br>
            <a:r>
              <a:rPr lang="en-US" sz="2000" dirty="0">
                <a:solidFill>
                  <a:srgbClr val="C00000"/>
                </a:solidFill>
              </a:rPr>
              <a:t>You can change your status from year-to-year.</a:t>
            </a:r>
          </a:p>
        </p:txBody>
      </p:sp>
    </p:spTree>
    <p:extLst>
      <p:ext uri="{BB962C8B-B14F-4D97-AF65-F5344CB8AC3E}">
        <p14:creationId xmlns:p14="http://schemas.microsoft.com/office/powerpoint/2010/main" val="91873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Taxes for Married Couples: Separate vs. Joint Filing</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If you are married, you have a choice about whether you file your taxes as “Married Filing Jointly” or  “Married Filing Separately.”   Which should you do?</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509301" y="1442716"/>
            <a:ext cx="113789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rgbClr val="C00000"/>
              </a:solidFill>
            </a:endParaRPr>
          </a:p>
          <a:p>
            <a:r>
              <a:rPr lang="en-US" sz="2000" dirty="0">
                <a:solidFill>
                  <a:srgbClr val="006600"/>
                </a:solidFill>
              </a:rPr>
              <a:t>For 2021, the standard deductions were:</a:t>
            </a:r>
            <a:br>
              <a:rPr lang="en-US" sz="2000" dirty="0">
                <a:solidFill>
                  <a:srgbClr val="006600"/>
                </a:solidFill>
              </a:rPr>
            </a:br>
            <a:r>
              <a:rPr lang="en-US" sz="2000" dirty="0">
                <a:solidFill>
                  <a:srgbClr val="006600"/>
                </a:solidFill>
              </a:rPr>
              <a:t>  	Married Filing Jointly: 		$25,100</a:t>
            </a:r>
            <a:br>
              <a:rPr lang="en-US" sz="2000" dirty="0">
                <a:solidFill>
                  <a:srgbClr val="006600"/>
                </a:solidFill>
              </a:rPr>
            </a:br>
            <a:r>
              <a:rPr lang="en-US" sz="2000" dirty="0">
                <a:solidFill>
                  <a:srgbClr val="006600"/>
                </a:solidFill>
              </a:rPr>
              <a:t> 	Married Filing Separately:		$12,550</a:t>
            </a:r>
          </a:p>
          <a:p>
            <a:r>
              <a:rPr lang="en-US" sz="2000" dirty="0">
                <a:solidFill>
                  <a:srgbClr val="006600"/>
                </a:solidFill>
              </a:rPr>
              <a:t>If you plan to itemize deductions and file separately, both spouses CANNOT claim the same deductions.</a:t>
            </a:r>
          </a:p>
          <a:p>
            <a:r>
              <a:rPr lang="en-US" sz="2000" dirty="0">
                <a:solidFill>
                  <a:srgbClr val="006600"/>
                </a:solidFill>
              </a:rPr>
              <a:t>Similarly, both spouses CANNOT claim the same credits.</a:t>
            </a:r>
          </a:p>
          <a:p>
            <a:pPr lvl="1"/>
            <a:r>
              <a:rPr lang="en-US" sz="2000" dirty="0">
                <a:solidFill>
                  <a:srgbClr val="006600"/>
                </a:solidFill>
              </a:rPr>
              <a:t>If you spend $2,000 on child-care and want to claim the child-care credit, you CANNOT both claim the full credit. </a:t>
            </a:r>
            <a:br>
              <a:rPr lang="en-US" sz="2000" dirty="0">
                <a:solidFill>
                  <a:srgbClr val="C00000"/>
                </a:solidFill>
              </a:rPr>
            </a:br>
            <a:endParaRPr lang="en-US" sz="2000" dirty="0">
              <a:solidFill>
                <a:srgbClr val="C00000"/>
              </a:solidFill>
            </a:endParaRPr>
          </a:p>
          <a:p>
            <a:r>
              <a:rPr lang="en-US" sz="2000" dirty="0">
                <a:solidFill>
                  <a:srgbClr val="0000CC"/>
                </a:solidFill>
              </a:rPr>
              <a:t>Filing as “Head of Household” is not an option for most married couples, even if that’s what you call yourself. In general, this is designed only for single parents.</a:t>
            </a:r>
          </a:p>
          <a:p>
            <a:pPr lvl="1"/>
            <a:r>
              <a:rPr lang="en-US" sz="2000" dirty="0">
                <a:solidFill>
                  <a:srgbClr val="0000CC"/>
                </a:solidFill>
              </a:rPr>
              <a:t>“Head of Household” status generally has better deductions and tax brackets than any other status, so do check if you might be eligible.</a:t>
            </a:r>
            <a:br>
              <a:rPr lang="en-US" sz="2000" dirty="0">
                <a:solidFill>
                  <a:srgbClr val="0000CC"/>
                </a:solidFill>
              </a:rPr>
            </a:br>
            <a:endParaRPr lang="en-US" sz="2000" dirty="0">
              <a:solidFill>
                <a:srgbClr val="0000CC"/>
              </a:solidFill>
            </a:endParaRPr>
          </a:p>
          <a:p>
            <a:endParaRPr lang="en-US" sz="2000" dirty="0">
              <a:solidFill>
                <a:srgbClr val="C00000"/>
              </a:solidFill>
            </a:endParaRPr>
          </a:p>
        </p:txBody>
      </p:sp>
    </p:spTree>
    <p:extLst>
      <p:ext uri="{BB962C8B-B14F-4D97-AF65-F5344CB8AC3E}">
        <p14:creationId xmlns:p14="http://schemas.microsoft.com/office/powerpoint/2010/main" val="13943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315008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840920"/>
            <a:ext cx="11626182" cy="4452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Imagine I have $1,000 of excess money from my paycheck at the end of the month.</a:t>
            </a:r>
          </a:p>
          <a:p>
            <a:r>
              <a:rPr lang="en-US" sz="1600" dirty="0">
                <a:solidFill>
                  <a:srgbClr val="C00000"/>
                </a:solidFill>
              </a:rPr>
              <a:t>If I invest this in 10 shares of Amazon through my Robinhood account, what are the tax consequences?</a:t>
            </a:r>
          </a:p>
          <a:p>
            <a:endParaRPr lang="en-US" sz="1600" dirty="0">
              <a:solidFill>
                <a:srgbClr val="C00000"/>
              </a:solidFill>
            </a:endParaRPr>
          </a:p>
          <a:p>
            <a:r>
              <a:rPr lang="en-US" sz="1600" dirty="0">
                <a:solidFill>
                  <a:srgbClr val="C00000"/>
                </a:solidFill>
              </a:rPr>
              <a:t>That $1,000 is already after tax, meaning I paid 20-30% of ordinary income tax on it.</a:t>
            </a:r>
          </a:p>
          <a:p>
            <a:r>
              <a:rPr lang="en-US" sz="1600" dirty="0">
                <a:solidFill>
                  <a:srgbClr val="C00000"/>
                </a:solidFill>
              </a:rPr>
              <a:t>If that $1,000 investment loses value, I do not owe any other taxes on it (and can use any losses to offset taxable gains on other investments).</a:t>
            </a:r>
          </a:p>
          <a:p>
            <a:r>
              <a:rPr lang="en-US" sz="1600" dirty="0">
                <a:solidFill>
                  <a:srgbClr val="C00000"/>
                </a:solidFill>
              </a:rPr>
              <a:t>If Amazon pays me a quarterly dividend on $5, that $5 is taxable, at my ordinary income rate.</a:t>
            </a:r>
          </a:p>
          <a:p>
            <a:pPr lvl="1"/>
            <a:r>
              <a:rPr lang="en-US" sz="1200" dirty="0">
                <a:solidFill>
                  <a:srgbClr val="C00000"/>
                </a:solidFill>
              </a:rPr>
              <a:t>Note – Amazon is only paying me a dividend because it as excess After-Tax income, so this $5 has already been taxed and will be taxed again (and I only got the dividend because I used after-tax income to buy the stock….triple taxation).</a:t>
            </a:r>
          </a:p>
          <a:p>
            <a:r>
              <a:rPr lang="en-US" sz="1600" dirty="0">
                <a:solidFill>
                  <a:srgbClr val="C00000"/>
                </a:solidFill>
              </a:rPr>
              <a:t>If my investment increases from $1,000 to $1,500 and I sell after 6 months (or anything under a year), I will owe ordinary income taxes on my $500 gain.</a:t>
            </a:r>
          </a:p>
          <a:p>
            <a:r>
              <a:rPr lang="en-US" sz="1600" dirty="0">
                <a:solidFill>
                  <a:srgbClr val="C00000"/>
                </a:solidFill>
              </a:rPr>
              <a:t>If my investment increases from $1,000 to $1,500 and I sell after 5 years (or anything over a year), I will owe capital gain taxes on my $500 gain.</a:t>
            </a:r>
            <a:endParaRPr lang="en-US" dirty="0">
              <a:solidFill>
                <a:srgbClr val="C00000"/>
              </a:solidFill>
            </a:endParaRPr>
          </a:p>
        </p:txBody>
      </p:sp>
    </p:spTree>
    <p:extLst>
      <p:ext uri="{BB962C8B-B14F-4D97-AF65-F5344CB8AC3E}">
        <p14:creationId xmlns:p14="http://schemas.microsoft.com/office/powerpoint/2010/main" val="299248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r>
              <a:rPr lang="en-US" sz="2100" dirty="0">
                <a:solidFill>
                  <a:srgbClr val="006600"/>
                </a:solidFill>
              </a:rPr>
              <a:t>Instead, I can invest pre-tax money (maybe $1,300) into Amazon through an IRA account. </a:t>
            </a:r>
            <a:br>
              <a:rPr lang="en-US" sz="2100" dirty="0">
                <a:solidFill>
                  <a:srgbClr val="006600"/>
                </a:solidFill>
              </a:rPr>
            </a:br>
            <a:r>
              <a:rPr lang="en-US" sz="2100" dirty="0">
                <a:solidFill>
                  <a:srgbClr val="006600"/>
                </a:solidFill>
              </a:rPr>
              <a:t>I will never owe capital gains taxes and I will only owe ordinary income taxes when I withdraw the cash after I’m 59 ½.</a:t>
            </a:r>
          </a:p>
          <a:p>
            <a:r>
              <a:rPr lang="en-US" sz="2100" dirty="0">
                <a:solidFill>
                  <a:srgbClr val="006600"/>
                </a:solidFill>
              </a:rPr>
              <a:t>Or I can invest the after-tax money ($1,000) into Amazon through a Roth IRA. I will never again owe any taxes – neither capital gains nor ordinary income – no matter how much this $1,000 grows to be.</a:t>
            </a:r>
          </a:p>
          <a:p>
            <a:r>
              <a:rPr lang="en-US" sz="2100" dirty="0">
                <a:solidFill>
                  <a:srgbClr val="006600"/>
                </a:solidFill>
              </a:rPr>
              <a:t>I can invest the after-tax money ($1,000) into a 529 College Savings Plan for future education use (with lots of flexibility). This investment should grow until I withdraw the money (for education purposes). I will never again owe any taxes – neither capital gains nor ordinary income – no matter how much this $1,000 grows to be.</a:t>
            </a:r>
          </a:p>
          <a:p>
            <a:r>
              <a:rPr lang="en-US" sz="2100" dirty="0">
                <a:solidFill>
                  <a:srgbClr val="006600"/>
                </a:solidFill>
              </a:rPr>
              <a:t>I can defer this $1,300 pre-tax money (up to about $60,000 per year) into a 403(b) or 401(k) account. </a:t>
            </a:r>
            <a:br>
              <a:rPr lang="en-US" sz="2100" dirty="0">
                <a:solidFill>
                  <a:srgbClr val="006600"/>
                </a:solidFill>
              </a:rPr>
            </a:br>
            <a:r>
              <a:rPr lang="en-US" sz="2100" dirty="0">
                <a:solidFill>
                  <a:srgbClr val="006600"/>
                </a:solidFill>
              </a:rPr>
              <a:t>I will never owe capital gains taxes and I will only owe ordinary income taxes when I withdraw the cash after I’m 59 ½.</a:t>
            </a:r>
          </a:p>
        </p:txBody>
      </p:sp>
    </p:spTree>
    <p:extLst>
      <p:ext uri="{BB962C8B-B14F-4D97-AF65-F5344CB8AC3E}">
        <p14:creationId xmlns:p14="http://schemas.microsoft.com/office/powerpoint/2010/main" val="13065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endParaRPr lang="en-US" sz="1600" dirty="0">
              <a:solidFill>
                <a:srgbClr val="006600"/>
              </a:solidFill>
            </a:endParaRPr>
          </a:p>
          <a:p>
            <a:r>
              <a:rPr lang="en-US" sz="3200" dirty="0">
                <a:solidFill>
                  <a:srgbClr val="006600"/>
                </a:solidFill>
              </a:rPr>
              <a:t>The moral is: while we want to look to simplify our financial plans when possible, having multiple investment accounts that work towards different financial goals, usually makes sense because they can have very significant tax benefits.</a:t>
            </a:r>
          </a:p>
          <a:p>
            <a:endParaRPr lang="en-US" sz="2400" dirty="0">
              <a:solidFill>
                <a:srgbClr val="006600"/>
              </a:solidFill>
            </a:endParaRPr>
          </a:p>
          <a:p>
            <a:r>
              <a:rPr lang="en-US" sz="2200" dirty="0">
                <a:solidFill>
                  <a:srgbClr val="006600"/>
                </a:solidFill>
              </a:rPr>
              <a:t>There are other, smaller tax-preferred investment/savings options that many of us can utilize (health savings accounts, flexible spending accounts, pre-tax spending throughout your employer). There is usually some risk &amp; reward with these – make sure you read the fine print.</a:t>
            </a:r>
          </a:p>
        </p:txBody>
      </p:sp>
    </p:spTree>
    <p:extLst>
      <p:ext uri="{BB962C8B-B14F-4D97-AF65-F5344CB8AC3E}">
        <p14:creationId xmlns:p14="http://schemas.microsoft.com/office/powerpoint/2010/main" val="29521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AD531C-76D8-D9B4-E5DD-3EC21DA9C041}"/>
              </a:ext>
            </a:extLst>
          </p:cNvPr>
          <p:cNvSpPr/>
          <p:nvPr/>
        </p:nvSpPr>
        <p:spPr>
          <a:xfrm>
            <a:off x="1380683" y="3076261"/>
            <a:ext cx="7393924" cy="269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654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AD531C-76D8-D9B4-E5DD-3EC21DA9C041}"/>
              </a:ext>
            </a:extLst>
          </p:cNvPr>
          <p:cNvSpPr/>
          <p:nvPr/>
        </p:nvSpPr>
        <p:spPr>
          <a:xfrm>
            <a:off x="1380683" y="3428999"/>
            <a:ext cx="7393924" cy="234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863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AD531C-76D8-D9B4-E5DD-3EC21DA9C041}"/>
              </a:ext>
            </a:extLst>
          </p:cNvPr>
          <p:cNvSpPr/>
          <p:nvPr/>
        </p:nvSpPr>
        <p:spPr>
          <a:xfrm>
            <a:off x="1380683" y="3966437"/>
            <a:ext cx="7393924" cy="1807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327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AD531C-76D8-D9B4-E5DD-3EC21DA9C041}"/>
              </a:ext>
            </a:extLst>
          </p:cNvPr>
          <p:cNvSpPr/>
          <p:nvPr/>
        </p:nvSpPr>
        <p:spPr>
          <a:xfrm>
            <a:off x="1380683" y="4475110"/>
            <a:ext cx="7393924" cy="1298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00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AD531C-76D8-D9B4-E5DD-3EC21DA9C041}"/>
              </a:ext>
            </a:extLst>
          </p:cNvPr>
          <p:cNvSpPr/>
          <p:nvPr/>
        </p:nvSpPr>
        <p:spPr>
          <a:xfrm>
            <a:off x="1380683" y="5129118"/>
            <a:ext cx="7393924" cy="64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09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3" name="Rectangle 2">
            <a:extLst>
              <a:ext uri="{FF2B5EF4-FFF2-40B4-BE49-F238E27FC236}">
                <a16:creationId xmlns:a16="http://schemas.microsoft.com/office/drawing/2014/main" id="{62BEB71C-F3AC-326F-1873-4C37AFF879FE}"/>
              </a:ext>
            </a:extLst>
          </p:cNvPr>
          <p:cNvSpPr/>
          <p:nvPr/>
        </p:nvSpPr>
        <p:spPr>
          <a:xfrm>
            <a:off x="8496048" y="999179"/>
            <a:ext cx="2379862" cy="477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95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2" name="Picture 1">
            <a:extLst>
              <a:ext uri="{FF2B5EF4-FFF2-40B4-BE49-F238E27FC236}">
                <a16:creationId xmlns:a16="http://schemas.microsoft.com/office/drawing/2014/main" id="{53B818C2-8211-12B0-1B9D-D73128130729}"/>
              </a:ext>
            </a:extLst>
          </p:cNvPr>
          <p:cNvPicPr>
            <a:picLocks noChangeAspect="1"/>
          </p:cNvPicPr>
          <p:nvPr/>
        </p:nvPicPr>
        <p:blipFill>
          <a:blip r:embed="rId2"/>
          <a:stretch>
            <a:fillRect/>
          </a:stretch>
        </p:blipFill>
        <p:spPr>
          <a:xfrm>
            <a:off x="1428573" y="1083955"/>
            <a:ext cx="9253557" cy="4469153"/>
          </a:xfrm>
          <a:prstGeom prst="rect">
            <a:avLst/>
          </a:prstGeom>
        </p:spPr>
      </p:pic>
      <p:sp>
        <p:nvSpPr>
          <p:cNvPr id="4" name="Oval 3">
            <a:extLst>
              <a:ext uri="{FF2B5EF4-FFF2-40B4-BE49-F238E27FC236}">
                <a16:creationId xmlns:a16="http://schemas.microsoft.com/office/drawing/2014/main" id="{5A42FF06-5DA5-73BF-FB24-7562377CF035}"/>
              </a:ext>
            </a:extLst>
          </p:cNvPr>
          <p:cNvSpPr/>
          <p:nvPr/>
        </p:nvSpPr>
        <p:spPr>
          <a:xfrm>
            <a:off x="4462999" y="5074616"/>
            <a:ext cx="4075438" cy="841735"/>
          </a:xfrm>
          <a:prstGeom prst="ellipse">
            <a:avLst/>
          </a:prstGeom>
          <a:noFill/>
          <a:ln w="635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65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429195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D647BBCD-1B3A-8583-2CA2-90E2D6583E86}"/>
              </a:ext>
            </a:extLst>
          </p:cNvPr>
          <p:cNvPicPr>
            <a:picLocks noChangeAspect="1"/>
          </p:cNvPicPr>
          <p:nvPr/>
        </p:nvPicPr>
        <p:blipFill>
          <a:blip r:embed="rId2"/>
          <a:stretch>
            <a:fillRect/>
          </a:stretch>
        </p:blipFill>
        <p:spPr>
          <a:xfrm>
            <a:off x="1426464" y="1088136"/>
            <a:ext cx="9258243" cy="4471416"/>
          </a:xfrm>
          <a:prstGeom prst="rect">
            <a:avLst/>
          </a:prstGeom>
        </p:spPr>
      </p:pic>
      <p:sp>
        <p:nvSpPr>
          <p:cNvPr id="4" name="Oval 3">
            <a:extLst>
              <a:ext uri="{FF2B5EF4-FFF2-40B4-BE49-F238E27FC236}">
                <a16:creationId xmlns:a16="http://schemas.microsoft.com/office/drawing/2014/main" id="{B5DCE044-42EA-F407-E992-6A207E84DD8E}"/>
              </a:ext>
            </a:extLst>
          </p:cNvPr>
          <p:cNvSpPr/>
          <p:nvPr/>
        </p:nvSpPr>
        <p:spPr>
          <a:xfrm>
            <a:off x="4462999" y="5074616"/>
            <a:ext cx="4075438" cy="84173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958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C40EC-D221-0F2E-C9AE-DE369A3863FB}"/>
              </a:ext>
            </a:extLst>
          </p:cNvPr>
          <p:cNvPicPr>
            <a:picLocks noChangeAspect="1"/>
          </p:cNvPicPr>
          <p:nvPr/>
        </p:nvPicPr>
        <p:blipFill>
          <a:blip r:embed="rId2"/>
          <a:stretch>
            <a:fillRect/>
          </a:stretch>
        </p:blipFill>
        <p:spPr>
          <a:xfrm>
            <a:off x="1426464" y="1088136"/>
            <a:ext cx="9258243" cy="4471416"/>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sp>
        <p:nvSpPr>
          <p:cNvPr id="4" name="Oval 3">
            <a:extLst>
              <a:ext uri="{FF2B5EF4-FFF2-40B4-BE49-F238E27FC236}">
                <a16:creationId xmlns:a16="http://schemas.microsoft.com/office/drawing/2014/main" id="{B5DCE044-42EA-F407-E992-6A207E84DD8E}"/>
              </a:ext>
            </a:extLst>
          </p:cNvPr>
          <p:cNvSpPr/>
          <p:nvPr/>
        </p:nvSpPr>
        <p:spPr>
          <a:xfrm>
            <a:off x="4462999" y="5074616"/>
            <a:ext cx="4075438" cy="841735"/>
          </a:xfrm>
          <a:prstGeom prst="ellips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24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
        <p:nvSpPr>
          <p:cNvPr id="5" name="Rectangle 4">
            <a:extLst>
              <a:ext uri="{FF2B5EF4-FFF2-40B4-BE49-F238E27FC236}">
                <a16:creationId xmlns:a16="http://schemas.microsoft.com/office/drawing/2014/main" id="{C3A93F43-6736-C4CC-6211-79F5C30643C3}"/>
              </a:ext>
            </a:extLst>
          </p:cNvPr>
          <p:cNvSpPr/>
          <p:nvPr/>
        </p:nvSpPr>
        <p:spPr>
          <a:xfrm>
            <a:off x="1750077" y="3015703"/>
            <a:ext cx="8508158" cy="2758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80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
        <p:nvSpPr>
          <p:cNvPr id="5" name="Rectangle 4">
            <a:extLst>
              <a:ext uri="{FF2B5EF4-FFF2-40B4-BE49-F238E27FC236}">
                <a16:creationId xmlns:a16="http://schemas.microsoft.com/office/drawing/2014/main" id="{C3A93F43-6736-C4CC-6211-79F5C30643C3}"/>
              </a:ext>
            </a:extLst>
          </p:cNvPr>
          <p:cNvSpPr/>
          <p:nvPr/>
        </p:nvSpPr>
        <p:spPr>
          <a:xfrm>
            <a:off x="1750077" y="3930103"/>
            <a:ext cx="8508158" cy="184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62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
        <p:nvSpPr>
          <p:cNvPr id="5" name="Rectangle 4">
            <a:extLst>
              <a:ext uri="{FF2B5EF4-FFF2-40B4-BE49-F238E27FC236}">
                <a16:creationId xmlns:a16="http://schemas.microsoft.com/office/drawing/2014/main" id="{C3A93F43-6736-C4CC-6211-79F5C30643C3}"/>
              </a:ext>
            </a:extLst>
          </p:cNvPr>
          <p:cNvSpPr/>
          <p:nvPr/>
        </p:nvSpPr>
        <p:spPr>
          <a:xfrm>
            <a:off x="1750077" y="4620445"/>
            <a:ext cx="8508158" cy="115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035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
        <p:nvSpPr>
          <p:cNvPr id="5" name="Rectangle 4">
            <a:extLst>
              <a:ext uri="{FF2B5EF4-FFF2-40B4-BE49-F238E27FC236}">
                <a16:creationId xmlns:a16="http://schemas.microsoft.com/office/drawing/2014/main" id="{C3A93F43-6736-C4CC-6211-79F5C30643C3}"/>
              </a:ext>
            </a:extLst>
          </p:cNvPr>
          <p:cNvSpPr/>
          <p:nvPr/>
        </p:nvSpPr>
        <p:spPr>
          <a:xfrm>
            <a:off x="1750077" y="4862670"/>
            <a:ext cx="8508158" cy="911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851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
        <p:nvSpPr>
          <p:cNvPr id="5" name="Rectangle 4">
            <a:extLst>
              <a:ext uri="{FF2B5EF4-FFF2-40B4-BE49-F238E27FC236}">
                <a16:creationId xmlns:a16="http://schemas.microsoft.com/office/drawing/2014/main" id="{C3A93F43-6736-C4CC-6211-79F5C30643C3}"/>
              </a:ext>
            </a:extLst>
          </p:cNvPr>
          <p:cNvSpPr/>
          <p:nvPr/>
        </p:nvSpPr>
        <p:spPr>
          <a:xfrm>
            <a:off x="1750077" y="5195730"/>
            <a:ext cx="8508158" cy="57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928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Retirement Planning: Some Examples</a:t>
            </a:r>
          </a:p>
        </p:txBody>
      </p:sp>
      <p:pic>
        <p:nvPicPr>
          <p:cNvPr id="3" name="Picture 2">
            <a:extLst>
              <a:ext uri="{FF2B5EF4-FFF2-40B4-BE49-F238E27FC236}">
                <a16:creationId xmlns:a16="http://schemas.microsoft.com/office/drawing/2014/main" id="{C8CE13A6-8FC0-2BF3-6841-D8AE53ADBA09}"/>
              </a:ext>
            </a:extLst>
          </p:cNvPr>
          <p:cNvPicPr>
            <a:picLocks noChangeAspect="1"/>
          </p:cNvPicPr>
          <p:nvPr/>
        </p:nvPicPr>
        <p:blipFill>
          <a:blip r:embed="rId2"/>
          <a:stretch>
            <a:fillRect/>
          </a:stretch>
        </p:blipFill>
        <p:spPr>
          <a:xfrm>
            <a:off x="2243320" y="1100247"/>
            <a:ext cx="7705355" cy="4471416"/>
          </a:xfrm>
          <a:prstGeom prst="rect">
            <a:avLst/>
          </a:prstGeom>
        </p:spPr>
      </p:pic>
    </p:spTree>
    <p:extLst>
      <p:ext uri="{BB962C8B-B14F-4D97-AF65-F5344CB8AC3E}">
        <p14:creationId xmlns:p14="http://schemas.microsoft.com/office/powerpoint/2010/main" val="1028057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a:t>
            </a:r>
            <a:r>
              <a:rPr lang="en-US" b="1" strike="sngStrike" dirty="0">
                <a:solidFill>
                  <a:schemeClr val="bg1"/>
                </a:solidFill>
                <a:latin typeface="Calibri" panose="020F0502020204030204" pitchFamily="34" charset="0"/>
                <a:cs typeface="Calibri" panose="020F0502020204030204" pitchFamily="34" charset="0"/>
              </a:rPr>
              <a:t>Few Opening</a:t>
            </a:r>
            <a:r>
              <a:rPr lang="en-US" b="1" dirty="0">
                <a:solidFill>
                  <a:schemeClr val="bg1"/>
                </a:solidFill>
                <a:latin typeface="Calibri" panose="020F0502020204030204" pitchFamily="34" charset="0"/>
                <a:cs typeface="Calibri" panose="020F0502020204030204" pitchFamily="34" charset="0"/>
              </a:rPr>
              <a:t> Concluding Moral</a:t>
            </a:r>
            <a:r>
              <a:rPr lang="en-US" b="1" strike="sngStrike" dirty="0">
                <a:solidFill>
                  <a:schemeClr val="bg1"/>
                </a:solidFill>
                <a:latin typeface="Calibri" panose="020F0502020204030204" pitchFamily="34" charset="0"/>
                <a:cs typeface="Calibri" panose="020F0502020204030204" pitchFamily="34" charset="0"/>
              </a:rPr>
              <a:t>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18084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4"/>
            </a:pPr>
            <a:r>
              <a:rPr lang="en-US" sz="400" b="1" i="1" dirty="0">
                <a:solidFill>
                  <a:schemeClr val="bg1"/>
                </a:solidFill>
              </a:rPr>
              <a:t>TRACK ALL OF YOUR INCOME &amp; EXPENSES</a:t>
            </a:r>
            <a:br>
              <a:rPr lang="en-US" sz="400" b="1" i="1" dirty="0">
                <a:solidFill>
                  <a:schemeClr val="bg1"/>
                </a:solidFill>
              </a:rPr>
            </a:br>
            <a:r>
              <a:rPr lang="en-US" sz="400" b="1" i="1" dirty="0">
                <a:solidFill>
                  <a:schemeClr val="bg1"/>
                </a:solidFill>
              </a:rPr>
              <a:t>Keep receipts, keep records. If your tax return is questioned, you are guilty until you prove yourself innocent. Have evidence..</a:t>
            </a:r>
            <a:br>
              <a:rPr lang="en-US" sz="400" b="1" i="1" dirty="0">
                <a:solidFill>
                  <a:schemeClr val="bg1"/>
                </a:solidFill>
              </a:rPr>
            </a:br>
            <a:endParaRPr lang="en-US" sz="400" b="1" i="1" dirty="0">
              <a:solidFill>
                <a:schemeClr val="bg1"/>
              </a:solidFill>
            </a:endParaRPr>
          </a:p>
          <a:p>
            <a:pPr marL="742950" indent="-742950">
              <a:buFont typeface="+mj-lt"/>
              <a:buAutoNum type="arabicPeriod" startAt="4"/>
            </a:pPr>
            <a:r>
              <a:rPr lang="en-US" sz="400" b="1" i="1" dirty="0">
                <a:solidFill>
                  <a:schemeClr val="bg1"/>
                </a:solidFill>
              </a:rPr>
              <a:t>TAX OPTIMIZATION </a:t>
            </a:r>
            <a:r>
              <a:rPr lang="en-US" sz="400" b="1" i="1" strike="sngStrike" dirty="0">
                <a:solidFill>
                  <a:schemeClr val="bg1"/>
                </a:solidFill>
              </a:rPr>
              <a:t>TAX MINIMIZATION</a:t>
            </a:r>
            <a:br>
              <a:rPr lang="en-US" sz="400" b="1" i="1" dirty="0">
                <a:solidFill>
                  <a:schemeClr val="bg1"/>
                </a:solidFill>
              </a:rPr>
            </a:br>
            <a:r>
              <a:rPr lang="en-US" sz="400" b="1" i="1" dirty="0">
                <a:solidFill>
                  <a:schemeClr val="bg1"/>
                </a:solidFill>
              </a:rPr>
              <a:t>We only pay taxes on income. We do not want to overpay our taxes, but we do like income.</a:t>
            </a:r>
            <a:endParaRPr lang="en-US" b="1" i="1" dirty="0">
              <a:solidFill>
                <a:srgbClr val="C00000"/>
              </a:solidFill>
            </a:endParaRPr>
          </a:p>
          <a:p>
            <a:pPr marL="742950" indent="-742950">
              <a:buFont typeface="+mj-lt"/>
              <a:buAutoNum type="arabicPeriod" startAt="4"/>
            </a:pPr>
            <a:r>
              <a:rPr lang="en-US" b="1" i="1" dirty="0">
                <a:solidFill>
                  <a:srgbClr val="0000CC"/>
                </a:solidFill>
              </a:rPr>
              <a:t>FIND YOUR PEACE OF MIND</a:t>
            </a:r>
            <a:br>
              <a:rPr lang="en-US" b="1" i="1" dirty="0">
                <a:solidFill>
                  <a:srgbClr val="0000CC"/>
                </a:solidFill>
              </a:rPr>
            </a:br>
            <a:r>
              <a:rPr lang="en-US" b="1" i="1" dirty="0">
                <a:solidFill>
                  <a:srgbClr val="0000CC"/>
                </a:solidFill>
              </a:rPr>
              <a:t>Predicting the future is impossible. Nobody knows what will happen in the future. Do not stress about your decisions.</a:t>
            </a:r>
          </a:p>
          <a:p>
            <a:pPr>
              <a:buFont typeface="Wingdings" pitchFamily="2" charset="2"/>
              <a:buChar char="Ø"/>
            </a:pPr>
            <a:endParaRPr lang="en-US" b="1" i="1" dirty="0">
              <a:solidFill>
                <a:srgbClr val="0000CC"/>
              </a:solidFill>
            </a:endParaRPr>
          </a:p>
          <a:p>
            <a:pPr lvl="2">
              <a:buFont typeface="Wingdings" pitchFamily="2" charset="2"/>
              <a:buChar char="Ø"/>
            </a:pPr>
            <a:r>
              <a:rPr lang="en-US" sz="2400" b="1" i="1" dirty="0">
                <a:solidFill>
                  <a:srgbClr val="0000CC"/>
                </a:solidFill>
              </a:rPr>
              <a:t>The future will not be what we think it will be.</a:t>
            </a:r>
          </a:p>
          <a:p>
            <a:pPr lvl="2">
              <a:buFont typeface="Wingdings" pitchFamily="2" charset="2"/>
              <a:buChar char="Ø"/>
            </a:pPr>
            <a:r>
              <a:rPr lang="en-US" sz="2400" b="1" i="1" dirty="0">
                <a:solidFill>
                  <a:srgbClr val="0000CC"/>
                </a:solidFill>
              </a:rPr>
              <a:t>Have a plan that makes sense to you today.</a:t>
            </a:r>
          </a:p>
          <a:p>
            <a:pPr lvl="2">
              <a:buFont typeface="Wingdings" pitchFamily="2" charset="2"/>
              <a:buChar char="Ø"/>
            </a:pPr>
            <a:r>
              <a:rPr lang="en-US" sz="2400" b="1" i="1" dirty="0">
                <a:solidFill>
                  <a:srgbClr val="0000CC"/>
                </a:solidFill>
              </a:rPr>
              <a:t>Invest what you can, where you can.</a:t>
            </a:r>
          </a:p>
          <a:p>
            <a:pPr lvl="3">
              <a:buFont typeface="Wingdings" pitchFamily="2" charset="2"/>
              <a:buChar char="Ø"/>
            </a:pPr>
            <a:r>
              <a:rPr lang="en-US" sz="2400" b="1" i="1" dirty="0">
                <a:solidFill>
                  <a:srgbClr val="0000CC"/>
                </a:solidFill>
              </a:rPr>
              <a:t>Putting money in multiple savings, investment &amp; retirement accounts gives you flexibility and options in the future.</a:t>
            </a:r>
          </a:p>
          <a:p>
            <a:pPr lvl="2">
              <a:buFont typeface="Wingdings" pitchFamily="2" charset="2"/>
              <a:buChar char="Ø"/>
            </a:pPr>
            <a:r>
              <a:rPr lang="en-US" sz="2400" b="1" i="1" dirty="0">
                <a:solidFill>
                  <a:srgbClr val="0000CC"/>
                </a:solidFill>
              </a:rPr>
              <a:t>Sleep well knowing you’re doing the best you can...and modify your investment strategy as your situation changes.</a:t>
            </a:r>
          </a:p>
          <a:p>
            <a:pPr lvl="2">
              <a:buFont typeface="Wingdings" pitchFamily="2" charset="2"/>
              <a:buChar char="Ø"/>
            </a:pPr>
            <a:endParaRPr lang="en-US" b="1" i="1" dirty="0">
              <a:solidFill>
                <a:srgbClr val="0000CC"/>
              </a:solidFill>
            </a:endParaRPr>
          </a:p>
          <a:p>
            <a:pPr marL="742950" indent="-742950">
              <a:buFont typeface="+mj-lt"/>
              <a:buAutoNum type="arabicPeriod" startAt="4"/>
            </a:pPr>
            <a:endParaRPr lang="en-US" b="1" i="1" dirty="0">
              <a:solidFill>
                <a:srgbClr val="0000CC"/>
              </a:solidFill>
            </a:endParaRPr>
          </a:p>
        </p:txBody>
      </p:sp>
    </p:spTree>
    <p:extLst>
      <p:ext uri="{BB962C8B-B14F-4D97-AF65-F5344CB8AC3E}">
        <p14:creationId xmlns:p14="http://schemas.microsoft.com/office/powerpoint/2010/main" val="28800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linds(horizontal)">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linds(horizontal)">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95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br>
              <a:rPr lang="en-US" sz="4000" b="1" i="1" dirty="0">
                <a:solidFill>
                  <a:srgbClr val="C00000"/>
                </a:solidFill>
              </a:rPr>
            </a:br>
            <a:endParaRPr lang="en-US" sz="4000" b="1" i="1" dirty="0">
              <a:solidFill>
                <a:srgbClr val="C00000"/>
              </a:solidFill>
            </a:endParaRPr>
          </a:p>
          <a:p>
            <a:pPr lvl="1"/>
            <a:r>
              <a:rPr lang="en-US" sz="3600" i="1" dirty="0">
                <a:solidFill>
                  <a:srgbClr val="C00000"/>
                </a:solidFill>
              </a:rPr>
              <a:t>Open question &amp; answer session</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
        <p:nvSpPr>
          <p:cNvPr id="4" name="Rounded Rectangle 3">
            <a:extLst>
              <a:ext uri="{FF2B5EF4-FFF2-40B4-BE49-F238E27FC236}">
                <a16:creationId xmlns:a16="http://schemas.microsoft.com/office/drawing/2014/main" id="{EC61BB53-CC77-4084-F7B4-F28AE740CE9C}"/>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979306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5" name="Rounded Rectangle 4">
            <a:extLst>
              <a:ext uri="{FF2B5EF4-FFF2-40B4-BE49-F238E27FC236}">
                <a16:creationId xmlns:a16="http://schemas.microsoft.com/office/drawing/2014/main" id="{02BA2D6F-7AD2-56F5-69AD-57A9A0B623F0}"/>
              </a:ext>
            </a:extLst>
          </p:cNvPr>
          <p:cNvSpPr/>
          <p:nvPr/>
        </p:nvSpPr>
        <p:spPr>
          <a:xfrm>
            <a:off x="1418316" y="252835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1" name="Rounded Rectangle 4">
            <a:extLst>
              <a:ext uri="{FF2B5EF4-FFF2-40B4-BE49-F238E27FC236}">
                <a16:creationId xmlns:a16="http://schemas.microsoft.com/office/drawing/2014/main" id="{07AC34F7-4DA0-9641-9DB3-801A42E352F3}"/>
              </a:ext>
            </a:extLst>
          </p:cNvPr>
          <p:cNvSpPr/>
          <p:nvPr/>
        </p:nvSpPr>
        <p:spPr>
          <a:xfrm>
            <a:off x="1418318" y="38936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2760391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1418317" y="231031"/>
            <a:ext cx="8674716" cy="182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201357"/>
            <a:ext cx="8674715" cy="182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190387"/>
            <a:ext cx="8674715" cy="1828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3110286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2" name="Cloud Callout 11">
            <a:extLst>
              <a:ext uri="{FF2B5EF4-FFF2-40B4-BE49-F238E27FC236}">
                <a16:creationId xmlns:a16="http://schemas.microsoft.com/office/drawing/2014/main" id="{B34B4D30-C514-09C5-1535-A25B399CDAF8}"/>
              </a:ext>
            </a:extLst>
          </p:cNvPr>
          <p:cNvSpPr/>
          <p:nvPr/>
        </p:nvSpPr>
        <p:spPr>
          <a:xfrm>
            <a:off x="2646370" y="1277423"/>
            <a:ext cx="6899259"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144317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33207</TotalTime>
  <Words>4291</Words>
  <Application>Microsoft Macintosh PowerPoint</Application>
  <PresentationFormat>Widescreen</PresentationFormat>
  <Paragraphs>386</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Garamond</vt:lpstr>
      <vt:lpstr>Times New Roman</vt:lpstr>
      <vt:lpstr>Wingdings</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143</cp:revision>
  <dcterms:created xsi:type="dcterms:W3CDTF">2019-08-26T13:43:19Z</dcterms:created>
  <dcterms:modified xsi:type="dcterms:W3CDTF">2022-07-26T18:28:12Z</dcterms:modified>
  <cp:category/>
</cp:coreProperties>
</file>