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2286" r:id="rId2"/>
    <p:sldId id="2048" r:id="rId3"/>
    <p:sldId id="2137" r:id="rId4"/>
    <p:sldId id="2138" r:id="rId5"/>
    <p:sldId id="2139" r:id="rId6"/>
    <p:sldId id="2140" r:id="rId7"/>
    <p:sldId id="2141" r:id="rId8"/>
    <p:sldId id="2142" r:id="rId9"/>
    <p:sldId id="2143" r:id="rId10"/>
    <p:sldId id="2144" r:id="rId11"/>
    <p:sldId id="2145" r:id="rId12"/>
    <p:sldId id="2150" r:id="rId13"/>
    <p:sldId id="2153" r:id="rId14"/>
    <p:sldId id="2320" r:id="rId15"/>
    <p:sldId id="2321" r:id="rId16"/>
    <p:sldId id="2301" r:id="rId17"/>
    <p:sldId id="2352" r:id="rId18"/>
    <p:sldId id="2353" r:id="rId19"/>
    <p:sldId id="2355" r:id="rId20"/>
    <p:sldId id="2358" r:id="rId21"/>
    <p:sldId id="2287" r:id="rId22"/>
    <p:sldId id="2066" r:id="rId23"/>
    <p:sldId id="2065" r:id="rId24"/>
    <p:sldId id="2404" r:id="rId25"/>
    <p:sldId id="2124" r:id="rId26"/>
    <p:sldId id="1929" r:id="rId27"/>
    <p:sldId id="1930" r:id="rId28"/>
    <p:sldId id="1958" r:id="rId29"/>
    <p:sldId id="1940" r:id="rId30"/>
    <p:sldId id="2407" r:id="rId31"/>
    <p:sldId id="1960" r:id="rId32"/>
    <p:sldId id="1961" r:id="rId33"/>
    <p:sldId id="1932" r:id="rId34"/>
    <p:sldId id="1933" r:id="rId35"/>
    <p:sldId id="1934" r:id="rId36"/>
    <p:sldId id="1935" r:id="rId37"/>
    <p:sldId id="1920" r:id="rId38"/>
    <p:sldId id="1921" r:id="rId39"/>
    <p:sldId id="1922" r:id="rId40"/>
    <p:sldId id="1972" r:id="rId41"/>
    <p:sldId id="1924" r:id="rId42"/>
    <p:sldId id="1923" r:id="rId43"/>
    <p:sldId id="1925" r:id="rId44"/>
    <p:sldId id="1926" r:id="rId45"/>
    <p:sldId id="1955" r:id="rId46"/>
    <p:sldId id="1266" r:id="rId47"/>
    <p:sldId id="2405" r:id="rId48"/>
    <p:sldId id="1372" r:id="rId49"/>
    <p:sldId id="2147" r:id="rId50"/>
    <p:sldId id="2406" r:id="rId51"/>
    <p:sldId id="2324" r:id="rId52"/>
    <p:sldId id="2260" r:id="rId53"/>
    <p:sldId id="2264" r:id="rId54"/>
    <p:sldId id="2408" r:id="rId55"/>
    <p:sldId id="2409" r:id="rId56"/>
    <p:sldId id="2340" r:id="rId57"/>
    <p:sldId id="2341" r:id="rId58"/>
    <p:sldId id="2371" r:id="rId59"/>
    <p:sldId id="2344" r:id="rId60"/>
    <p:sldId id="2345" r:id="rId61"/>
    <p:sldId id="2346" r:id="rId62"/>
    <p:sldId id="2347" r:id="rId63"/>
    <p:sldId id="2373" r:id="rId64"/>
    <p:sldId id="2411" r:id="rId65"/>
    <p:sldId id="2412" r:id="rId66"/>
    <p:sldId id="2348" r:id="rId67"/>
    <p:sldId id="2372" r:id="rId68"/>
    <p:sldId id="2349" r:id="rId69"/>
    <p:sldId id="2350" r:id="rId70"/>
    <p:sldId id="2374" r:id="rId71"/>
    <p:sldId id="2410" r:id="rId72"/>
    <p:sldId id="2378" r:id="rId73"/>
    <p:sldId id="2379" r:id="rId74"/>
    <p:sldId id="2380" r:id="rId75"/>
    <p:sldId id="2291" r:id="rId76"/>
    <p:sldId id="2088" r:id="rId77"/>
    <p:sldId id="2400" r:id="rId78"/>
    <p:sldId id="2351" r:id="rId79"/>
    <p:sldId id="2401"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2D83"/>
    <a:srgbClr val="0000CC"/>
    <a:srgbClr val="006600"/>
    <a:srgbClr val="009051"/>
    <a:srgbClr val="2DB0CC"/>
    <a:srgbClr val="CF181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80"/>
  </p:normalViewPr>
  <p:slideViewPr>
    <p:cSldViewPr snapToGrid="0" snapToObjects="1">
      <p:cViewPr varScale="1">
        <p:scale>
          <a:sx n="211" d="100"/>
          <a:sy n="211" d="100"/>
        </p:scale>
        <p:origin x="18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10/29/24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258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63200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517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1503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56</a:t>
            </a:fld>
            <a:endParaRPr lang="en-US" dirty="0"/>
          </a:p>
        </p:txBody>
      </p:sp>
    </p:spTree>
    <p:extLst>
      <p:ext uri="{BB962C8B-B14F-4D97-AF65-F5344CB8AC3E}">
        <p14:creationId xmlns:p14="http://schemas.microsoft.com/office/powerpoint/2010/main" val="238193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10/29/24</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10167401" y="5271469"/>
            <a:ext cx="1977611" cy="1604179"/>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6047809"/>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2024 Fall Session #3</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15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October 29</a:t>
            </a:r>
            <a:r>
              <a:rPr lang="en-US" sz="4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2024</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0" y="1856830"/>
            <a:ext cx="12192000" cy="3416320"/>
          </a:xfrm>
          <a:prstGeom prst="rect">
            <a:avLst/>
          </a:prstGeom>
          <a:solidFill>
            <a:schemeClr val="bg1">
              <a:lumMod val="95000"/>
            </a:schemeClr>
          </a:solidFill>
          <a:ln w="38100">
            <a:solidFill>
              <a:schemeClr val="tx1"/>
            </a:solidFill>
          </a:ln>
        </p:spPr>
        <p:txBody>
          <a:bodyPr wrap="square">
            <a:spAutoFit/>
          </a:bodyPr>
          <a:lstStyle/>
          <a:p>
            <a:pPr algn="ctr"/>
            <a:r>
              <a:rPr lang="en-US" sz="5400" b="1" dirty="0">
                <a:latin typeface="Calibri" panose="020F0502020204030204" pitchFamily="34" charset="0"/>
                <a:ea typeface="Times New Roman" panose="02020603050405020304" pitchFamily="18" charset="0"/>
                <a:cs typeface="Calibri" panose="020F0502020204030204" pitchFamily="34" charset="0"/>
              </a:rPr>
              <a:t>Money Matters: Debt, Taxes &amp; Inflation: Navigating Life’s Financial Challenges</a:t>
            </a: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2112" y="5335009"/>
            <a:ext cx="1720178" cy="1529047"/>
          </a:xfrm>
          <a:prstGeom prst="rect">
            <a:avLst/>
          </a:prstGeom>
        </p:spPr>
      </p:pic>
    </p:spTree>
    <p:extLst>
      <p:ext uri="{BB962C8B-B14F-4D97-AF65-F5344CB8AC3E}">
        <p14:creationId xmlns:p14="http://schemas.microsoft.com/office/powerpoint/2010/main" val="191953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282785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385660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spend $2,500 (or more) on education expenses that are required for your degree – including tuition, books, supplies, maybe a computer – you might be able to receive a $2,500 credit on your tax return.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92153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spend $2,500 (or more) on education expenses that are required for your degree – including tuition, books, supplies, maybe a computer – you might be able to receive a $2,500 credit on your tax return.</a:t>
            </a: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r>
              <a:rPr lang="en-US" dirty="0">
                <a:solidFill>
                  <a:srgbClr val="C00000"/>
                </a:solidFill>
              </a:rPr>
              <a:t>Check out the </a:t>
            </a:r>
            <a:r>
              <a:rPr lang="en-US" i="1" dirty="0">
                <a:solidFill>
                  <a:srgbClr val="C00000"/>
                </a:solidFill>
              </a:rPr>
              <a:t>American Opportunity Tax Credit </a:t>
            </a:r>
            <a:r>
              <a:rPr lang="en-US" sz="1500" dirty="0">
                <a:solidFill>
                  <a:srgbClr val="C00000"/>
                </a:solidFill>
              </a:rPr>
              <a:t>(up to $2,500) </a:t>
            </a:r>
            <a:r>
              <a:rPr lang="en-US" dirty="0">
                <a:solidFill>
                  <a:srgbClr val="C00000"/>
                </a:solidFill>
              </a:rPr>
              <a:t>and</a:t>
            </a:r>
            <a:r>
              <a:rPr lang="en-US" i="1" dirty="0">
                <a:solidFill>
                  <a:srgbClr val="C00000"/>
                </a:solidFill>
              </a:rPr>
              <a:t> the Lifetime Learning Credit </a:t>
            </a:r>
            <a:r>
              <a:rPr lang="en-US" sz="1500" dirty="0">
                <a:solidFill>
                  <a:srgbClr val="C00000"/>
                </a:solidFill>
              </a:rPr>
              <a:t>(up to $2,000)</a:t>
            </a:r>
            <a:r>
              <a:rPr lang="en-US" dirty="0">
                <a:solidFill>
                  <a:srgbClr val="C00000"/>
                </a:solidFill>
              </a:rPr>
              <a:t> to see if you are eligible for either credit. </a:t>
            </a:r>
          </a:p>
          <a:p>
            <a:pPr marL="0" indent="0" algn="ctr">
              <a:buNone/>
            </a:pPr>
            <a:r>
              <a:rPr lang="en-US" dirty="0">
                <a:solidFill>
                  <a:srgbClr val="C00000"/>
                </a:solidFill>
              </a:rPr>
              <a:t>Credits directly reduce the taxes you owe…which is really nice.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2544614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are an international student but do not earn any income during a given  year, you do NOT need to file a tax return or any return with the IRS.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152468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#7</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are an international student but do not earn any income during a given  year, you do NOT need to file a tax return or any return with the IRS.</a:t>
            </a: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r>
              <a:rPr lang="en-US" dirty="0">
                <a:solidFill>
                  <a:srgbClr val="C00000"/>
                </a:solidFill>
              </a:rPr>
              <a:t>If you received any income, you have to file a tax return (Form 1040).</a:t>
            </a:r>
          </a:p>
          <a:p>
            <a:pPr marL="0" indent="0" algn="ctr">
              <a:buNone/>
            </a:pPr>
            <a:r>
              <a:rPr lang="en-US" dirty="0">
                <a:solidFill>
                  <a:srgbClr val="C00000"/>
                </a:solidFill>
              </a:rPr>
              <a:t>But, if you did not receive any income, you still need to file Form 8843 to tell the IRS that you were in the US but did not earn any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205433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2024</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695938" y="1324814"/>
            <a:ext cx="3088829" cy="4312977"/>
          </a:xfrm>
          <a:prstGeom prst="round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SEPTEMBER 18</a:t>
            </a:r>
          </a:p>
          <a:p>
            <a:pPr algn="ctr"/>
            <a:endParaRPr lang="en-US" sz="3000" b="1" dirty="0">
              <a:solidFill>
                <a:schemeClr val="bg1"/>
              </a:solidFill>
            </a:endParaRPr>
          </a:p>
          <a:p>
            <a:pPr algn="ctr"/>
            <a:r>
              <a:rPr lang="en-US" sz="3000" b="1" i="1" cap="small" dirty="0">
                <a:solidFill>
                  <a:schemeClr val="bg1"/>
                </a:solidFill>
              </a:rPr>
              <a:t>Managing Money, Grad School &amp; Life: Balancing All of Your Priorities</a:t>
            </a:r>
          </a:p>
        </p:txBody>
      </p:sp>
      <p:sp>
        <p:nvSpPr>
          <p:cNvPr id="4" name="Rounded Rectangle 3">
            <a:extLst>
              <a:ext uri="{FF2B5EF4-FFF2-40B4-BE49-F238E27FC236}">
                <a16:creationId xmlns:a16="http://schemas.microsoft.com/office/drawing/2014/main" id="{DC76F1E2-7B42-2534-7935-96AD21A84F05}"/>
              </a:ext>
            </a:extLst>
          </p:cNvPr>
          <p:cNvSpPr/>
          <p:nvPr/>
        </p:nvSpPr>
        <p:spPr>
          <a:xfrm>
            <a:off x="4551585" y="1324814"/>
            <a:ext cx="3088829" cy="4312977"/>
          </a:xfrm>
          <a:prstGeom prst="round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OCTOBER 10</a:t>
            </a:r>
          </a:p>
          <a:p>
            <a:pPr algn="ctr"/>
            <a:endParaRPr lang="en-US" sz="3000" b="1" dirty="0">
              <a:solidFill>
                <a:schemeClr val="bg1"/>
              </a:solidFill>
            </a:endParaRPr>
          </a:p>
          <a:p>
            <a:pPr algn="ctr"/>
            <a:r>
              <a:rPr lang="en-US" sz="3000" b="1" i="1" cap="small" dirty="0">
                <a:solidFill>
                  <a:schemeClr val="bg1"/>
                </a:solidFill>
              </a:rPr>
              <a:t> Investing for Your Future: Compounding Your Success</a:t>
            </a:r>
          </a:p>
          <a:p>
            <a:pPr algn="ctr"/>
            <a:endParaRPr lang="en-US" sz="3000" b="1" i="1" cap="small" dirty="0">
              <a:solidFill>
                <a:schemeClr val="bg1"/>
              </a:solidFill>
            </a:endParaRPr>
          </a:p>
        </p:txBody>
      </p:sp>
      <p:sp>
        <p:nvSpPr>
          <p:cNvPr id="6" name="Rounded Rectangle 5">
            <a:extLst>
              <a:ext uri="{FF2B5EF4-FFF2-40B4-BE49-F238E27FC236}">
                <a16:creationId xmlns:a16="http://schemas.microsoft.com/office/drawing/2014/main" id="{8BC6EF60-2C42-AC50-EFF6-8EABC6FE2A75}"/>
              </a:ext>
            </a:extLst>
          </p:cNvPr>
          <p:cNvSpPr/>
          <p:nvPr/>
        </p:nvSpPr>
        <p:spPr>
          <a:xfrm>
            <a:off x="8407233" y="1324814"/>
            <a:ext cx="3088829" cy="4312977"/>
          </a:xfrm>
          <a:prstGeom prst="roundRect">
            <a:avLst/>
          </a:prstGeom>
          <a:solidFill>
            <a:srgbClr val="C0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OCTOBER 29</a:t>
            </a:r>
          </a:p>
          <a:p>
            <a:pPr algn="ctr"/>
            <a:endParaRPr lang="en-US" sz="3000" b="1" dirty="0">
              <a:solidFill>
                <a:schemeClr val="bg1"/>
              </a:solidFill>
            </a:endParaRPr>
          </a:p>
          <a:p>
            <a:pPr algn="ctr"/>
            <a:r>
              <a:rPr lang="en-US" sz="3000" b="1" i="1" cap="small" dirty="0">
                <a:solidFill>
                  <a:schemeClr val="bg1"/>
                </a:solidFill>
              </a:rPr>
              <a:t>Debt, Taxes &amp; Inflation: Navigating Life's Financial Challenges</a:t>
            </a:r>
          </a:p>
        </p:txBody>
      </p:sp>
    </p:spTree>
    <p:extLst>
      <p:ext uri="{BB962C8B-B14F-4D97-AF65-F5344CB8AC3E}">
        <p14:creationId xmlns:p14="http://schemas.microsoft.com/office/powerpoint/2010/main" val="87418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BCCF6-E6DB-0BB7-B3CD-5FD6443A219D}"/>
              </a:ext>
            </a:extLst>
          </p:cNvPr>
          <p:cNvPicPr>
            <a:picLocks noChangeAspect="1"/>
          </p:cNvPicPr>
          <p:nvPr/>
        </p:nvPicPr>
        <p:blipFill>
          <a:blip r:embed="rId2"/>
          <a:stretch>
            <a:fillRect/>
          </a:stretch>
        </p:blipFill>
        <p:spPr>
          <a:xfrm>
            <a:off x="1448327" y="193731"/>
            <a:ext cx="9295345" cy="2161908"/>
          </a:xfrm>
          <a:prstGeom prst="rect">
            <a:avLst/>
          </a:prstGeom>
        </p:spPr>
      </p:pic>
      <p:sp>
        <p:nvSpPr>
          <p:cNvPr id="5" name="Rectangle 3">
            <a:extLst>
              <a:ext uri="{FF2B5EF4-FFF2-40B4-BE49-F238E27FC236}">
                <a16:creationId xmlns:a16="http://schemas.microsoft.com/office/drawing/2014/main" id="{2DDD33F2-A110-D48E-0DAB-F54E8E92B539}"/>
              </a:ext>
            </a:extLst>
          </p:cNvPr>
          <p:cNvSpPr txBox="1">
            <a:spLocks noChangeArrowheads="1"/>
          </p:cNvSpPr>
          <p:nvPr/>
        </p:nvSpPr>
        <p:spPr>
          <a:xfrm>
            <a:off x="1448327" y="2597863"/>
            <a:ext cx="9295345" cy="27004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526DAE"/>
                </a:solidFill>
              </a:rPr>
              <a:t>We are exciting to announce that we are now an academic partner with </a:t>
            </a:r>
            <a:r>
              <a:rPr lang="en-US" b="1" i="1" dirty="0">
                <a:solidFill>
                  <a:srgbClr val="526DAE"/>
                </a:solidFill>
              </a:rPr>
              <a:t>Accelerate to </a:t>
            </a:r>
            <a:r>
              <a:rPr lang="en-US" b="1" i="1" dirty="0" err="1">
                <a:solidFill>
                  <a:srgbClr val="526DAE"/>
                </a:solidFill>
              </a:rPr>
              <a:t>Industry</a:t>
            </a:r>
            <a:r>
              <a:rPr lang="en-US" b="1" i="1" baseline="30000" dirty="0" err="1">
                <a:solidFill>
                  <a:srgbClr val="526DAE"/>
                </a:solidFill>
              </a:rPr>
              <a:t>TM</a:t>
            </a:r>
            <a:r>
              <a:rPr lang="en-US" b="1" i="1" dirty="0">
                <a:solidFill>
                  <a:srgbClr val="526DAE"/>
                </a:solidFill>
              </a:rPr>
              <a:t>, </a:t>
            </a:r>
            <a:r>
              <a:rPr lang="en-US" b="1" dirty="0">
                <a:solidFill>
                  <a:srgbClr val="526DAE"/>
                </a:solidFill>
              </a:rPr>
              <a:t>a program with a bold, new approach to enhance graduate student and postdoctoral industry workforce readiness. </a:t>
            </a:r>
          </a:p>
          <a:p>
            <a:pPr marL="0" indent="0">
              <a:buNone/>
            </a:pPr>
            <a:endParaRPr lang="en-US" b="1" dirty="0">
              <a:solidFill>
                <a:srgbClr val="526DAE"/>
              </a:solidFill>
            </a:endParaRPr>
          </a:p>
          <a:p>
            <a:pPr marL="0" indent="0">
              <a:buNone/>
            </a:pPr>
            <a:r>
              <a:rPr lang="en-US" b="1" dirty="0">
                <a:solidFill>
                  <a:srgbClr val="526DAE"/>
                </a:solidFill>
              </a:rPr>
              <a:t>The A2i approach includes a range of modules that allow graduate students, postdocs, and alumni to benefit from the entire range of activities, or individual components.</a:t>
            </a:r>
          </a:p>
        </p:txBody>
      </p:sp>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3"/>
          <a:stretch>
            <a:fillRect/>
          </a:stretch>
        </p:blipFill>
        <p:spPr>
          <a:xfrm>
            <a:off x="81253" y="5710057"/>
            <a:ext cx="1326174" cy="1087549"/>
          </a:xfrm>
          <a:prstGeom prst="rect">
            <a:avLst/>
          </a:prstGeom>
        </p:spPr>
      </p:pic>
    </p:spTree>
    <p:extLst>
      <p:ext uri="{BB962C8B-B14F-4D97-AF65-F5344CB8AC3E}">
        <p14:creationId xmlns:p14="http://schemas.microsoft.com/office/powerpoint/2010/main" val="211314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BCCF6-E6DB-0BB7-B3CD-5FD6443A219D}"/>
              </a:ext>
            </a:extLst>
          </p:cNvPr>
          <p:cNvPicPr>
            <a:picLocks noChangeAspect="1"/>
          </p:cNvPicPr>
          <p:nvPr/>
        </p:nvPicPr>
        <p:blipFill>
          <a:blip r:embed="rId2"/>
          <a:stretch>
            <a:fillRect/>
          </a:stretch>
        </p:blipFill>
        <p:spPr>
          <a:xfrm>
            <a:off x="1448327" y="193731"/>
            <a:ext cx="9295345" cy="2161908"/>
          </a:xfrm>
          <a:prstGeom prst="rect">
            <a:avLst/>
          </a:prstGeom>
        </p:spPr>
      </p:pic>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3"/>
          <a:stretch>
            <a:fillRect/>
          </a:stretch>
        </p:blipFill>
        <p:spPr>
          <a:xfrm>
            <a:off x="81253" y="5710057"/>
            <a:ext cx="1326174" cy="1087549"/>
          </a:xfrm>
          <a:prstGeom prst="rect">
            <a:avLst/>
          </a:prstGeom>
        </p:spPr>
      </p:pic>
      <p:pic>
        <p:nvPicPr>
          <p:cNvPr id="2" name="Picture 1">
            <a:extLst>
              <a:ext uri="{FF2B5EF4-FFF2-40B4-BE49-F238E27FC236}">
                <a16:creationId xmlns:a16="http://schemas.microsoft.com/office/drawing/2014/main" id="{D1A3ABFC-B2FA-B9C8-D55E-A4D0A907A2DA}"/>
              </a:ext>
            </a:extLst>
          </p:cNvPr>
          <p:cNvPicPr>
            <a:picLocks noChangeAspect="1"/>
          </p:cNvPicPr>
          <p:nvPr/>
        </p:nvPicPr>
        <p:blipFill>
          <a:blip r:embed="rId4"/>
          <a:stretch>
            <a:fillRect/>
          </a:stretch>
        </p:blipFill>
        <p:spPr>
          <a:xfrm>
            <a:off x="4266090" y="660063"/>
            <a:ext cx="3659819" cy="7499897"/>
          </a:xfrm>
          <a:prstGeom prst="rect">
            <a:avLst/>
          </a:prstGeom>
          <a:scene3d>
            <a:camera prst="orthographicFront">
              <a:rot lat="0" lon="0" rev="5400000"/>
            </a:camera>
            <a:lightRig rig="threePt" dir="t"/>
          </a:scene3d>
        </p:spPr>
      </p:pic>
      <p:sp>
        <p:nvSpPr>
          <p:cNvPr id="4" name="Rectangle 3">
            <a:extLst>
              <a:ext uri="{FF2B5EF4-FFF2-40B4-BE49-F238E27FC236}">
                <a16:creationId xmlns:a16="http://schemas.microsoft.com/office/drawing/2014/main" id="{3AED72A0-018E-3D52-9EB9-BE33B63AC605}"/>
              </a:ext>
            </a:extLst>
          </p:cNvPr>
          <p:cNvSpPr/>
          <p:nvPr/>
        </p:nvSpPr>
        <p:spPr>
          <a:xfrm>
            <a:off x="2343534" y="2658421"/>
            <a:ext cx="629785" cy="770579"/>
          </a:xfrm>
          <a:prstGeom prst="rect">
            <a:avLst/>
          </a:prstGeom>
          <a:solidFill>
            <a:srgbClr val="A40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71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2"/>
          <a:stretch>
            <a:fillRect/>
          </a:stretch>
        </p:blipFill>
        <p:spPr>
          <a:xfrm>
            <a:off x="81253" y="5710057"/>
            <a:ext cx="1326174" cy="1087549"/>
          </a:xfrm>
          <a:prstGeom prst="rect">
            <a:avLst/>
          </a:prstGeom>
        </p:spPr>
      </p:pic>
      <p:pic>
        <p:nvPicPr>
          <p:cNvPr id="6" name="Picture 5">
            <a:extLst>
              <a:ext uri="{FF2B5EF4-FFF2-40B4-BE49-F238E27FC236}">
                <a16:creationId xmlns:a16="http://schemas.microsoft.com/office/drawing/2014/main" id="{2A3F5D23-E583-E24B-5142-85726F7FA08A}"/>
              </a:ext>
            </a:extLst>
          </p:cNvPr>
          <p:cNvPicPr>
            <a:picLocks noChangeAspect="1"/>
          </p:cNvPicPr>
          <p:nvPr/>
        </p:nvPicPr>
        <p:blipFill>
          <a:blip r:embed="rId3"/>
          <a:stretch>
            <a:fillRect/>
          </a:stretch>
        </p:blipFill>
        <p:spPr>
          <a:xfrm>
            <a:off x="50470" y="351226"/>
            <a:ext cx="5657820" cy="3802935"/>
          </a:xfrm>
          <a:prstGeom prst="rect">
            <a:avLst/>
          </a:prstGeom>
        </p:spPr>
      </p:pic>
      <p:pic>
        <p:nvPicPr>
          <p:cNvPr id="8" name="Picture 7">
            <a:extLst>
              <a:ext uri="{FF2B5EF4-FFF2-40B4-BE49-F238E27FC236}">
                <a16:creationId xmlns:a16="http://schemas.microsoft.com/office/drawing/2014/main" id="{A5BC18FA-12D0-3C06-6D9A-8A30B4E51DAD}"/>
              </a:ext>
            </a:extLst>
          </p:cNvPr>
          <p:cNvPicPr>
            <a:picLocks noChangeAspect="1"/>
          </p:cNvPicPr>
          <p:nvPr/>
        </p:nvPicPr>
        <p:blipFill>
          <a:blip r:embed="rId4"/>
          <a:stretch>
            <a:fillRect/>
          </a:stretch>
        </p:blipFill>
        <p:spPr>
          <a:xfrm>
            <a:off x="5762794" y="2507208"/>
            <a:ext cx="6254170" cy="4129940"/>
          </a:xfrm>
          <a:prstGeom prst="rect">
            <a:avLst/>
          </a:prstGeom>
        </p:spPr>
      </p:pic>
      <p:sp>
        <p:nvSpPr>
          <p:cNvPr id="9" name="Rectangle 8">
            <a:extLst>
              <a:ext uri="{FF2B5EF4-FFF2-40B4-BE49-F238E27FC236}">
                <a16:creationId xmlns:a16="http://schemas.microsoft.com/office/drawing/2014/main" id="{76D1FCA0-D346-A9B0-BC62-A51D6C19B9FA}"/>
              </a:ext>
            </a:extLst>
          </p:cNvPr>
          <p:cNvSpPr/>
          <p:nvPr/>
        </p:nvSpPr>
        <p:spPr>
          <a:xfrm>
            <a:off x="81253" y="3833213"/>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3CE328-0D04-EF23-D840-E2A941ACB856}"/>
              </a:ext>
            </a:extLst>
          </p:cNvPr>
          <p:cNvSpPr/>
          <p:nvPr/>
        </p:nvSpPr>
        <p:spPr>
          <a:xfrm>
            <a:off x="2310734" y="4030021"/>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8D0B83-05F0-5DB1-EC79-120DCE2FACC7}"/>
              </a:ext>
            </a:extLst>
          </p:cNvPr>
          <p:cNvSpPr/>
          <p:nvPr/>
        </p:nvSpPr>
        <p:spPr>
          <a:xfrm>
            <a:off x="10346553" y="2380871"/>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02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you owe taxes on that $500 of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3062782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BCCF6-E6DB-0BB7-B3CD-5FD6443A219D}"/>
              </a:ext>
            </a:extLst>
          </p:cNvPr>
          <p:cNvPicPr>
            <a:picLocks noChangeAspect="1"/>
          </p:cNvPicPr>
          <p:nvPr/>
        </p:nvPicPr>
        <p:blipFill>
          <a:blip r:embed="rId2"/>
          <a:stretch>
            <a:fillRect/>
          </a:stretch>
        </p:blipFill>
        <p:spPr>
          <a:xfrm>
            <a:off x="1448328" y="193731"/>
            <a:ext cx="6236266" cy="1450429"/>
          </a:xfrm>
          <a:prstGeom prst="rect">
            <a:avLst/>
          </a:prstGeom>
        </p:spPr>
      </p:pic>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3"/>
          <a:stretch>
            <a:fillRect/>
          </a:stretch>
        </p:blipFill>
        <p:spPr>
          <a:xfrm>
            <a:off x="81253" y="5710057"/>
            <a:ext cx="1326174" cy="1087549"/>
          </a:xfrm>
          <a:prstGeom prst="rect">
            <a:avLst/>
          </a:prstGeom>
        </p:spPr>
      </p:pic>
      <p:sp>
        <p:nvSpPr>
          <p:cNvPr id="2" name="Rounded Rectangle 1">
            <a:extLst>
              <a:ext uri="{FF2B5EF4-FFF2-40B4-BE49-F238E27FC236}">
                <a16:creationId xmlns:a16="http://schemas.microsoft.com/office/drawing/2014/main" id="{9D0C3BCD-B5C2-8DE8-4749-091EB810F47F}"/>
              </a:ext>
            </a:extLst>
          </p:cNvPr>
          <p:cNvSpPr/>
          <p:nvPr/>
        </p:nvSpPr>
        <p:spPr>
          <a:xfrm>
            <a:off x="2264805" y="2031690"/>
            <a:ext cx="7369701" cy="4312977"/>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NOVEMBER 13</a:t>
            </a:r>
          </a:p>
          <a:p>
            <a:pPr algn="ctr"/>
            <a:endParaRPr lang="en-US" sz="3000" b="1" dirty="0">
              <a:solidFill>
                <a:schemeClr val="bg1"/>
              </a:solidFill>
            </a:endParaRPr>
          </a:p>
          <a:p>
            <a:pPr algn="ctr"/>
            <a:r>
              <a:rPr lang="en-US" sz="3000" b="1" i="1" cap="small" dirty="0">
                <a:solidFill>
                  <a:schemeClr val="bg1"/>
                </a:solidFill>
              </a:rPr>
              <a:t>Thinking Like an Entrepreneur </a:t>
            </a:r>
            <a:br>
              <a:rPr lang="en-US" sz="3000" b="1" i="1" cap="small" dirty="0">
                <a:solidFill>
                  <a:schemeClr val="bg1"/>
                </a:solidFill>
              </a:rPr>
            </a:br>
            <a:r>
              <a:rPr lang="en-US" sz="3000" b="1" i="1" cap="small" dirty="0">
                <a:solidFill>
                  <a:schemeClr val="bg1"/>
                </a:solidFill>
              </a:rPr>
              <a:t>&amp; Exploring Alternative Career Options</a:t>
            </a:r>
          </a:p>
          <a:p>
            <a:pPr algn="ctr"/>
            <a:endParaRPr lang="en-US" sz="3000" b="1" i="1" cap="small" dirty="0">
              <a:solidFill>
                <a:schemeClr val="bg1"/>
              </a:solidFill>
            </a:endParaRPr>
          </a:p>
          <a:p>
            <a:pPr algn="ctr"/>
            <a:r>
              <a:rPr lang="en-US" sz="3000" b="1" cap="small" dirty="0">
                <a:solidFill>
                  <a:schemeClr val="bg1"/>
                </a:solidFill>
              </a:rPr>
              <a:t>This session will blend </a:t>
            </a:r>
            <a:r>
              <a:rPr lang="en-US" sz="3000" b="1" i="1" cap="small" dirty="0">
                <a:solidFill>
                  <a:schemeClr val="bg1"/>
                </a:solidFill>
              </a:rPr>
              <a:t>Money Matters </a:t>
            </a:r>
            <a:r>
              <a:rPr lang="en-US" sz="3000" b="1" cap="small" dirty="0">
                <a:solidFill>
                  <a:schemeClr val="bg1"/>
                </a:solidFill>
              </a:rPr>
              <a:t>career planning perspectives with </a:t>
            </a:r>
            <a:r>
              <a:rPr lang="en-US" sz="3000" b="1" i="1" cap="small" dirty="0">
                <a:solidFill>
                  <a:schemeClr val="bg1"/>
                </a:solidFill>
              </a:rPr>
              <a:t>A2</a:t>
            </a:r>
            <a:r>
              <a:rPr lang="en-US" sz="3000" b="1" i="1" dirty="0">
                <a:solidFill>
                  <a:schemeClr val="bg1"/>
                </a:solidFill>
              </a:rPr>
              <a:t>i </a:t>
            </a:r>
            <a:r>
              <a:rPr lang="en-US" sz="3000" b="1" cap="small" dirty="0">
                <a:solidFill>
                  <a:schemeClr val="bg1"/>
                </a:solidFill>
              </a:rPr>
              <a:t>content &amp; information.</a:t>
            </a:r>
            <a:r>
              <a:rPr lang="en-US" sz="3000" b="1" i="1" cap="small" dirty="0">
                <a:solidFill>
                  <a:schemeClr val="bg1"/>
                </a:solidFill>
              </a:rPr>
              <a:t> </a:t>
            </a:r>
            <a:endParaRPr lang="en-US" sz="3000" b="1" cap="small" dirty="0">
              <a:solidFill>
                <a:schemeClr val="bg1"/>
              </a:solidFill>
            </a:endParaRPr>
          </a:p>
        </p:txBody>
      </p:sp>
    </p:spTree>
    <p:extLst>
      <p:ext uri="{BB962C8B-B14F-4D97-AF65-F5344CB8AC3E}">
        <p14:creationId xmlns:p14="http://schemas.microsoft.com/office/powerpoint/2010/main" val="3668223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2115D9F-4DAC-7F64-39E7-FD11B10BC55E}"/>
              </a:ext>
            </a:extLst>
          </p:cNvPr>
          <p:cNvSpPr txBox="1"/>
          <p:nvPr/>
        </p:nvSpPr>
        <p:spPr>
          <a:xfrm>
            <a:off x="3367382" y="5699503"/>
            <a:ext cx="8208509" cy="353943"/>
          </a:xfrm>
          <a:prstGeom prst="rect">
            <a:avLst/>
          </a:prstGeom>
          <a:noFill/>
        </p:spPr>
        <p:txBody>
          <a:bodyPr wrap="square">
            <a:spAutoFit/>
          </a:bodyPr>
          <a:lstStyle/>
          <a:p>
            <a:pPr algn="ctr"/>
            <a:r>
              <a:rPr lang="en-US" sz="1700" b="1" i="1" dirty="0">
                <a:solidFill>
                  <a:srgbClr val="C00000"/>
                </a:solidFill>
                <a:effectLst/>
                <a:latin typeface="Helvetica Neue" panose="02000503000000020004" pitchFamily="2" charset="0"/>
              </a:rPr>
              <a:t>Money Matters: Debt, Taxes &amp; Inflation: Navigating Life’s Financial Challenges</a:t>
            </a:r>
          </a:p>
        </p:txBody>
      </p:sp>
    </p:spTree>
    <p:extLst>
      <p:ext uri="{BB962C8B-B14F-4D97-AF65-F5344CB8AC3E}">
        <p14:creationId xmlns:p14="http://schemas.microsoft.com/office/powerpoint/2010/main" val="251265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500" tmFilter="0, 0; .2, .5; .8, .5; 1, 0"/>
                                        <p:tgtEl>
                                          <p:spTgt spid="33"/>
                                        </p:tgtEl>
                                      </p:cBhvr>
                                    </p:animEffect>
                                    <p:animScale>
                                      <p:cBhvr>
                                        <p:cTn id="7" dur="250" autoRev="1" fill="hold"/>
                                        <p:tgtEl>
                                          <p:spTgt spid="33"/>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32"/>
                                        </p:tgtEl>
                                      </p:cBhvr>
                                    </p:animEffect>
                                    <p:animScale>
                                      <p:cBhvr>
                                        <p:cTn id="10" dur="250" autoRev="1" fill="hold"/>
                                        <p:tgtEl>
                                          <p:spTgt spid="32"/>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34"/>
                                        </p:tgtEl>
                                      </p:cBhvr>
                                    </p:animEffect>
                                    <p:animScale>
                                      <p:cBhvr>
                                        <p:cTn id="13" dur="250" autoRev="1" fill="hold"/>
                                        <p:tgtEl>
                                          <p:spTgt spid="34"/>
                                        </p:tgtEl>
                                      </p:cBhvr>
                                      <p:by x="105000" y="105000"/>
                                    </p:animScale>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ounded Rectangle 4">
            <a:extLst>
              <a:ext uri="{FF2B5EF4-FFF2-40B4-BE49-F238E27FC236}">
                <a16:creationId xmlns:a16="http://schemas.microsoft.com/office/drawing/2014/main" id="{A74E2C8E-1C0B-CE85-AD24-13AA7E33D157}"/>
              </a:ext>
            </a:extLst>
          </p:cNvPr>
          <p:cNvSpPr/>
          <p:nvPr/>
        </p:nvSpPr>
        <p:spPr>
          <a:xfrm>
            <a:off x="8084787" y="3421428"/>
            <a:ext cx="3481987" cy="201047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D407163-C88B-AC4E-C250-ECEC71EEFF0A}"/>
              </a:ext>
            </a:extLst>
          </p:cNvPr>
          <p:cNvSpPr/>
          <p:nvPr/>
        </p:nvSpPr>
        <p:spPr>
          <a:xfrm>
            <a:off x="6096000" y="1120294"/>
            <a:ext cx="3060111" cy="201047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735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p>
          <a:p>
            <a:pPr marL="0" indent="0" algn="ctr">
              <a:buNone/>
            </a:pPr>
            <a:endParaRPr lang="en-US" b="1" i="1" dirty="0">
              <a:solidFill>
                <a:srgbClr val="0000CC"/>
              </a:solidFill>
            </a:endParaRPr>
          </a:p>
          <a:p>
            <a:r>
              <a:rPr lang="en-US" sz="2500" dirty="0">
                <a:solidFill>
                  <a:srgbClr val="0000CC"/>
                </a:solidFill>
              </a:rPr>
              <a:t>We borrow because we want something today that we cannot afford today.</a:t>
            </a:r>
          </a:p>
          <a:p>
            <a:r>
              <a:rPr lang="en-US" sz="2500" dirty="0">
                <a:solidFill>
                  <a:srgbClr val="0000CC"/>
                </a:solidFill>
              </a:rPr>
              <a:t>We make a promise to pay for that something in the future.</a:t>
            </a:r>
          </a:p>
          <a:p>
            <a:endParaRPr lang="en-US" sz="2500" dirty="0">
              <a:solidFill>
                <a:srgbClr val="0000CC"/>
              </a:solidFill>
            </a:endParaRPr>
          </a:p>
          <a:p>
            <a:r>
              <a:rPr lang="en-US" sz="2500" dirty="0">
                <a:solidFill>
                  <a:srgbClr val="0000CC"/>
                </a:solidFill>
              </a:rPr>
              <a:t>The entity we borrow from wants to make money. They are not our friends.</a:t>
            </a:r>
          </a:p>
          <a:p>
            <a:r>
              <a:rPr lang="en-US" sz="2500" dirty="0">
                <a:solidFill>
                  <a:srgbClr val="0000CC"/>
                </a:solidFill>
              </a:rPr>
              <a:t>We have to pay them helping us get what we want today.</a:t>
            </a:r>
          </a:p>
          <a:p>
            <a:pPr lvl="1"/>
            <a:r>
              <a:rPr lang="en-US" sz="2100" dirty="0">
                <a:solidFill>
                  <a:srgbClr val="0000CC"/>
                </a:solidFill>
              </a:rPr>
              <a:t>At a minimum, we pay them interest on our debt.</a:t>
            </a:r>
          </a:p>
          <a:p>
            <a:pPr lvl="1"/>
            <a:r>
              <a:rPr lang="en-US" sz="2100" dirty="0">
                <a:solidFill>
                  <a:srgbClr val="0000CC"/>
                </a:solidFill>
              </a:rPr>
              <a:t>Depending on the type of debt, we may have to pay them much more (fees, collateral, earnings, control, etc.)</a:t>
            </a:r>
            <a:endParaRPr lang="en-US" sz="2500" dirty="0">
              <a:solidFill>
                <a:srgbClr val="0000CC"/>
              </a:solidFill>
            </a:endParaRPr>
          </a:p>
        </p:txBody>
      </p:sp>
    </p:spTree>
    <p:extLst>
      <p:ext uri="{BB962C8B-B14F-4D97-AF65-F5344CB8AC3E}">
        <p14:creationId xmlns:p14="http://schemas.microsoft.com/office/powerpoint/2010/main" val="3262038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br>
              <a:rPr lang="en-US" sz="4400" b="1" i="1" dirty="0">
                <a:solidFill>
                  <a:srgbClr val="C00000"/>
                </a:solidFill>
              </a:rPr>
            </a:br>
            <a:endParaRPr lang="en-US" sz="4400" b="1" i="1" dirty="0">
              <a:solidFill>
                <a:srgbClr val="C00000"/>
              </a:solidFill>
            </a:endParaRPr>
          </a:p>
          <a:p>
            <a:pPr marL="0" indent="0" algn="ctr">
              <a:buNone/>
            </a:pPr>
            <a:r>
              <a:rPr lang="en-US" sz="3400" b="1" i="1" dirty="0">
                <a:solidFill>
                  <a:srgbClr val="0000CC"/>
                </a:solidFill>
              </a:rPr>
              <a:t>If your debt is keeping you up at night…</a:t>
            </a:r>
          </a:p>
          <a:p>
            <a:pPr marL="0" indent="0" algn="ctr">
              <a:buNone/>
            </a:pPr>
            <a:r>
              <a:rPr lang="en-US" sz="3400" b="1" i="1" dirty="0">
                <a:solidFill>
                  <a:srgbClr val="0000CC"/>
                </a:solidFill>
              </a:rPr>
              <a:t>If your debt is preventing you from achieving your goals…</a:t>
            </a:r>
          </a:p>
          <a:p>
            <a:pPr marL="0" indent="0" algn="ctr">
              <a:buNone/>
            </a:pPr>
            <a:r>
              <a:rPr lang="en-US" sz="3400" b="1" i="1" dirty="0">
                <a:solidFill>
                  <a:srgbClr val="0000CC"/>
                </a:solidFill>
              </a:rPr>
              <a:t>If your debt is damaging your relationships…</a:t>
            </a:r>
          </a:p>
          <a:p>
            <a:pPr marL="0" indent="0" algn="ctr">
              <a:buNone/>
            </a:pPr>
            <a:endParaRPr lang="en-US" sz="3800" b="1" i="1" dirty="0">
              <a:solidFill>
                <a:srgbClr val="0000CC"/>
              </a:solidFill>
            </a:endParaRPr>
          </a:p>
          <a:p>
            <a:pPr marL="0" indent="0" algn="ctr">
              <a:buNone/>
            </a:pPr>
            <a:r>
              <a:rPr lang="en-US" sz="3800" b="1" i="1" dirty="0">
                <a:solidFill>
                  <a:srgbClr val="0000CC"/>
                </a:solidFill>
              </a:rPr>
              <a:t>…Then you may have too much debt.</a:t>
            </a:r>
          </a:p>
          <a:p>
            <a:pPr marL="0" indent="0" algn="ctr">
              <a:buNone/>
            </a:pPr>
            <a:r>
              <a:rPr lang="en-US" sz="2400" i="1" dirty="0">
                <a:solidFill>
                  <a:srgbClr val="0000CC"/>
                </a:solidFill>
              </a:rPr>
              <a:t>(we will return to this issue later)</a:t>
            </a:r>
            <a:endParaRPr lang="en-US" sz="2400" dirty="0">
              <a:solidFill>
                <a:srgbClr val="0000CC"/>
              </a:solidFill>
            </a:endParaRPr>
          </a:p>
        </p:txBody>
      </p:sp>
    </p:spTree>
    <p:extLst>
      <p:ext uri="{BB962C8B-B14F-4D97-AF65-F5344CB8AC3E}">
        <p14:creationId xmlns:p14="http://schemas.microsoft.com/office/powerpoint/2010/main" val="1694073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Truism About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99674" y="1326183"/>
            <a:ext cx="113966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If you borrow $10,000,</a:t>
            </a:r>
          </a:p>
          <a:p>
            <a:pPr marL="0" indent="0" algn="ctr">
              <a:buNone/>
            </a:pPr>
            <a:r>
              <a:rPr lang="en-US" sz="4400" b="1" i="1" dirty="0">
                <a:solidFill>
                  <a:srgbClr val="C00000"/>
                </a:solidFill>
              </a:rPr>
              <a:t>You will have to repay $10,000.</a:t>
            </a:r>
          </a:p>
          <a:p>
            <a:pPr marL="0" indent="0" algn="ctr">
              <a:buNone/>
            </a:pPr>
            <a:endParaRPr lang="en-US" sz="4400" b="1" i="1" dirty="0">
              <a:solidFill>
                <a:srgbClr val="C00000"/>
              </a:solidFill>
            </a:endParaRPr>
          </a:p>
          <a:p>
            <a:pPr marL="0" indent="0" algn="ctr">
              <a:buNone/>
            </a:pPr>
            <a:r>
              <a:rPr lang="en-US" sz="3200" b="1" i="1" dirty="0">
                <a:solidFill>
                  <a:srgbClr val="0000CC"/>
                </a:solidFill>
              </a:rPr>
              <a:t>Whatever you borrow, you will have to repay – in full, with interest – 99% of the time. Lenders do not exist to give you money.</a:t>
            </a:r>
          </a:p>
          <a:p>
            <a:pPr marL="0" indent="0" algn="ctr">
              <a:buNone/>
            </a:pPr>
            <a:r>
              <a:rPr lang="en-US" sz="3200" b="1" i="1" dirty="0">
                <a:solidFill>
                  <a:srgbClr val="0000CC"/>
                </a:solidFill>
              </a:rPr>
              <a:t>One good exception: Student loan forgiveness.</a:t>
            </a:r>
          </a:p>
          <a:p>
            <a:pPr marL="0" indent="0" algn="ctr">
              <a:buNone/>
            </a:pPr>
            <a:r>
              <a:rPr lang="en-US" sz="3200" b="1" i="1" dirty="0">
                <a:solidFill>
                  <a:srgbClr val="0000CC"/>
                </a:solidFill>
              </a:rPr>
              <a:t>Lots of bad exceptions: Default, bankruptcy, short sale…</a:t>
            </a:r>
            <a:endParaRPr lang="en-US" sz="3200" dirty="0">
              <a:solidFill>
                <a:srgbClr val="0000CC"/>
              </a:solidFill>
            </a:endParaRPr>
          </a:p>
        </p:txBody>
      </p:sp>
    </p:spTree>
    <p:extLst>
      <p:ext uri="{BB962C8B-B14F-4D97-AF65-F5344CB8AC3E}">
        <p14:creationId xmlns:p14="http://schemas.microsoft.com/office/powerpoint/2010/main" val="1353024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Is it smart to pay off student debt as soon as you are able to? </a:t>
            </a:r>
          </a:p>
          <a:p>
            <a:pPr marL="0" indent="0" algn="ctr">
              <a:buNone/>
            </a:pPr>
            <a:r>
              <a:rPr lang="en-US" b="1" i="1" dirty="0">
                <a:solidFill>
                  <a:srgbClr val="C00000"/>
                </a:solidFill>
              </a:rPr>
              <a:t>General Answer: No, not for most people.</a:t>
            </a:r>
          </a:p>
          <a:p>
            <a:pPr marL="0" indent="0" algn="ctr">
              <a:buNone/>
            </a:pPr>
            <a:br>
              <a:rPr lang="en-US" b="1" i="1" dirty="0">
                <a:solidFill>
                  <a:srgbClr val="0000CC"/>
                </a:solidFill>
              </a:rPr>
            </a:br>
            <a:r>
              <a:rPr lang="en-US" sz="2600" b="1" i="1" dirty="0">
                <a:solidFill>
                  <a:srgbClr val="C00000"/>
                </a:solidFill>
              </a:rPr>
              <a:t>Student loans – if they are federally subsidized loans – are some of the BEST debt you have. </a:t>
            </a:r>
          </a:p>
          <a:p>
            <a:pPr marL="0" indent="0" algn="ctr">
              <a:buNone/>
            </a:pPr>
            <a:endParaRPr lang="en-US" sz="2600" b="1" i="1" dirty="0">
              <a:solidFill>
                <a:srgbClr val="C00000"/>
              </a:solidFill>
            </a:endParaRPr>
          </a:p>
          <a:p>
            <a:pPr marL="0" indent="0" algn="ctr">
              <a:buNone/>
            </a:pPr>
            <a:r>
              <a:rPr lang="en-US" sz="2600" b="1" i="1" dirty="0">
                <a:solidFill>
                  <a:srgbClr val="C00000"/>
                </a:solidFill>
              </a:rPr>
              <a:t>They generally have low interest rates, flexible repayment plans&amp; the possibility of forgiveness.</a:t>
            </a:r>
          </a:p>
          <a:p>
            <a:pPr marL="0" indent="0" algn="ctr">
              <a:buNone/>
            </a:pPr>
            <a:endParaRPr lang="en-US" sz="2600" b="1" i="1" dirty="0">
              <a:solidFill>
                <a:srgbClr val="C00000"/>
              </a:solidFill>
            </a:endParaRPr>
          </a:p>
          <a:p>
            <a:pPr marL="0" indent="0" algn="ctr">
              <a:buNone/>
            </a:pPr>
            <a:r>
              <a:rPr lang="en-US" sz="2600" b="1" i="1" dirty="0">
                <a:solidFill>
                  <a:srgbClr val="C00000"/>
                </a:solidFill>
              </a:rPr>
              <a:t>HOWEVER, if you have private, unsubsidized student loans, they could be BAD debt that you want to pay off as soon as you are able.</a:t>
            </a:r>
          </a:p>
        </p:txBody>
      </p:sp>
    </p:spTree>
    <p:extLst>
      <p:ext uri="{BB962C8B-B14F-4D97-AF65-F5344CB8AC3E}">
        <p14:creationId xmlns:p14="http://schemas.microsoft.com/office/powerpoint/2010/main" val="89357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you owe taxes on that $500 of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a:solidFill>
                  <a:schemeClr val="bg1"/>
                </a:solidFill>
              </a:rPr>
              <a:t>FALSE</a:t>
            </a:r>
            <a:endParaRPr lang="en-US" sz="5000" b="1" dirty="0">
              <a:solidFill>
                <a:schemeClr val="bg1"/>
              </a:solidFill>
            </a:endParaRPr>
          </a:p>
        </p:txBody>
      </p:sp>
      <p:sp>
        <p:nvSpPr>
          <p:cNvPr id="2" name="Content Placeholder 2">
            <a:extLst>
              <a:ext uri="{FF2B5EF4-FFF2-40B4-BE49-F238E27FC236}">
                <a16:creationId xmlns:a16="http://schemas.microsoft.com/office/drawing/2014/main" id="{D90CB717-BA0B-1BA0-BB91-1D9AC7ECCE54}"/>
              </a:ext>
            </a:extLst>
          </p:cNvPr>
          <p:cNvSpPr txBox="1">
            <a:spLocks/>
          </p:cNvSpPr>
          <p:nvPr/>
        </p:nvSpPr>
        <p:spPr>
          <a:xfrm>
            <a:off x="3467099" y="432685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Maybe</a:t>
            </a:r>
          </a:p>
        </p:txBody>
      </p:sp>
    </p:spTree>
    <p:extLst>
      <p:ext uri="{BB962C8B-B14F-4D97-AF65-F5344CB8AC3E}">
        <p14:creationId xmlns:p14="http://schemas.microsoft.com/office/powerpoint/2010/main" val="1651287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00CC"/>
              </a:solidFill>
            </a:endParaRPr>
          </a:p>
          <a:p>
            <a:pPr marL="0" indent="0" algn="ctr">
              <a:buNone/>
            </a:pPr>
            <a:r>
              <a:rPr lang="en-US" b="1" i="1" dirty="0">
                <a:solidFill>
                  <a:srgbClr val="0000CC"/>
                </a:solidFill>
              </a:rPr>
              <a:t>Is it smart to pay off </a:t>
            </a:r>
            <a:r>
              <a:rPr lang="en-US" b="1" i="1" dirty="0">
                <a:solidFill>
                  <a:srgbClr val="006600"/>
                </a:solidFill>
              </a:rPr>
              <a:t>CREDIT CARD DEBT</a:t>
            </a:r>
            <a:r>
              <a:rPr lang="en-US" b="1" i="1" dirty="0">
                <a:solidFill>
                  <a:srgbClr val="0000CC"/>
                </a:solidFill>
              </a:rPr>
              <a:t> as soon as you are able to? </a:t>
            </a:r>
          </a:p>
          <a:p>
            <a:pPr marL="0" indent="0" algn="ctr">
              <a:buNone/>
            </a:pPr>
            <a:endParaRPr lang="en-US" b="1" i="1" dirty="0">
              <a:solidFill>
                <a:srgbClr val="C00000"/>
              </a:solidFill>
            </a:endParaRPr>
          </a:p>
          <a:p>
            <a:pPr marL="0" indent="0" algn="ctr">
              <a:buNone/>
            </a:pPr>
            <a:r>
              <a:rPr lang="en-US" b="1" i="1" dirty="0">
                <a:solidFill>
                  <a:srgbClr val="C00000"/>
                </a:solidFill>
              </a:rPr>
              <a:t>General Answer: </a:t>
            </a:r>
            <a:r>
              <a:rPr lang="en-US" b="1" i="1" dirty="0">
                <a:solidFill>
                  <a:srgbClr val="006600"/>
                </a:solidFill>
              </a:rPr>
              <a:t>YES. ALWAYS. FOR EVERYONE.</a:t>
            </a:r>
            <a:endParaRPr lang="en-US" sz="2600" b="1" i="1" dirty="0">
              <a:solidFill>
                <a:srgbClr val="C00000"/>
              </a:solidFill>
            </a:endParaRPr>
          </a:p>
        </p:txBody>
      </p:sp>
    </p:spTree>
    <p:extLst>
      <p:ext uri="{BB962C8B-B14F-4D97-AF65-F5344CB8AC3E}">
        <p14:creationId xmlns:p14="http://schemas.microsoft.com/office/powerpoint/2010/main" val="8949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Debt can help us achieve our goals, depending on our current situations and what those goals are.</a:t>
            </a:r>
          </a:p>
          <a:p>
            <a:pPr marL="0" indent="0" algn="ctr">
              <a:buNone/>
            </a:pPr>
            <a:endParaRPr lang="en-US" sz="3000" i="1" dirty="0">
              <a:solidFill>
                <a:srgbClr val="006600"/>
              </a:solidFill>
            </a:endParaRPr>
          </a:p>
          <a:p>
            <a:pPr marL="0" indent="0" algn="ctr">
              <a:buNone/>
            </a:pPr>
            <a:r>
              <a:rPr lang="en-US" sz="3000" i="1" dirty="0">
                <a:solidFill>
                  <a:srgbClr val="006600"/>
                </a:solidFill>
              </a:rPr>
              <a:t>Debt is also called “leverage” – because it gives us the ability do things we might not be able to do otherwise. </a:t>
            </a:r>
          </a:p>
          <a:p>
            <a:pPr marL="0" indent="0" algn="ctr">
              <a:buNone/>
            </a:pPr>
            <a:endParaRPr lang="en-US" sz="3000" i="1" dirty="0">
              <a:solidFill>
                <a:srgbClr val="006600"/>
              </a:solidFill>
            </a:endParaRPr>
          </a:p>
        </p:txBody>
      </p:sp>
    </p:spTree>
    <p:extLst>
      <p:ext uri="{BB962C8B-B14F-4D97-AF65-F5344CB8AC3E}">
        <p14:creationId xmlns:p14="http://schemas.microsoft.com/office/powerpoint/2010/main" val="2441061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My one primary piece of advice:</a:t>
            </a:r>
          </a:p>
          <a:p>
            <a:pPr marL="0" indent="0" algn="ctr">
              <a:buNone/>
            </a:pPr>
            <a:endParaRPr lang="en-US" sz="3000" i="1" dirty="0">
              <a:solidFill>
                <a:srgbClr val="006600"/>
              </a:solidFill>
            </a:endParaRPr>
          </a:p>
          <a:p>
            <a:pPr marL="0" indent="0" algn="ctr">
              <a:buNone/>
            </a:pPr>
            <a:r>
              <a:rPr lang="en-US" i="1" dirty="0">
                <a:solidFill>
                  <a:srgbClr val="C00000"/>
                </a:solidFill>
              </a:rPr>
              <a:t>Whenever borrow money – whether it’s $20 for a Friday night pizza on your credit card or a $10,000 student loan – have a plan for paying it back. </a:t>
            </a:r>
          </a:p>
          <a:p>
            <a:pPr marL="0" indent="0" algn="ctr">
              <a:buNone/>
            </a:pPr>
            <a:r>
              <a:rPr lang="en-US" i="1" dirty="0">
                <a:solidFill>
                  <a:srgbClr val="C00000"/>
                </a:solidFill>
              </a:rPr>
              <a:t>Know why you are borrowing and where you will get the money to repay it.</a:t>
            </a:r>
          </a:p>
        </p:txBody>
      </p:sp>
    </p:spTree>
    <p:extLst>
      <p:ext uri="{BB962C8B-B14F-4D97-AF65-F5344CB8AC3E}">
        <p14:creationId xmlns:p14="http://schemas.microsoft.com/office/powerpoint/2010/main" val="3834556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NOTE:</a:t>
            </a:r>
          </a:p>
          <a:p>
            <a:pPr marL="0" indent="0" algn="ctr">
              <a:buNone/>
            </a:pPr>
            <a:r>
              <a:rPr lang="en-US" sz="3700" i="1" dirty="0"/>
              <a:t>Using a credit card is not necessarily a bad idea.</a:t>
            </a:r>
          </a:p>
          <a:p>
            <a:pPr marL="0" indent="0" algn="ctr">
              <a:buNone/>
            </a:pPr>
            <a:r>
              <a:rPr lang="en-US" sz="3700" i="1" dirty="0"/>
              <a:t>Only racking up loads of credit card debt is a bad idea.</a:t>
            </a:r>
          </a:p>
          <a:p>
            <a:pPr marL="0" indent="0" algn="ctr">
              <a:buNone/>
            </a:pPr>
            <a:endParaRPr lang="en-US" sz="3700" i="1" dirty="0"/>
          </a:p>
          <a:p>
            <a:pPr marL="0" indent="0" algn="ctr">
              <a:buNone/>
            </a:pPr>
            <a:r>
              <a:rPr lang="en-US" sz="3700" i="1" dirty="0"/>
              <a:t>I regularly use 3 credit cards.</a:t>
            </a:r>
          </a:p>
          <a:p>
            <a:pPr marL="0" indent="0" algn="ctr">
              <a:buNone/>
            </a:pPr>
            <a:r>
              <a:rPr lang="en-US" sz="3700" i="1" dirty="0"/>
              <a:t>Here’s how and here’s why…</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452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786410" y="1362517"/>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chemeClr val="accent5">
                    <a:lumMod val="50000"/>
                  </a:schemeClr>
                </a:solidFill>
              </a:rPr>
              <a:t>Card #1: </a:t>
            </a:r>
            <a:r>
              <a:rPr lang="en-US" sz="3200" i="1" dirty="0">
                <a:solidFill>
                  <a:schemeClr val="accent5">
                    <a:lumMod val="50000"/>
                  </a:schemeClr>
                </a:solidFill>
              </a:rPr>
              <a:t>Automatic bill payment of recurring monthly 	expenses (phone, insurance, cable, utilities)</a:t>
            </a:r>
          </a:p>
        </p:txBody>
      </p:sp>
      <p:pic>
        <p:nvPicPr>
          <p:cNvPr id="5124" name="Picture 4" descr="Free clip art &quot;Credit Card (Front)&quot; by Jmlevick">
            <a:extLst>
              <a:ext uri="{FF2B5EF4-FFF2-40B4-BE49-F238E27FC236}">
                <a16:creationId xmlns:a16="http://schemas.microsoft.com/office/drawing/2014/main" id="{67964D25-4F1A-C241-A0EC-43C8785C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57" y="1405061"/>
            <a:ext cx="1407765" cy="8872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redit Card Clip Art - Royalty Free - GoGraph">
            <a:extLst>
              <a:ext uri="{FF2B5EF4-FFF2-40B4-BE49-F238E27FC236}">
                <a16:creationId xmlns:a16="http://schemas.microsoft.com/office/drawing/2014/main" id="{CBAF53D8-BD9D-1C43-946D-EB85C08AA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56" y="4386132"/>
            <a:ext cx="1519965" cy="9860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redit Card clipart - Visa, Bank, Text, transparent clip art">
            <a:extLst>
              <a:ext uri="{FF2B5EF4-FFF2-40B4-BE49-F238E27FC236}">
                <a16:creationId xmlns:a16="http://schemas.microsoft.com/office/drawing/2014/main" id="{785BA5A1-65A3-0C41-9692-B9B0F43FB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56" y="2837950"/>
            <a:ext cx="1407765" cy="8935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377AB9-EA25-D545-89C8-E2A443762C7D}"/>
              </a:ext>
            </a:extLst>
          </p:cNvPr>
          <p:cNvSpPr/>
          <p:nvPr/>
        </p:nvSpPr>
        <p:spPr>
          <a:xfrm>
            <a:off x="272504" y="5311889"/>
            <a:ext cx="1247459" cy="33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rgbClr val="C00000"/>
                </a:solidFill>
              </a:rPr>
              <a:t>Card #2: </a:t>
            </a:r>
            <a:r>
              <a:rPr lang="en-US" sz="3200" i="1" dirty="0">
                <a:solidFill>
                  <a:srgbClr val="C00000"/>
                </a:solidFill>
              </a:rPr>
              <a:t>Living and discretionary expenses (gas, 	groceries, coffee, pizza, new shoes)</a:t>
            </a: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t>Card #3: </a:t>
            </a:r>
            <a:r>
              <a:rPr lang="en-US" sz="3200" i="1" dirty="0"/>
              <a:t>Non-recurring big expenses (vacation, holidays, 	charity, new refrigerator)</a:t>
            </a:r>
            <a:br>
              <a:rPr lang="en-US" sz="3200" i="1" dirty="0"/>
            </a:br>
            <a:br>
              <a:rPr lang="en-US" sz="3200" i="1" dirty="0"/>
            </a:br>
            <a:r>
              <a:rPr lang="en-US" sz="3200" i="1" dirty="0"/>
              <a:t>Card #3 frequently has a $0.00 balance</a:t>
            </a:r>
          </a:p>
        </p:txBody>
      </p:sp>
    </p:spTree>
    <p:extLst>
      <p:ext uri="{BB962C8B-B14F-4D97-AF65-F5344CB8AC3E}">
        <p14:creationId xmlns:p14="http://schemas.microsoft.com/office/powerpoint/2010/main" val="3245091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b="1" i="1" u="sng" dirty="0">
                <a:solidFill>
                  <a:srgbClr val="C00000"/>
                </a:solidFill>
              </a:rPr>
              <a:t>Mental Budgeting</a:t>
            </a:r>
            <a:r>
              <a:rPr lang="en-US" i="1" dirty="0">
                <a:solidFill>
                  <a:srgbClr val="C00000"/>
                </a:solidFill>
              </a:rPr>
              <a:t>: This helps me mentally be aware of what I’m spending and why I’m spending.</a:t>
            </a:r>
          </a:p>
          <a:p>
            <a:pPr lvl="1"/>
            <a:r>
              <a:rPr lang="en-US" sz="2800" i="1" dirty="0">
                <a:solidFill>
                  <a:srgbClr val="C00000"/>
                </a:solidFill>
              </a:rPr>
              <a:t>Instead of just knowing that I’m putting $1,000 on my credit cards in a month, separating the expenses across cards forces me to be aware of what I’m spending money on. </a:t>
            </a:r>
          </a:p>
          <a:p>
            <a:pPr lvl="1"/>
            <a:r>
              <a:rPr lang="en-US" sz="2800" i="1" dirty="0">
                <a:solidFill>
                  <a:srgbClr val="C00000"/>
                </a:solidFill>
              </a:rPr>
              <a:t>When I review my statements and budgets at the end of each month, this gives me an easy opportunity to judge myself and to analyze my own behavior.</a:t>
            </a:r>
            <a:endParaRPr lang="en-US" sz="2800" dirty="0">
              <a:solidFill>
                <a:srgbClr val="C00000"/>
              </a:solidFill>
            </a:endParaRPr>
          </a:p>
        </p:txBody>
      </p:sp>
    </p:spTree>
    <p:extLst>
      <p:ext uri="{BB962C8B-B14F-4D97-AF65-F5344CB8AC3E}">
        <p14:creationId xmlns:p14="http://schemas.microsoft.com/office/powerpoint/2010/main" val="1278076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b="1" i="1" u="sng" dirty="0">
                <a:solidFill>
                  <a:srgbClr val="0000CC"/>
                </a:solidFill>
              </a:rPr>
              <a:t>FREE MONEY! </a:t>
            </a:r>
          </a:p>
          <a:p>
            <a:pPr lvl="1"/>
            <a:r>
              <a:rPr lang="en-US" sz="2600" i="1" dirty="0">
                <a:solidFill>
                  <a:srgbClr val="0000CC"/>
                </a:solidFill>
              </a:rPr>
              <a:t>I pay off the full balance of each card each month. If I make a purchase on October 5, the cash does not leave my bank account until December 1. </a:t>
            </a:r>
          </a:p>
          <a:p>
            <a:pPr lvl="2"/>
            <a:r>
              <a:rPr lang="en-US" sz="2600" i="1" dirty="0">
                <a:solidFill>
                  <a:srgbClr val="0000CC"/>
                </a:solidFill>
              </a:rPr>
              <a:t>It might only be a penny or two, but earning interest during those 57 days feels kind of nice.</a:t>
            </a:r>
          </a:p>
          <a:p>
            <a:pPr lvl="1"/>
            <a:r>
              <a:rPr lang="en-US" sz="2600" i="1" dirty="0">
                <a:solidFill>
                  <a:srgbClr val="0000CC"/>
                </a:solidFill>
              </a:rPr>
              <a:t>Miles, cash-back and other rewards.</a:t>
            </a:r>
          </a:p>
          <a:p>
            <a:pPr lvl="2"/>
            <a:r>
              <a:rPr lang="en-US" sz="2600" i="1" dirty="0">
                <a:solidFill>
                  <a:srgbClr val="0000CC"/>
                </a:solidFill>
              </a:rPr>
              <a:t>Choose a card with benefits that you would be paying for anyway. And then cash in the rewards instead of paying cash in the future.</a:t>
            </a:r>
            <a:endParaRPr lang="en-US" sz="2600" dirty="0">
              <a:solidFill>
                <a:srgbClr val="0000CC"/>
              </a:solidFill>
            </a:endParaRPr>
          </a:p>
        </p:txBody>
      </p:sp>
    </p:spTree>
    <p:extLst>
      <p:ext uri="{BB962C8B-B14F-4D97-AF65-F5344CB8AC3E}">
        <p14:creationId xmlns:p14="http://schemas.microsoft.com/office/powerpoint/2010/main" val="3244330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2537687" y="1960206"/>
            <a:ext cx="7116626" cy="4668507"/>
          </a:xfrm>
          <a:prstGeom prst="rect">
            <a:avLst/>
          </a:prstGeom>
          <a:ln w="28575">
            <a:solidFill>
              <a:schemeClr val="tx1"/>
            </a:solidFill>
          </a:ln>
        </p:spPr>
      </p:pic>
    </p:spTree>
    <p:extLst>
      <p:ext uri="{BB962C8B-B14F-4D97-AF65-F5344CB8AC3E}">
        <p14:creationId xmlns:p14="http://schemas.microsoft.com/office/powerpoint/2010/main" val="3127217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14678" y="3152858"/>
            <a:ext cx="5592374" cy="2031325"/>
          </a:xfrm>
          <a:prstGeom prst="rect">
            <a:avLst/>
          </a:prstGeom>
          <a:noFill/>
        </p:spPr>
        <p:txBody>
          <a:bodyPr wrap="square">
            <a:spAutoFit/>
          </a:bodyPr>
          <a:lstStyle/>
          <a:p>
            <a:pPr marL="914400" indent="-457200"/>
            <a:r>
              <a:rPr lang="en-US"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35%	Payment History – This is perhaps this simplest category, as it looks at how well you repay all borrowed amounts on credit cards, retail accounts, auto loans, utilities and phone bills, other installment loans and other debts. The better you are at repaying, the better your Payment History. Pay your bills on time.</a:t>
            </a:r>
          </a:p>
        </p:txBody>
      </p:sp>
    </p:spTree>
    <p:extLst>
      <p:ext uri="{BB962C8B-B14F-4D97-AF65-F5344CB8AC3E}">
        <p14:creationId xmlns:p14="http://schemas.microsoft.com/office/powerpoint/2010/main" val="987926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73542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2656803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
        <p:nvSpPr>
          <p:cNvPr id="2" name="TextBox 1">
            <a:extLst>
              <a:ext uri="{FF2B5EF4-FFF2-40B4-BE49-F238E27FC236}">
                <a16:creationId xmlns:a16="http://schemas.microsoft.com/office/drawing/2014/main" id="{03B17B13-10CD-49CC-80FA-CCBDB16BC58A}"/>
              </a:ext>
            </a:extLst>
          </p:cNvPr>
          <p:cNvSpPr txBox="1"/>
          <p:nvPr/>
        </p:nvSpPr>
        <p:spPr>
          <a:xfrm>
            <a:off x="7865533" y="2396067"/>
            <a:ext cx="3378200" cy="2800767"/>
          </a:xfrm>
          <a:prstGeom prst="rect">
            <a:avLst/>
          </a:prstGeom>
          <a:solidFill>
            <a:schemeClr val="bg1"/>
          </a:solidFill>
          <a:ln w="28575">
            <a:solidFill>
              <a:srgbClr val="FF0000"/>
            </a:solidFill>
          </a:ln>
        </p:spPr>
        <p:txBody>
          <a:bodyPr wrap="square" rtlCol="0">
            <a:spAutoFit/>
          </a:bodyPr>
          <a:lstStyle/>
          <a:p>
            <a:pPr algn="ctr"/>
            <a:r>
              <a:rPr lang="en-US" sz="2200" dirty="0">
                <a:solidFill>
                  <a:srgbClr val="FF0000"/>
                </a:solidFill>
              </a:rPr>
              <a:t>One thing you can do tomorrow that might improve your credit score:</a:t>
            </a:r>
          </a:p>
          <a:p>
            <a:pPr algn="ctr"/>
            <a:endParaRPr lang="en-US" sz="2200" dirty="0">
              <a:solidFill>
                <a:srgbClr val="FF0000"/>
              </a:solidFill>
            </a:endParaRPr>
          </a:p>
          <a:p>
            <a:pPr algn="ctr"/>
            <a:r>
              <a:rPr lang="en-US" sz="2200" dirty="0">
                <a:solidFill>
                  <a:srgbClr val="FF0000"/>
                </a:solidFill>
              </a:rPr>
              <a:t>Ask for a credit limit increase on all of your credit cards or outstanding lines of credit.</a:t>
            </a:r>
          </a:p>
        </p:txBody>
      </p:sp>
    </p:spTree>
    <p:extLst>
      <p:ext uri="{BB962C8B-B14F-4D97-AF65-F5344CB8AC3E}">
        <p14:creationId xmlns:p14="http://schemas.microsoft.com/office/powerpoint/2010/main" val="918239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266068" y="2286901"/>
            <a:ext cx="5680559" cy="2031325"/>
          </a:xfrm>
          <a:prstGeom prst="rect">
            <a:avLst/>
          </a:prstGeom>
          <a:noFill/>
        </p:spPr>
        <p:txBody>
          <a:bodyPr wrap="square">
            <a:spAutoFit/>
          </a:bodyPr>
          <a:lstStyle/>
          <a:p>
            <a:pPr marL="914400" indent="-457200"/>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15%	Length of Credit History – This is also pretty simple – the longer your history of paying bills and loans, the better off you’ll be. Yes, this does bias against younger borrowers – but if your behavior in the other categories is strong, you should be okay. Be patient – you’ll build your history.</a:t>
            </a:r>
            <a:endPar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31946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2862322"/>
          </a:xfrm>
          <a:prstGeom prst="rect">
            <a:avLst/>
          </a:prstGeom>
          <a:noFill/>
        </p:spPr>
        <p:txBody>
          <a:bodyPr wrap="square">
            <a:spAutoFit/>
          </a:bodyPr>
          <a:lstStyle/>
          <a:p>
            <a:pPr marL="914400" indent="-457200"/>
            <a:r>
              <a:rPr lang="en-US" dirty="0">
                <a:solidFill>
                  <a:srgbClr val="006600"/>
                </a:solidFill>
                <a:latin typeface="Calibri" panose="020F0502020204030204" pitchFamily="34" charset="0"/>
                <a:ea typeface="Times New Roman" panose="02020603050405020304" pitchFamily="18" charset="0"/>
                <a:cs typeface="Calibri" panose="020F0502020204030204" pitchFamily="34" charset="0"/>
              </a:rPr>
              <a:t>10%	Credit Mix – Perhaps ironically, it can be better to have 5 different accounts that you repay regularly than it is to have just 2 different accounts. The greater the variety of accounts you have, the more opportunity you have to indicate that you are a low credit risk. Of course, if you have 5 accounts and you miss your payments, that will be doubly bad. Pay your bills on time and the Credit Mix will take care of itself.</a:t>
            </a:r>
            <a:endParaRPr lang="en-US"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2618409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69179" y="2946737"/>
            <a:ext cx="5592374" cy="2585323"/>
          </a:xfrm>
          <a:prstGeom prst="rect">
            <a:avLst/>
          </a:prstGeom>
          <a:noFill/>
        </p:spPr>
        <p:txBody>
          <a:bodyPr wrap="square">
            <a:spAutoFit/>
          </a:bodyPr>
          <a:lstStyle/>
          <a:p>
            <a:pPr marL="914400" indent="-457200"/>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10%	New Credit – Opening a large number of new accounts in a short period of time may indicate that you are a higher risk. So, is the moral to never open new accounts? No – because then you can never indicate that you are a low risk. Be mindful of opening too many accounts in a short period of time, pay all your bills on time, and the New Credit category will not be a big issue. </a:t>
            </a:r>
            <a:endParaRPr lang="en-US"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60204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970318"/>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Your FICO Score will become an actual number: between 250 and 900. </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higher your Score, the lower interest rates you will pay on most loans.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FICO Score for Americans is just over 700. </a:t>
            </a: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in Louisiana is 677, the second lowest in the 50 U.S. states; only Mississippi has a lower average FICO Score.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pic>
        <p:nvPicPr>
          <p:cNvPr id="2" name="Picture 1">
            <a:extLst>
              <a:ext uri="{FF2B5EF4-FFF2-40B4-BE49-F238E27FC236}">
                <a16:creationId xmlns:a16="http://schemas.microsoft.com/office/drawing/2014/main" id="{0B14C25B-633F-D946-BB25-374B3DE2912E}"/>
              </a:ext>
            </a:extLst>
          </p:cNvPr>
          <p:cNvPicPr>
            <a:picLocks noChangeAspect="1"/>
          </p:cNvPicPr>
          <p:nvPr/>
        </p:nvPicPr>
        <p:blipFill>
          <a:blip r:embed="rId3"/>
          <a:stretch>
            <a:fillRect/>
          </a:stretch>
        </p:blipFill>
        <p:spPr>
          <a:xfrm>
            <a:off x="8023704" y="3573828"/>
            <a:ext cx="3360371" cy="1560172"/>
          </a:xfrm>
          <a:prstGeom prst="rect">
            <a:avLst/>
          </a:prstGeom>
        </p:spPr>
      </p:pic>
    </p:spTree>
    <p:extLst>
      <p:ext uri="{BB962C8B-B14F-4D97-AF65-F5344CB8AC3E}">
        <p14:creationId xmlns:p14="http://schemas.microsoft.com/office/powerpoint/2010/main" val="2552622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000" b="1" dirty="0">
                <a:solidFill>
                  <a:srgbClr val="C00000"/>
                </a:solidFill>
                <a:latin typeface="Arial" panose="020B0604020202020204" pitchFamily="34" charset="0"/>
              </a:rPr>
              <a:t>WHAT SHOULD YOU BE FOCUSED ON WITH RESPECT TO YOUR CREDIT SCORE?</a:t>
            </a:r>
            <a:endParaRPr lang="en-US" sz="2000" dirty="0">
              <a:solidFill>
                <a:srgbClr val="C00000"/>
              </a:solidFill>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4247317"/>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below 600, there are probably 1 or 2 areas where you have significant weaknesses in your history.</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Commit to correcting these weaknesses and not creating any new weaknesses.</a:t>
            </a: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between 600-700, there are probably 1 or 2 areas that can be improved – or where you used to have significant weaknesses.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Keep doing what you’re doing – and commit to not creating any new concerns.</a:t>
            </a:r>
          </a:p>
          <a:p>
            <a:pPr marL="914400" indent="-457200"/>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over 700, keep doing what you’re doing and time will eventually get you the best score possible.</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1793091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3486152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793134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t>You cannot escape the responsibility </a:t>
            </a:r>
          </a:p>
          <a:p>
            <a:pPr marL="0" indent="0" algn="ctr">
              <a:buNone/>
            </a:pPr>
            <a:r>
              <a:rPr lang="en-US" sz="4400" b="1" i="1" dirty="0"/>
              <a:t>of tomorrow by avoiding it today.</a:t>
            </a:r>
            <a:endParaRPr lang="en-US" sz="4400" dirty="0"/>
          </a:p>
        </p:txBody>
      </p:sp>
    </p:spTree>
    <p:extLst>
      <p:ext uri="{BB962C8B-B14F-4D97-AF65-F5344CB8AC3E}">
        <p14:creationId xmlns:p14="http://schemas.microsoft.com/office/powerpoint/2010/main" val="3903156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Things You Can Do To Reduce Your Taxes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162029"/>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Open an Individual Retirement Account or Roth IRA</a:t>
            </a:r>
          </a:p>
          <a:p>
            <a:pPr lvl="1"/>
            <a:r>
              <a:rPr lang="en-US" dirty="0">
                <a:solidFill>
                  <a:srgbClr val="0000CC"/>
                </a:solidFill>
              </a:rPr>
              <a:t>You can defer income tax and avoid capital gains tax altogether</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Talk to HR and reduce your tax withholding</a:t>
            </a:r>
          </a:p>
          <a:p>
            <a:pPr lvl="1"/>
            <a:r>
              <a:rPr lang="en-US" dirty="0">
                <a:solidFill>
                  <a:srgbClr val="0000CC"/>
                </a:solidFill>
              </a:rPr>
              <a:t>If you get a refund, you are loaning your income to the government</a:t>
            </a:r>
          </a:p>
          <a:p>
            <a:pPr lvl="1"/>
            <a:endParaRPr lang="en-US" sz="600" dirty="0">
              <a:solidFill>
                <a:srgbClr val="0000CC"/>
              </a:solidFill>
            </a:endParaRPr>
          </a:p>
          <a:p>
            <a:pPr marL="514350" indent="-514350">
              <a:buFont typeface="+mj-lt"/>
              <a:buAutoNum type="arabicPeriod"/>
            </a:pPr>
            <a:r>
              <a:rPr lang="en-US" dirty="0"/>
              <a:t>Cluster your income so you make less than $14,600 in a year</a:t>
            </a:r>
          </a:p>
          <a:p>
            <a:pPr lvl="1"/>
            <a:r>
              <a:rPr lang="en-US" dirty="0">
                <a:solidFill>
                  <a:srgbClr val="0000CC"/>
                </a:solidFill>
              </a:rPr>
              <a:t>If possible, shift income between years to get the maximum deduction</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Scan tax code and identify 3-5 deductions &amp; credits you qualify for</a:t>
            </a:r>
          </a:p>
          <a:p>
            <a:pPr lvl="1"/>
            <a:r>
              <a:rPr lang="en-US" dirty="0">
                <a:solidFill>
                  <a:srgbClr val="0000CC"/>
                </a:solidFill>
              </a:rPr>
              <a:t>Child tax credit, education expenses (tuition, books…), student loan interest, charitable deductions, small business or hobby-related expenses</a:t>
            </a:r>
          </a:p>
          <a:p>
            <a:pPr lvl="1"/>
            <a:endParaRPr lang="en-US" sz="600" dirty="0">
              <a:solidFill>
                <a:srgbClr val="0000CC"/>
              </a:solidFill>
            </a:endParaRPr>
          </a:p>
          <a:p>
            <a:pPr marL="514350" indent="-514350">
              <a:buFont typeface="+mj-lt"/>
              <a:buAutoNum type="arabicPeriod"/>
            </a:pPr>
            <a:r>
              <a:rPr lang="en-US" dirty="0"/>
              <a:t>Get rid of your income</a:t>
            </a:r>
            <a:endParaRPr lang="en-US" sz="2600" dirty="0">
              <a:solidFill>
                <a:srgbClr val="0000CC"/>
              </a:solidFill>
            </a:endParaRPr>
          </a:p>
        </p:txBody>
      </p:sp>
    </p:spTree>
    <p:extLst>
      <p:ext uri="{BB962C8B-B14F-4D97-AF65-F5344CB8AC3E}">
        <p14:creationId xmlns:p14="http://schemas.microsoft.com/office/powerpoint/2010/main" val="41205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linds(horizontal)">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3552696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3 Legal Ways to Avoid Taxes</a:t>
            </a:r>
          </a:p>
          <a:p>
            <a:pPr algn="ctr"/>
            <a:r>
              <a:rPr lang="en-US" sz="1600" dirty="0">
                <a:solidFill>
                  <a:schemeClr val="bg1"/>
                </a:solidFill>
                <a:latin typeface="Calibri" panose="020F0502020204030204" pitchFamily="34" charset="0"/>
                <a:cs typeface="Calibri" panose="020F0502020204030204" pitchFamily="34" charset="0"/>
              </a:rPr>
              <a:t>(Avoiding Taxes is Legal &amp; Good; Evading Taxes is Not Legal)</a:t>
            </a:r>
          </a:p>
        </p:txBody>
      </p:sp>
      <p:sp>
        <p:nvSpPr>
          <p:cNvPr id="2" name="Rounded Rectangle 1">
            <a:extLst>
              <a:ext uri="{FF2B5EF4-FFF2-40B4-BE49-F238E27FC236}">
                <a16:creationId xmlns:a16="http://schemas.microsoft.com/office/drawing/2014/main" id="{3AEEF5F4-F457-C30B-B459-3E5CB9172AA2}"/>
              </a:ext>
            </a:extLst>
          </p:cNvPr>
          <p:cNvSpPr/>
          <p:nvPr/>
        </p:nvSpPr>
        <p:spPr>
          <a:xfrm>
            <a:off x="695938" y="1324814"/>
            <a:ext cx="3088829" cy="4312977"/>
          </a:xfrm>
          <a:prstGeom prst="roundRect">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RETIREMENT INVESTING</a:t>
            </a:r>
          </a:p>
          <a:p>
            <a:pPr algn="ctr"/>
            <a:endParaRPr lang="en-US" sz="3000" b="1" dirty="0">
              <a:solidFill>
                <a:schemeClr val="bg1"/>
              </a:solidFill>
            </a:endParaRPr>
          </a:p>
          <a:p>
            <a:pPr algn="ctr"/>
            <a:r>
              <a:rPr lang="en-US" sz="2800" b="1" i="1" cap="small" dirty="0">
                <a:solidFill>
                  <a:schemeClr val="bg1"/>
                </a:solidFill>
              </a:rPr>
              <a:t>Contributing to an IRA or 401(k) can defer income tax and avoid capital gains taxes</a:t>
            </a:r>
          </a:p>
        </p:txBody>
      </p:sp>
      <p:sp>
        <p:nvSpPr>
          <p:cNvPr id="4" name="Rounded Rectangle 3">
            <a:extLst>
              <a:ext uri="{FF2B5EF4-FFF2-40B4-BE49-F238E27FC236}">
                <a16:creationId xmlns:a16="http://schemas.microsoft.com/office/drawing/2014/main" id="{635F029C-4B31-A83A-CACD-D45EA554137E}"/>
              </a:ext>
            </a:extLst>
          </p:cNvPr>
          <p:cNvSpPr/>
          <p:nvPr/>
        </p:nvSpPr>
        <p:spPr>
          <a:xfrm>
            <a:off x="4551585" y="1324814"/>
            <a:ext cx="3088829" cy="4312977"/>
          </a:xfrm>
          <a:prstGeom prst="roundRect">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HEALTH CARE EXPENSES</a:t>
            </a:r>
          </a:p>
          <a:p>
            <a:pPr algn="ctr"/>
            <a:endParaRPr lang="en-US" sz="3000" b="1" dirty="0">
              <a:solidFill>
                <a:schemeClr val="bg1"/>
              </a:solidFill>
            </a:endParaRPr>
          </a:p>
          <a:p>
            <a:pPr algn="ctr"/>
            <a:r>
              <a:rPr lang="en-US" sz="2600" b="1" i="1" cap="small" dirty="0">
                <a:solidFill>
                  <a:schemeClr val="bg1"/>
                </a:solidFill>
              </a:rPr>
              <a:t> Ordinary expenses are tax deductible &amp; contributing to an HSA o FSA avoids income and capital gain taxes</a:t>
            </a:r>
          </a:p>
        </p:txBody>
      </p:sp>
      <p:sp>
        <p:nvSpPr>
          <p:cNvPr id="5" name="Rounded Rectangle 4">
            <a:extLst>
              <a:ext uri="{FF2B5EF4-FFF2-40B4-BE49-F238E27FC236}">
                <a16:creationId xmlns:a16="http://schemas.microsoft.com/office/drawing/2014/main" id="{0A207019-837D-AA2E-217A-40110DE6D544}"/>
              </a:ext>
            </a:extLst>
          </p:cNvPr>
          <p:cNvSpPr/>
          <p:nvPr/>
        </p:nvSpPr>
        <p:spPr>
          <a:xfrm>
            <a:off x="8407233" y="1324814"/>
            <a:ext cx="3088829" cy="4312977"/>
          </a:xfrm>
          <a:prstGeom prst="roundRect">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EDUCATION EXPENSES</a:t>
            </a:r>
          </a:p>
          <a:p>
            <a:pPr algn="ctr"/>
            <a:endParaRPr lang="en-US" sz="3000" b="1" dirty="0">
              <a:solidFill>
                <a:schemeClr val="bg1"/>
              </a:solidFill>
            </a:endParaRPr>
          </a:p>
          <a:p>
            <a:pPr algn="ctr"/>
            <a:r>
              <a:rPr lang="en-US" sz="2600" b="1" i="1" cap="small" dirty="0">
                <a:solidFill>
                  <a:schemeClr val="bg1"/>
                </a:solidFill>
              </a:rPr>
              <a:t>Some ordinary expenses are tax deductible &amp; contributing to a 529 account avoids capital gain taxes</a:t>
            </a:r>
          </a:p>
        </p:txBody>
      </p:sp>
    </p:spTree>
    <p:extLst>
      <p:ext uri="{BB962C8B-B14F-4D97-AF65-F5344CB8AC3E}">
        <p14:creationId xmlns:p14="http://schemas.microsoft.com/office/powerpoint/2010/main" val="2042169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083136" y="1280160"/>
            <a:ext cx="9319614" cy="4896803"/>
          </a:xfrm>
        </p:spPr>
        <p:txBody>
          <a:bodyPr>
            <a:noAutofit/>
          </a:bodyPr>
          <a:lstStyle/>
          <a:p>
            <a:pPr marL="0" indent="0">
              <a:buNone/>
            </a:pPr>
            <a:r>
              <a:rPr lang="en-US" sz="2200" b="1" dirty="0">
                <a:solidFill>
                  <a:srgbClr val="2D2D83"/>
                </a:solidFill>
              </a:rPr>
              <a:t>		</a:t>
            </a:r>
            <a:r>
              <a:rPr lang="en-US" sz="2400" b="1" dirty="0">
                <a:solidFill>
                  <a:srgbClr val="2D2D83"/>
                </a:solidFill>
              </a:rPr>
              <a:t>		Gross Salary &amp; Wages</a:t>
            </a:r>
          </a:p>
          <a:p>
            <a:pPr marL="0" indent="0">
              <a:buNone/>
            </a:pPr>
            <a:r>
              <a:rPr lang="en-US" sz="2400" b="1" dirty="0">
                <a:solidFill>
                  <a:srgbClr val="2D2D83"/>
                </a:solidFill>
              </a:rPr>
              <a:t>			Less:	Medical Expenses</a:t>
            </a:r>
          </a:p>
          <a:p>
            <a:pPr marL="0" indent="0">
              <a:buNone/>
            </a:pPr>
            <a:r>
              <a:rPr lang="en-US" sz="2400" b="1" dirty="0">
                <a:solidFill>
                  <a:srgbClr val="2D2D83"/>
                </a:solidFill>
              </a:rPr>
              <a:t>			Less:	Student Loan Interest paid</a:t>
            </a:r>
          </a:p>
          <a:p>
            <a:pPr marL="0" indent="0">
              <a:buNone/>
            </a:pPr>
            <a:r>
              <a:rPr lang="en-US" sz="2400" b="1" dirty="0">
                <a:solidFill>
                  <a:srgbClr val="2D2D83"/>
                </a:solidFill>
              </a:rPr>
              <a:t>			</a:t>
            </a:r>
            <a:r>
              <a:rPr lang="en-US" sz="2400" b="1" u="sng" dirty="0">
                <a:solidFill>
                  <a:srgbClr val="2D2D83"/>
                </a:solidFill>
              </a:rPr>
              <a:t>Less:	Contributions to Retirement Accounts</a:t>
            </a:r>
          </a:p>
          <a:p>
            <a:pPr marL="0" indent="0">
              <a:buNone/>
            </a:pPr>
            <a:r>
              <a:rPr lang="en-US" sz="2400" b="1" dirty="0">
                <a:solidFill>
                  <a:srgbClr val="2D2D83"/>
                </a:solidFill>
              </a:rPr>
              <a:t>				Adjusted Gross Income</a:t>
            </a:r>
          </a:p>
          <a:p>
            <a:pPr marL="0" indent="0">
              <a:buNone/>
            </a:pPr>
            <a:r>
              <a:rPr lang="en-US" sz="2400" b="1" dirty="0">
                <a:solidFill>
                  <a:srgbClr val="2D2D83"/>
                </a:solidFill>
              </a:rPr>
              <a:t>			</a:t>
            </a:r>
            <a:r>
              <a:rPr lang="en-US" sz="2400" b="1" u="sng" dirty="0">
                <a:solidFill>
                  <a:srgbClr val="2D2D83"/>
                </a:solidFill>
              </a:rPr>
              <a:t>Less:	Standard Deduction or Itemized Deduction</a:t>
            </a:r>
          </a:p>
          <a:p>
            <a:pPr marL="0" indent="0">
              <a:buNone/>
            </a:pPr>
            <a:r>
              <a:rPr lang="en-US" sz="2400" b="1" dirty="0">
                <a:solidFill>
                  <a:srgbClr val="2D2D83"/>
                </a:solidFill>
              </a:rPr>
              <a:t>				Taxable Income</a:t>
            </a:r>
          </a:p>
          <a:p>
            <a:pPr marL="0" indent="0">
              <a:buNone/>
            </a:pPr>
            <a:r>
              <a:rPr lang="en-US" sz="2400" b="1" dirty="0">
                <a:solidFill>
                  <a:srgbClr val="2D2D83"/>
                </a:solidFill>
              </a:rPr>
              <a:t>			</a:t>
            </a:r>
            <a:r>
              <a:rPr lang="en-US" sz="2400" b="1" u="sng" dirty="0">
                <a:solidFill>
                  <a:srgbClr val="2D2D83"/>
                </a:solidFill>
              </a:rPr>
              <a:t>      x	Tax Rate                                       </a:t>
            </a:r>
            <a:r>
              <a:rPr lang="en-US" sz="2400" b="1" u="sng" dirty="0">
                <a:solidFill>
                  <a:schemeClr val="bg1"/>
                </a:solidFill>
              </a:rPr>
              <a:t>.</a:t>
            </a:r>
          </a:p>
          <a:p>
            <a:pPr marL="0" indent="0">
              <a:buNone/>
            </a:pPr>
            <a:r>
              <a:rPr lang="en-US" sz="2400" b="1" dirty="0">
                <a:solidFill>
                  <a:srgbClr val="2D2D83"/>
                </a:solidFill>
              </a:rPr>
              <a:t>				Gross Taxes Owed</a:t>
            </a:r>
          </a:p>
          <a:p>
            <a:pPr marL="0" indent="0">
              <a:buNone/>
            </a:pPr>
            <a:r>
              <a:rPr lang="en-US" sz="2400" b="1" dirty="0">
                <a:solidFill>
                  <a:srgbClr val="2D2D83"/>
                </a:solidFill>
              </a:rPr>
              <a:t>			</a:t>
            </a:r>
            <a:r>
              <a:rPr lang="en-US" sz="2400" b="1" u="sng" dirty="0">
                <a:solidFill>
                  <a:srgbClr val="2D2D83"/>
                </a:solidFill>
              </a:rPr>
              <a:t>Less:	Tax Credits                                    </a:t>
            </a:r>
            <a:r>
              <a:rPr lang="en-US" sz="2400" b="1" u="sng" dirty="0">
                <a:solidFill>
                  <a:schemeClr val="bg1"/>
                </a:solidFill>
              </a:rPr>
              <a:t>.</a:t>
            </a:r>
          </a:p>
          <a:p>
            <a:pPr marL="0" indent="0">
              <a:buNone/>
            </a:pPr>
            <a:r>
              <a:rPr lang="en-US" sz="2400" b="1" dirty="0">
                <a:solidFill>
                  <a:srgbClr val="2D2D83"/>
                </a:solidFill>
              </a:rPr>
              <a:t>				Taxes Owed</a:t>
            </a:r>
            <a:endParaRPr lang="en-US" sz="2400" dirty="0">
              <a:sym typeface="Wingdings" pitchFamily="2" charset="2"/>
            </a:endParaRPr>
          </a:p>
        </p:txBody>
      </p:sp>
      <p:sp>
        <p:nvSpPr>
          <p:cNvPr id="5" name="Rectangle 2">
            <a:extLst>
              <a:ext uri="{FF2B5EF4-FFF2-40B4-BE49-F238E27FC236}">
                <a16:creationId xmlns:a16="http://schemas.microsoft.com/office/drawing/2014/main" id="{2527E2BF-1A45-0323-B0C4-0417BB83244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 – TAXES </a:t>
            </a:r>
          </a:p>
        </p:txBody>
      </p:sp>
      <p:sp>
        <p:nvSpPr>
          <p:cNvPr id="2" name="Left Brace 1">
            <a:extLst>
              <a:ext uri="{FF2B5EF4-FFF2-40B4-BE49-F238E27FC236}">
                <a16:creationId xmlns:a16="http://schemas.microsoft.com/office/drawing/2014/main" id="{9C791453-F4DA-4E44-6145-BA76B9921D9B}"/>
              </a:ext>
            </a:extLst>
          </p:cNvPr>
          <p:cNvSpPr/>
          <p:nvPr/>
        </p:nvSpPr>
        <p:spPr>
          <a:xfrm>
            <a:off x="4523553" y="1816689"/>
            <a:ext cx="181669" cy="1041568"/>
          </a:xfrm>
          <a:prstGeom prst="leftBrace">
            <a:avLst>
              <a:gd name="adj1" fmla="val 8333"/>
              <a:gd name="adj2" fmla="val 4651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29AB423E-C5BE-07F7-C540-1906525724BC}"/>
              </a:ext>
            </a:extLst>
          </p:cNvPr>
          <p:cNvSpPr txBox="1"/>
          <p:nvPr/>
        </p:nvSpPr>
        <p:spPr>
          <a:xfrm>
            <a:off x="678231" y="1653185"/>
            <a:ext cx="3500154" cy="1015663"/>
          </a:xfrm>
          <a:prstGeom prst="rect">
            <a:avLst/>
          </a:prstGeom>
          <a:noFill/>
        </p:spPr>
        <p:txBody>
          <a:bodyPr wrap="square" rtlCol="0">
            <a:spAutoFit/>
          </a:bodyPr>
          <a:lstStyle/>
          <a:p>
            <a:pPr algn="ctr"/>
            <a:r>
              <a:rPr lang="en-US" dirty="0">
                <a:solidFill>
                  <a:srgbClr val="FF0000"/>
                </a:solidFill>
              </a:rPr>
              <a:t>“Above-the-Line” Deductions. </a:t>
            </a:r>
          </a:p>
          <a:p>
            <a:pPr algn="ctr"/>
            <a:r>
              <a:rPr lang="en-US" sz="1400" dirty="0">
                <a:solidFill>
                  <a:srgbClr val="FF0000"/>
                </a:solidFill>
              </a:rPr>
              <a:t>We like these because they reduce “Adjusted Gross Income” and you also get another deduction “below-the-line”</a:t>
            </a:r>
          </a:p>
        </p:txBody>
      </p:sp>
      <p:sp>
        <p:nvSpPr>
          <p:cNvPr id="4" name="TextBox 3">
            <a:extLst>
              <a:ext uri="{FF2B5EF4-FFF2-40B4-BE49-F238E27FC236}">
                <a16:creationId xmlns:a16="http://schemas.microsoft.com/office/drawing/2014/main" id="{6941551A-A22F-8F01-8260-8C087E8B9CF1}"/>
              </a:ext>
            </a:extLst>
          </p:cNvPr>
          <p:cNvSpPr txBox="1"/>
          <p:nvPr/>
        </p:nvSpPr>
        <p:spPr>
          <a:xfrm>
            <a:off x="436006" y="3048491"/>
            <a:ext cx="3889732" cy="1292662"/>
          </a:xfrm>
          <a:prstGeom prst="rect">
            <a:avLst/>
          </a:prstGeom>
          <a:noFill/>
        </p:spPr>
        <p:txBody>
          <a:bodyPr wrap="square" rtlCol="0">
            <a:spAutoFit/>
          </a:bodyPr>
          <a:lstStyle/>
          <a:p>
            <a:pPr algn="ctr"/>
            <a:r>
              <a:rPr lang="en-US" dirty="0">
                <a:solidFill>
                  <a:srgbClr val="006600"/>
                </a:solidFill>
              </a:rPr>
              <a:t>Standard Deduction = $14,600 for 2024</a:t>
            </a:r>
          </a:p>
          <a:p>
            <a:pPr algn="ctr"/>
            <a:r>
              <a:rPr lang="en-US" dirty="0">
                <a:solidFill>
                  <a:srgbClr val="006600"/>
                </a:solidFill>
              </a:rPr>
              <a:t>(or $29,200 for married-filing-jointly)</a:t>
            </a:r>
          </a:p>
          <a:p>
            <a:pPr algn="ctr"/>
            <a:r>
              <a:rPr lang="en-US" sz="1400" dirty="0">
                <a:solidFill>
                  <a:srgbClr val="006600"/>
                </a:solidFill>
              </a:rPr>
              <a:t>Everyone gets this deduction / subtraction, at least. Some will “itemize” certain deductions to get an even larger subtraction</a:t>
            </a:r>
          </a:p>
        </p:txBody>
      </p:sp>
      <p:sp>
        <p:nvSpPr>
          <p:cNvPr id="6" name="Left Brace 5">
            <a:extLst>
              <a:ext uri="{FF2B5EF4-FFF2-40B4-BE49-F238E27FC236}">
                <a16:creationId xmlns:a16="http://schemas.microsoft.com/office/drawing/2014/main" id="{94566F71-D754-0874-AC0F-F7651D0A724A}"/>
              </a:ext>
            </a:extLst>
          </p:cNvPr>
          <p:cNvSpPr/>
          <p:nvPr/>
        </p:nvSpPr>
        <p:spPr>
          <a:xfrm>
            <a:off x="4523554" y="3394786"/>
            <a:ext cx="230113" cy="663608"/>
          </a:xfrm>
          <a:prstGeom prst="leftBrace">
            <a:avLst>
              <a:gd name="adj1" fmla="val 8333"/>
              <a:gd name="adj2" fmla="val 46511"/>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0EA4327-4D45-9641-57EC-62B0249DD1FA}"/>
              </a:ext>
            </a:extLst>
          </p:cNvPr>
          <p:cNvSpPr txBox="1"/>
          <p:nvPr/>
        </p:nvSpPr>
        <p:spPr>
          <a:xfrm>
            <a:off x="564183" y="4636015"/>
            <a:ext cx="3889732" cy="1292662"/>
          </a:xfrm>
          <a:prstGeom prst="rect">
            <a:avLst/>
          </a:prstGeom>
          <a:noFill/>
        </p:spPr>
        <p:txBody>
          <a:bodyPr wrap="square" rtlCol="0">
            <a:spAutoFit/>
          </a:bodyPr>
          <a:lstStyle/>
          <a:p>
            <a:pPr algn="ctr"/>
            <a:r>
              <a:rPr lang="en-US" dirty="0">
                <a:solidFill>
                  <a:srgbClr val="7030A0"/>
                </a:solidFill>
              </a:rPr>
              <a:t>Credits are wonderful </a:t>
            </a:r>
            <a:r>
              <a:rPr lang="en-US" dirty="0">
                <a:solidFill>
                  <a:srgbClr val="7030A0"/>
                </a:solidFill>
                <a:sym typeface="Wingdings" pitchFamily="2" charset="2"/>
              </a:rPr>
              <a:t> The reduce the taxes owed, dollar-for-dollar</a:t>
            </a:r>
            <a:endParaRPr lang="en-US" dirty="0">
              <a:solidFill>
                <a:srgbClr val="7030A0"/>
              </a:solidFill>
            </a:endParaRPr>
          </a:p>
          <a:p>
            <a:pPr algn="ctr"/>
            <a:r>
              <a:rPr lang="en-US" sz="1400" dirty="0">
                <a:solidFill>
                  <a:srgbClr val="7030A0"/>
                </a:solidFill>
              </a:rPr>
              <a:t>But not everyone will have credits. They are for specific situations (see previous slide), but do a little homework to see if any apply to you.</a:t>
            </a:r>
          </a:p>
        </p:txBody>
      </p:sp>
      <p:sp>
        <p:nvSpPr>
          <p:cNvPr id="8" name="Left Brace 7">
            <a:extLst>
              <a:ext uri="{FF2B5EF4-FFF2-40B4-BE49-F238E27FC236}">
                <a16:creationId xmlns:a16="http://schemas.microsoft.com/office/drawing/2014/main" id="{BDEFDEDC-7339-D6AD-2063-D952B5C1F365}"/>
              </a:ext>
            </a:extLst>
          </p:cNvPr>
          <p:cNvSpPr/>
          <p:nvPr/>
        </p:nvSpPr>
        <p:spPr>
          <a:xfrm>
            <a:off x="4523553" y="5246036"/>
            <a:ext cx="230113" cy="663608"/>
          </a:xfrm>
          <a:prstGeom prst="leftBrace">
            <a:avLst>
              <a:gd name="adj1" fmla="val 8333"/>
              <a:gd name="adj2" fmla="val 46511"/>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3341296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P spid="7" grpId="0"/>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3000" b="1" dirty="0">
                <a:solidFill>
                  <a:srgbClr val="006600"/>
                </a:solidFill>
              </a:rPr>
              <a:t>Should we file taxes as Married Filing Jointly or Separately?</a:t>
            </a:r>
          </a:p>
          <a:p>
            <a:pPr marL="0" lvl="0" indent="0">
              <a:buNone/>
            </a:pPr>
            <a:br>
              <a:rPr lang="en-US" sz="1600" b="1" dirty="0">
                <a:solidFill>
                  <a:srgbClr val="2D2D83"/>
                </a:solidFill>
              </a:rPr>
            </a:br>
            <a:r>
              <a:rPr lang="en-US" sz="2400" b="1" dirty="0">
                <a:solidFill>
                  <a:srgbClr val="2D2D83"/>
                </a:solidFill>
              </a:rPr>
              <a:t>       It depends.</a:t>
            </a:r>
            <a:br>
              <a:rPr lang="en-US" sz="2400" b="1" dirty="0">
                <a:solidFill>
                  <a:srgbClr val="2D2D83"/>
                </a:solidFill>
              </a:rPr>
            </a:br>
            <a:r>
              <a:rPr lang="en-US" sz="2400" b="1" dirty="0">
                <a:solidFill>
                  <a:srgbClr val="2D2D83"/>
                </a:solidFill>
              </a:rPr>
              <a:t>       It will be different for each family…and it may be different for each year.</a:t>
            </a:r>
            <a:endParaRPr lang="en-US" sz="1600" b="1" dirty="0"/>
          </a:p>
          <a:p>
            <a:pPr lvl="1"/>
            <a:r>
              <a:rPr lang="en-US" sz="1800" dirty="0"/>
              <a:t>Both spouses are NOT allowed to take the same deductions &amp; credits on their own returns.</a:t>
            </a:r>
          </a:p>
          <a:p>
            <a:pPr lvl="1"/>
            <a:r>
              <a:rPr lang="en-US" sz="1800" dirty="0"/>
              <a:t>You want to be strategic and do the math to see where your combined tax liability is lowest.</a:t>
            </a:r>
          </a:p>
          <a:p>
            <a:pPr lvl="1"/>
            <a:r>
              <a:rPr lang="en-US" sz="1800" dirty="0"/>
              <a:t>Perhaps you file separately and the higher-income spouse claims all of the deductions &amp; credits to reduce their income the most. </a:t>
            </a:r>
          </a:p>
          <a:p>
            <a:pPr lvl="1"/>
            <a:r>
              <a:rPr lang="en-US" sz="1800" dirty="0"/>
              <a:t>If there is a big difference in your incomes, you may be able to strategically lower your tax liability by filing individually (in theory). Look at both options and choose the better one (this year).</a:t>
            </a:r>
          </a:p>
          <a:p>
            <a:pPr lvl="1"/>
            <a:r>
              <a:rPr lang="en-US" sz="1800" dirty="0"/>
              <a:t>A couple examples:</a:t>
            </a:r>
          </a:p>
          <a:p>
            <a:pPr lvl="2"/>
            <a:r>
              <a:rPr lang="en-US" sz="1400" dirty="0"/>
              <a:t>The IRS allows us to have professional tax preparation if our income is less than $73,000, regardless of how you file.</a:t>
            </a:r>
          </a:p>
          <a:p>
            <a:pPr lvl="2"/>
            <a:r>
              <a:rPr lang="en-US" sz="1400" dirty="0"/>
              <a:t>If you are working but your spouse is not, you can open an IRA for them since they cannot…but only if you file MFJ.</a:t>
            </a:r>
          </a:p>
          <a:p>
            <a:pPr lvl="1"/>
            <a:r>
              <a:rPr lang="en-US" sz="1800" dirty="0"/>
              <a:t>“Head of Household” filing status is generally the most favorable status…but it is a legal status, it is not a description. It is generally reserved for single parents who provide &gt;50% of dependent care.</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More Frequently Asked Questions</a:t>
            </a:r>
          </a:p>
        </p:txBody>
      </p:sp>
    </p:spTree>
    <p:extLst>
      <p:ext uri="{BB962C8B-B14F-4D97-AF65-F5344CB8AC3E}">
        <p14:creationId xmlns:p14="http://schemas.microsoft.com/office/powerpoint/2010/main" val="266802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5" dur="500"/>
                                        <p:tgtEl>
                                          <p:spTgt spid="25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8" dur="500"/>
                                        <p:tgtEl>
                                          <p:spTgt spid="2560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1" dur="500"/>
                                        <p:tgtEl>
                                          <p:spTgt spid="2560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4" dur="500"/>
                                        <p:tgtEl>
                                          <p:spTgt spid="2560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7" dur="500"/>
                                        <p:tgtEl>
                                          <p:spTgt spid="2560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0" dur="500"/>
                                        <p:tgtEl>
                                          <p:spTgt spid="2560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3"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3000" b="1" dirty="0">
                <a:solidFill>
                  <a:srgbClr val="C00000"/>
                </a:solidFill>
              </a:rPr>
              <a:t>Speaking of taxes, what are some tax benefits for families?</a:t>
            </a:r>
          </a:p>
          <a:p>
            <a:pPr marL="0" lvl="0" indent="0">
              <a:buNone/>
            </a:pPr>
            <a:br>
              <a:rPr lang="en-US" sz="1600" b="1" dirty="0">
                <a:solidFill>
                  <a:srgbClr val="2D2D83"/>
                </a:solidFill>
              </a:rPr>
            </a:br>
            <a:r>
              <a:rPr lang="en-US" sz="2400" b="1" dirty="0">
                <a:solidFill>
                  <a:srgbClr val="2D2D83"/>
                </a:solidFill>
              </a:rPr>
              <a:t>       There are lots – each family can probably identify 3-10 benefits for them.</a:t>
            </a:r>
            <a:endParaRPr lang="en-US" sz="1600" b="1" dirty="0"/>
          </a:p>
          <a:p>
            <a:pPr lvl="1"/>
            <a:r>
              <a:rPr lang="en-US" sz="1800" dirty="0"/>
              <a:t>The 2017 tax cuts eliminated the ability to claim a deduction for each dependent…but there are still credits and deductions available.</a:t>
            </a:r>
          </a:p>
          <a:p>
            <a:pPr lvl="1"/>
            <a:r>
              <a:rPr lang="en-US" sz="1800" dirty="0"/>
              <a:t>The child tax credit – possibly $2,000 credit for each child.</a:t>
            </a:r>
          </a:p>
          <a:p>
            <a:pPr lvl="1"/>
            <a:r>
              <a:rPr lang="en-US" sz="1800" dirty="0"/>
              <a:t>The dependent care credit – not exclusive to children.</a:t>
            </a:r>
          </a:p>
          <a:p>
            <a:pPr lvl="1"/>
            <a:r>
              <a:rPr lang="en-US" sz="1800" dirty="0"/>
              <a:t>The adoption credit – can receive up to $14,000+ credit for all adoption-related expenses.</a:t>
            </a:r>
          </a:p>
          <a:p>
            <a:pPr lvl="1"/>
            <a:r>
              <a:rPr lang="en-US" sz="1800" dirty="0"/>
              <a:t>The earned-income tax credit – available for low-income taxpayers.</a:t>
            </a:r>
          </a:p>
          <a:p>
            <a:pPr lvl="1"/>
            <a:r>
              <a:rPr lang="en-US" sz="1800" dirty="0"/>
              <a:t>Medical expenses for having a baby may be an above-the-line deduction.</a:t>
            </a:r>
          </a:p>
          <a:p>
            <a:pPr lvl="1"/>
            <a:r>
              <a:rPr lang="en-US" sz="1800" dirty="0"/>
              <a:t>Education credits &amp; deductions…including the American Opportunity Tax Credit, the Lifetime Learning Credit, and deductions for student loan interest.</a:t>
            </a:r>
          </a:p>
          <a:p>
            <a:pPr lvl="1"/>
            <a:r>
              <a:rPr lang="en-US" sz="1800" dirty="0"/>
              <a:t>As your family grows, your benefits grow…so talk to Human Resources an reduce your tax withholding.</a:t>
            </a:r>
          </a:p>
          <a:p>
            <a:pPr lvl="1"/>
            <a:r>
              <a:rPr lang="en-US" sz="1800" dirty="0"/>
              <a:t>With all of the above, there are limitations and rules. Read the fine print.</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More Frequently Asked Questions</a:t>
            </a:r>
          </a:p>
        </p:txBody>
      </p:sp>
    </p:spTree>
    <p:extLst>
      <p:ext uri="{BB962C8B-B14F-4D97-AF65-F5344CB8AC3E}">
        <p14:creationId xmlns:p14="http://schemas.microsoft.com/office/powerpoint/2010/main" val="1098209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5" dur="500"/>
                                        <p:tgtEl>
                                          <p:spTgt spid="25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8" dur="500"/>
                                        <p:tgtEl>
                                          <p:spTgt spid="2560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1" dur="500"/>
                                        <p:tgtEl>
                                          <p:spTgt spid="2560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4" dur="500"/>
                                        <p:tgtEl>
                                          <p:spTgt spid="2560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7" dur="500"/>
                                        <p:tgtEl>
                                          <p:spTgt spid="2560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0" dur="500"/>
                                        <p:tgtEl>
                                          <p:spTgt spid="2560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3" dur="500"/>
                                        <p:tgtEl>
                                          <p:spTgt spid="2560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36"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buNone/>
            </a:pPr>
            <a:r>
              <a:rPr lang="en-US" sz="2600" b="1" dirty="0">
                <a:solidFill>
                  <a:srgbClr val="C00000"/>
                </a:solidFill>
              </a:rPr>
              <a:t>Go to the IRS calculator: https://</a:t>
            </a:r>
            <a:r>
              <a:rPr lang="en-US" sz="2600" b="1" dirty="0" err="1">
                <a:solidFill>
                  <a:srgbClr val="C00000"/>
                </a:solidFill>
              </a:rPr>
              <a:t>apps.irs.gov</a:t>
            </a:r>
            <a:r>
              <a:rPr lang="en-US" sz="2600" b="1" dirty="0">
                <a:solidFill>
                  <a:srgbClr val="C00000"/>
                </a:solidFill>
              </a:rPr>
              <a:t>/app/tax-withholding-estimator</a:t>
            </a:r>
          </a:p>
          <a:p>
            <a:pPr marL="0" lvl="0" indent="0">
              <a:buNone/>
            </a:pPr>
            <a:br>
              <a:rPr lang="en-US" sz="1600" b="1" dirty="0">
                <a:solidFill>
                  <a:srgbClr val="2D2D83"/>
                </a:solidFill>
              </a:rPr>
            </a:br>
            <a:r>
              <a:rPr lang="en-US" sz="2400" b="1" dirty="0">
                <a:solidFill>
                  <a:srgbClr val="2D2D83"/>
                </a:solidFill>
              </a:rPr>
              <a:t>This will help you determine how much Human</a:t>
            </a:r>
            <a:br>
              <a:rPr lang="en-US" sz="2400" b="1" dirty="0">
                <a:solidFill>
                  <a:srgbClr val="2D2D83"/>
                </a:solidFill>
              </a:rPr>
            </a:br>
            <a:r>
              <a:rPr lang="en-US" sz="2400" b="1" dirty="0">
                <a:solidFill>
                  <a:srgbClr val="2D2D83"/>
                </a:solidFill>
              </a:rPr>
              <a:t>Resources should be taking out of your paycheck</a:t>
            </a:r>
            <a:br>
              <a:rPr lang="en-US" sz="2400" b="1" dirty="0">
                <a:solidFill>
                  <a:srgbClr val="2D2D83"/>
                </a:solidFill>
              </a:rPr>
            </a:br>
            <a:r>
              <a:rPr lang="en-US" sz="2400" b="1" dirty="0">
                <a:solidFill>
                  <a:srgbClr val="2D2D83"/>
                </a:solidFill>
              </a:rPr>
              <a:t>each month.</a:t>
            </a:r>
            <a:br>
              <a:rPr lang="en-US" sz="2400" b="1" dirty="0">
                <a:solidFill>
                  <a:srgbClr val="2D2D83"/>
                </a:solidFill>
              </a:rPr>
            </a:br>
            <a:br>
              <a:rPr lang="en-US" sz="2400" b="1" dirty="0">
                <a:solidFill>
                  <a:srgbClr val="2D2D83"/>
                </a:solidFill>
              </a:rPr>
            </a:br>
            <a:r>
              <a:rPr lang="en-US" sz="2400" b="1" dirty="0">
                <a:solidFill>
                  <a:srgbClr val="2D2D83"/>
                </a:solidFill>
              </a:rPr>
              <a:t>This is ultimately up to you – but HR has a legal </a:t>
            </a:r>
            <a:br>
              <a:rPr lang="en-US" sz="2400" b="1" dirty="0">
                <a:solidFill>
                  <a:srgbClr val="2D2D83"/>
                </a:solidFill>
              </a:rPr>
            </a:br>
            <a:r>
              <a:rPr lang="en-US" sz="2400" b="1" dirty="0">
                <a:solidFill>
                  <a:srgbClr val="2D2D83"/>
                </a:solidFill>
              </a:rPr>
              <a:t>obligation to the IRS to withhold estimated taxes</a:t>
            </a:r>
            <a:br>
              <a:rPr lang="en-US" sz="2400" b="1" dirty="0">
                <a:solidFill>
                  <a:srgbClr val="2D2D83"/>
                </a:solidFill>
              </a:rPr>
            </a:br>
            <a:r>
              <a:rPr lang="en-US" sz="2400" b="1" dirty="0">
                <a:solidFill>
                  <a:srgbClr val="2D2D83"/>
                </a:solidFill>
              </a:rPr>
              <a:t>from your paycheck, if appropriate.</a:t>
            </a:r>
            <a:br>
              <a:rPr lang="en-US" sz="2400" b="1" dirty="0">
                <a:solidFill>
                  <a:srgbClr val="2D2D83"/>
                </a:solidFill>
              </a:rPr>
            </a:br>
            <a:br>
              <a:rPr lang="en-US" sz="2400" b="1" dirty="0">
                <a:solidFill>
                  <a:srgbClr val="2D2D83"/>
                </a:solidFill>
              </a:rPr>
            </a:br>
            <a:r>
              <a:rPr lang="en-US" sz="2400" b="1" dirty="0">
                <a:solidFill>
                  <a:srgbClr val="2D2D83"/>
                </a:solidFill>
              </a:rPr>
              <a:t>This calculator can guide you to the proper amount</a:t>
            </a:r>
            <a:br>
              <a:rPr lang="en-US" sz="2400" b="1" dirty="0">
                <a:solidFill>
                  <a:srgbClr val="2D2D83"/>
                </a:solidFill>
              </a:rPr>
            </a:br>
            <a:r>
              <a:rPr lang="en-US" sz="2400" b="1" dirty="0">
                <a:solidFill>
                  <a:srgbClr val="2D2D83"/>
                </a:solidFill>
              </a:rPr>
              <a:t>of withholding – so you do not overpay taxes and</a:t>
            </a:r>
            <a:br>
              <a:rPr lang="en-US" sz="2400" b="1" dirty="0">
                <a:solidFill>
                  <a:srgbClr val="2D2D83"/>
                </a:solidFill>
              </a:rPr>
            </a:br>
            <a:r>
              <a:rPr lang="en-US" sz="2400" b="1" dirty="0">
                <a:solidFill>
                  <a:srgbClr val="2D2D83"/>
                </a:solidFill>
              </a:rPr>
              <a:t>so you do not underpay and incur penalties.</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How To Calculate Your Withholding</a:t>
            </a:r>
          </a:p>
        </p:txBody>
      </p:sp>
      <p:pic>
        <p:nvPicPr>
          <p:cNvPr id="3" name="Picture 2">
            <a:extLst>
              <a:ext uri="{FF2B5EF4-FFF2-40B4-BE49-F238E27FC236}">
                <a16:creationId xmlns:a16="http://schemas.microsoft.com/office/drawing/2014/main" id="{4EA05D15-D824-E8BC-2682-5FCE46F0A8C1}"/>
              </a:ext>
            </a:extLst>
          </p:cNvPr>
          <p:cNvPicPr>
            <a:picLocks noChangeAspect="1"/>
          </p:cNvPicPr>
          <p:nvPr/>
        </p:nvPicPr>
        <p:blipFill>
          <a:blip r:embed="rId3"/>
          <a:stretch>
            <a:fillRect/>
          </a:stretch>
        </p:blipFill>
        <p:spPr>
          <a:xfrm>
            <a:off x="7561839" y="1703523"/>
            <a:ext cx="4418717" cy="4418717"/>
          </a:xfrm>
          <a:prstGeom prst="rect">
            <a:avLst/>
          </a:prstGeom>
        </p:spPr>
      </p:pic>
    </p:spTree>
    <p:extLst>
      <p:ext uri="{BB962C8B-B14F-4D97-AF65-F5344CB8AC3E}">
        <p14:creationId xmlns:p14="http://schemas.microsoft.com/office/powerpoint/2010/main" val="3878461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5"/>
            <a:ext cx="10670628" cy="1057947"/>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More Way to Possibly Avoid Taxes or to At Least Be More Efficient With Your Tax Obligations</a:t>
            </a:r>
            <a:endParaRPr lang="en-US" sz="16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B3AF45E-6E35-3576-C500-3FB866594ADB}"/>
              </a:ext>
            </a:extLst>
          </p:cNvPr>
          <p:cNvSpPr txBox="1">
            <a:spLocks noChangeArrowheads="1"/>
          </p:cNvSpPr>
          <p:nvPr/>
        </p:nvSpPr>
        <p:spPr bwMode="auto">
          <a:xfrm>
            <a:off x="838200" y="1498537"/>
            <a:ext cx="10670628" cy="953993"/>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100" b="1" dirty="0">
                <a:solidFill>
                  <a:schemeClr val="bg1"/>
                </a:solidFill>
                <a:latin typeface="Calibri" panose="020F0502020204030204" pitchFamily="34" charset="0"/>
                <a:cs typeface="Calibri" panose="020F0502020204030204" pitchFamily="34" charset="0"/>
              </a:rPr>
              <a:t>REGISTER YOUR OWN BUSINESS IF YOU HAVE ANY CONSULTING, TUTORING, SIDE-HUSTLE OR ENTREPRENEURIAL ACTIVITIES</a:t>
            </a:r>
            <a:endParaRPr lang="en-US" sz="3100" b="1" i="1" cap="small" dirty="0">
              <a:solidFill>
                <a:schemeClr val="bg1"/>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3D2BE807-6CFC-1E3B-147D-E1CCCA506E0D}"/>
              </a:ext>
            </a:extLst>
          </p:cNvPr>
          <p:cNvSpPr txBox="1">
            <a:spLocks noChangeArrowheads="1"/>
          </p:cNvSpPr>
          <p:nvPr/>
        </p:nvSpPr>
        <p:spPr>
          <a:xfrm>
            <a:off x="838200" y="2628143"/>
            <a:ext cx="10515600" cy="366971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With your personal or family tax returns, the IRS doesn’t care about your expenses. The IRS doesn’t care how much you spend on rent, food, utilities or transportation.</a:t>
            </a:r>
          </a:p>
          <a:p>
            <a:r>
              <a:rPr lang="en-US" sz="4000" dirty="0"/>
              <a:t>You get the Standard Deduction and that’s it ($14,600 or $29,200).</a:t>
            </a:r>
            <a:br>
              <a:rPr lang="en-US" sz="4000" dirty="0"/>
            </a:br>
            <a:endParaRPr lang="en-US" sz="4000" dirty="0"/>
          </a:p>
          <a:p>
            <a:r>
              <a:rPr lang="en-US" sz="4000" dirty="0"/>
              <a:t>With a business tax return, every business expense you incur becomes a legitimate tax deduction. You do not get a Standard Deduction, but every penny of expenses for your business will lower your taxable income.</a:t>
            </a:r>
          </a:p>
          <a:p>
            <a:r>
              <a:rPr lang="en-US" sz="4000" dirty="0"/>
              <a:t>And, there are opportunities to obtain business tax deductions when you use personal assets (like your car or home).</a:t>
            </a:r>
            <a:br>
              <a:rPr lang="en-US" sz="4000" dirty="0"/>
            </a:br>
            <a:endParaRPr lang="en-US" sz="4000" dirty="0"/>
          </a:p>
          <a:p>
            <a:r>
              <a:rPr lang="en-US" sz="4000" dirty="0">
                <a:solidFill>
                  <a:srgbClr val="C00000"/>
                </a:solidFill>
              </a:rPr>
              <a:t>Note – If you do not have business income and you are recognizing business expenses for tax deduction purposes, that is fraud. Do not do that.</a:t>
            </a:r>
          </a:p>
        </p:txBody>
      </p:sp>
    </p:spTree>
    <p:extLst>
      <p:ext uri="{BB962C8B-B14F-4D97-AF65-F5344CB8AC3E}">
        <p14:creationId xmlns:p14="http://schemas.microsoft.com/office/powerpoint/2010/main" val="3485641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Let’s Talk About Inflation</a:t>
            </a:r>
          </a:p>
        </p:txBody>
      </p:sp>
      <p:sp>
        <p:nvSpPr>
          <p:cNvPr id="3" name="Content Placeholder 2">
            <a:extLst>
              <a:ext uri="{FF2B5EF4-FFF2-40B4-BE49-F238E27FC236}">
                <a16:creationId xmlns:a16="http://schemas.microsoft.com/office/drawing/2014/main" id="{698B8625-7F7B-F013-E46E-75A25A3F53B4}"/>
              </a:ext>
            </a:extLst>
          </p:cNvPr>
          <p:cNvSpPr txBox="1">
            <a:spLocks/>
          </p:cNvSpPr>
          <p:nvPr/>
        </p:nvSpPr>
        <p:spPr>
          <a:xfrm>
            <a:off x="838200" y="1434517"/>
            <a:ext cx="10670628" cy="40448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i="1" dirty="0">
                <a:solidFill>
                  <a:srgbClr val="2D2D83"/>
                </a:solidFill>
              </a:rPr>
              <a:t>Imagine that you are thinking about getting a new refrigerator, sometime in the next year. </a:t>
            </a:r>
            <a:br>
              <a:rPr lang="en-US" sz="2100" b="1" i="1" dirty="0">
                <a:solidFill>
                  <a:srgbClr val="2D2D83"/>
                </a:solidFill>
              </a:rPr>
            </a:br>
            <a:r>
              <a:rPr lang="en-US" sz="2100" b="1" i="1" dirty="0">
                <a:solidFill>
                  <a:srgbClr val="2D2D83"/>
                </a:solidFill>
              </a:rPr>
              <a:t>The refrigerator you want costs $1,000 today.</a:t>
            </a:r>
          </a:p>
          <a:p>
            <a:pPr marL="0" indent="0" algn="ctr">
              <a:buNone/>
            </a:pPr>
            <a:endParaRPr lang="en-US" sz="2100" b="1" i="1" dirty="0">
              <a:solidFill>
                <a:srgbClr val="2D2D83"/>
              </a:solidFill>
            </a:endParaRPr>
          </a:p>
          <a:p>
            <a:pPr marL="0" indent="0" algn="ctr">
              <a:buNone/>
            </a:pPr>
            <a:r>
              <a:rPr lang="en-US" sz="2100" b="1" i="1" dirty="0">
                <a:solidFill>
                  <a:srgbClr val="2D2D83"/>
                </a:solidFill>
              </a:rPr>
              <a:t>You hear reports about inflation being really bad…say, 10%.</a:t>
            </a:r>
          </a:p>
          <a:p>
            <a:pPr marL="0" indent="0" algn="ctr">
              <a:buNone/>
            </a:pPr>
            <a:endParaRPr lang="en-US" sz="2100" b="1" i="1" dirty="0">
              <a:solidFill>
                <a:srgbClr val="2D2D83"/>
              </a:solidFill>
            </a:endParaRPr>
          </a:p>
          <a:p>
            <a:pPr marL="0" indent="0" algn="ctr">
              <a:buNone/>
            </a:pPr>
            <a:r>
              <a:rPr lang="en-US" sz="2100" b="1" i="1" dirty="0">
                <a:solidFill>
                  <a:srgbClr val="2D2D83"/>
                </a:solidFill>
              </a:rPr>
              <a:t>You fear that – if you wait a year – your $1,000 refrigerator will cost you $1,100.</a:t>
            </a:r>
            <a:br>
              <a:rPr lang="en-US" sz="2100" b="1" i="1" dirty="0">
                <a:solidFill>
                  <a:srgbClr val="2D2D83"/>
                </a:solidFill>
              </a:rPr>
            </a:br>
            <a:endParaRPr lang="en-US" sz="2100" b="1" i="1" dirty="0">
              <a:solidFill>
                <a:srgbClr val="2D2D83"/>
              </a:solidFill>
            </a:endParaRPr>
          </a:p>
          <a:p>
            <a:pPr marL="0" indent="0" algn="ctr">
              <a:buNone/>
            </a:pPr>
            <a:r>
              <a:rPr lang="en-US" sz="2100" b="1" i="1" dirty="0">
                <a:solidFill>
                  <a:srgbClr val="2D2D83"/>
                </a:solidFill>
              </a:rPr>
              <a:t>So, you buy the $1,000 refrigerator today to avoid a potentially higher cost in the future.</a:t>
            </a:r>
          </a:p>
          <a:p>
            <a:pPr marL="0" indent="0" algn="ctr">
              <a:buNone/>
            </a:pPr>
            <a:endParaRPr lang="en-US" sz="2100" b="1" i="1" dirty="0">
              <a:solidFill>
                <a:srgbClr val="2D2D83"/>
              </a:solidFill>
            </a:endParaRPr>
          </a:p>
          <a:p>
            <a:pPr marL="0" indent="0" algn="ctr">
              <a:buNone/>
            </a:pPr>
            <a:r>
              <a:rPr lang="en-US" sz="2100" b="1" i="1" dirty="0">
                <a:solidFill>
                  <a:srgbClr val="2D2D83"/>
                </a:solidFill>
              </a:rPr>
              <a:t>Now, thanks to the laws of supply-and-demand, your purchase drives prices higher TODAY! That is, the fear or expectation of future inflation creates current inflation. Our fear of inflation actually makes realized inflation WORSE. This fear only corrects or moderates very slowly. </a:t>
            </a:r>
            <a:endParaRPr lang="en-US" sz="2100" b="1" i="1" strike="sngStrike" dirty="0">
              <a:solidFill>
                <a:srgbClr val="2D2D83"/>
              </a:solidFill>
            </a:endParaRPr>
          </a:p>
        </p:txBody>
      </p:sp>
    </p:spTree>
    <p:extLst>
      <p:ext uri="{BB962C8B-B14F-4D97-AF65-F5344CB8AC3E}">
        <p14:creationId xmlns:p14="http://schemas.microsoft.com/office/powerpoint/2010/main" val="263461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Brief Explanation for Why Inflation &amp; Interest Rates are So Dang High Right Now</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u="sng" dirty="0">
              <a:solidFill>
                <a:srgbClr val="C00000"/>
              </a:solidFill>
            </a:endParaRPr>
          </a:p>
          <a:p>
            <a:pPr marL="0" indent="0" algn="ctr">
              <a:buNone/>
            </a:pPr>
            <a:r>
              <a:rPr lang="en-US" sz="12500" b="1" dirty="0">
                <a:solidFill>
                  <a:srgbClr val="C00000"/>
                </a:solidFill>
              </a:rPr>
              <a:t>COVID-19!</a:t>
            </a:r>
            <a:endParaRPr lang="en-US" sz="2400" dirty="0">
              <a:solidFill>
                <a:srgbClr val="C00000"/>
              </a:solidFill>
            </a:endParaRPr>
          </a:p>
        </p:txBody>
      </p:sp>
    </p:spTree>
    <p:extLst>
      <p:ext uri="{BB962C8B-B14F-4D97-AF65-F5344CB8AC3E}">
        <p14:creationId xmlns:p14="http://schemas.microsoft.com/office/powerpoint/2010/main" val="353389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Brief Explanation for Why Inflation &amp; Interest Rates are So Dang High Right Now</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C00000"/>
                </a:solidFill>
              </a:rPr>
              <a:t>The U.S. economy and the global economy are not speedboats.</a:t>
            </a:r>
            <a:br>
              <a:rPr lang="en-US" sz="3200" dirty="0">
                <a:solidFill>
                  <a:srgbClr val="C00000"/>
                </a:solidFill>
              </a:rPr>
            </a:br>
            <a:br>
              <a:rPr lang="en-US" sz="3200" dirty="0">
                <a:solidFill>
                  <a:srgbClr val="C00000"/>
                </a:solidFill>
              </a:rPr>
            </a:br>
            <a:r>
              <a:rPr lang="en-US" sz="3200" dirty="0">
                <a:solidFill>
                  <a:srgbClr val="C00000"/>
                </a:solidFill>
              </a:rPr>
              <a:t>They are enormously massive cargo freighters that take a very long time to turn. </a:t>
            </a:r>
          </a:p>
          <a:p>
            <a:pPr lvl="1"/>
            <a:r>
              <a:rPr lang="en-US" sz="3200" dirty="0">
                <a:solidFill>
                  <a:srgbClr val="C00000"/>
                </a:solidFill>
              </a:rPr>
              <a:t>It took a while for inflation to become a problem following all the new 2020 money.</a:t>
            </a:r>
          </a:p>
          <a:p>
            <a:pPr lvl="1"/>
            <a:r>
              <a:rPr lang="en-US" sz="3200" dirty="0">
                <a:solidFill>
                  <a:srgbClr val="C00000"/>
                </a:solidFill>
              </a:rPr>
              <a:t>And, it will take / is taking a while for higher interest rates to bring down inflation.</a:t>
            </a:r>
          </a:p>
        </p:txBody>
      </p:sp>
    </p:spTree>
    <p:extLst>
      <p:ext uri="{BB962C8B-B14F-4D97-AF65-F5344CB8AC3E}">
        <p14:creationId xmlns:p14="http://schemas.microsoft.com/office/powerpoint/2010/main" val="1972648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Inflation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Argentina</a:t>
            </a:r>
          </a:p>
        </p:txBody>
      </p:sp>
    </p:spTree>
    <p:extLst>
      <p:ext uri="{BB962C8B-B14F-4D97-AF65-F5344CB8AC3E}">
        <p14:creationId xmlns:p14="http://schemas.microsoft.com/office/powerpoint/2010/main" val="45743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and spent $700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2619103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endParaRPr lang="en-US" sz="2000" b="1" dirty="0">
              <a:solidFill>
                <a:schemeClr val="bg1"/>
              </a:solidFill>
            </a:endParaRP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endParaRPr lang="en-US" sz="2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endParaRPr lang="en-US" sz="2000" b="1" dirty="0">
              <a:solidFill>
                <a:schemeClr val="bg1"/>
              </a:solidFill>
            </a:endParaRP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Argentina</a:t>
            </a:r>
            <a:endParaRPr lang="en-US" sz="2000" b="1" dirty="0">
              <a:solidFill>
                <a:schemeClr val="bg1"/>
              </a:solidFill>
            </a:endParaRPr>
          </a:p>
        </p:txBody>
      </p:sp>
      <p:sp>
        <p:nvSpPr>
          <p:cNvPr id="2" name="Rectangle 2">
            <a:extLst>
              <a:ext uri="{FF2B5EF4-FFF2-40B4-BE49-F238E27FC236}">
                <a16:creationId xmlns:a16="http://schemas.microsoft.com/office/drawing/2014/main" id="{5345DDA5-11FD-70CD-8211-783212DD32E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Inflation Quiz – Question #1</a:t>
            </a:r>
          </a:p>
        </p:txBody>
      </p:sp>
    </p:spTree>
    <p:extLst>
      <p:ext uri="{BB962C8B-B14F-4D97-AF65-F5344CB8AC3E}">
        <p14:creationId xmlns:p14="http://schemas.microsoft.com/office/powerpoint/2010/main" val="29518373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Argentina</a:t>
            </a:r>
          </a:p>
        </p:txBody>
      </p:sp>
      <p:sp>
        <p:nvSpPr>
          <p:cNvPr id="2" name="Rectangle 2">
            <a:extLst>
              <a:ext uri="{FF2B5EF4-FFF2-40B4-BE49-F238E27FC236}">
                <a16:creationId xmlns:a16="http://schemas.microsoft.com/office/drawing/2014/main" id="{6F0B26CF-1393-42D4-AF2B-767794DAF520}"/>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Inflation Quiz – Question #2</a:t>
            </a:r>
          </a:p>
        </p:txBody>
      </p:sp>
    </p:spTree>
    <p:extLst>
      <p:ext uri="{BB962C8B-B14F-4D97-AF65-F5344CB8AC3E}">
        <p14:creationId xmlns:p14="http://schemas.microsoft.com/office/powerpoint/2010/main" val="21124552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 </a:t>
            </a:r>
            <a:r>
              <a:rPr lang="en-US" sz="2000" b="1" dirty="0">
                <a:solidFill>
                  <a:schemeClr val="bg1"/>
                </a:solidFill>
              </a:rPr>
              <a:t>(2.4%)</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r>
              <a:rPr lang="en-US" sz="2000" b="1" dirty="0">
                <a:solidFill>
                  <a:schemeClr val="bg1"/>
                </a:solidFill>
              </a:rPr>
              <a:t> (1.6%)</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 </a:t>
            </a:r>
            <a:r>
              <a:rPr lang="en-US" sz="2000" b="1" dirty="0">
                <a:solidFill>
                  <a:schemeClr val="bg1"/>
                </a:solidFill>
              </a:rPr>
              <a:t>(1.7%)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Argentina</a:t>
            </a:r>
            <a:r>
              <a:rPr lang="en-US" sz="2000" b="1" dirty="0">
                <a:solidFill>
                  <a:schemeClr val="bg1"/>
                </a:solidFill>
              </a:rPr>
              <a:t> (209%)</a:t>
            </a:r>
          </a:p>
        </p:txBody>
      </p:sp>
      <p:sp>
        <p:nvSpPr>
          <p:cNvPr id="2" name="Rectangle 2">
            <a:extLst>
              <a:ext uri="{FF2B5EF4-FFF2-40B4-BE49-F238E27FC236}">
                <a16:creationId xmlns:a16="http://schemas.microsoft.com/office/drawing/2014/main" id="{666B2B45-A0BA-23C7-F191-A3B2B62CBB9D}"/>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Inflation Quiz – Question #2</a:t>
            </a:r>
          </a:p>
        </p:txBody>
      </p:sp>
      <p:sp>
        <p:nvSpPr>
          <p:cNvPr id="3" name="TextBox 2">
            <a:extLst>
              <a:ext uri="{FF2B5EF4-FFF2-40B4-BE49-F238E27FC236}">
                <a16:creationId xmlns:a16="http://schemas.microsoft.com/office/drawing/2014/main" id="{258E7077-5A00-2C02-A1FA-C132A9E10C18}"/>
              </a:ext>
            </a:extLst>
          </p:cNvPr>
          <p:cNvSpPr txBox="1"/>
          <p:nvPr/>
        </p:nvSpPr>
        <p:spPr>
          <a:xfrm>
            <a:off x="3136033" y="6112751"/>
            <a:ext cx="6069305" cy="584775"/>
          </a:xfrm>
          <a:prstGeom prst="rect">
            <a:avLst/>
          </a:prstGeom>
          <a:solidFill>
            <a:srgbClr val="C00000"/>
          </a:solidFill>
          <a:ln>
            <a:noFill/>
          </a:ln>
        </p:spPr>
        <p:txBody>
          <a:bodyPr wrap="square" rtlCol="0">
            <a:spAutoFit/>
          </a:bodyPr>
          <a:lstStyle/>
          <a:p>
            <a:pPr algn="ctr"/>
            <a:r>
              <a:rPr lang="en-US" sz="1600" b="1" dirty="0">
                <a:solidFill>
                  <a:schemeClr val="bg1"/>
                </a:solidFill>
              </a:rPr>
              <a:t>NOTE – The U.S.A. inflation rate is down 6% over the past year. The other 3 countries’ inflation rates are down 2-4% over the past year.</a:t>
            </a:r>
          </a:p>
        </p:txBody>
      </p:sp>
    </p:spTree>
    <p:extLst>
      <p:ext uri="{BB962C8B-B14F-4D97-AF65-F5344CB8AC3E}">
        <p14:creationId xmlns:p14="http://schemas.microsoft.com/office/powerpoint/2010/main" val="27085722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Top 3 Tips for </a:t>
            </a:r>
            <a:br>
              <a:rPr lang="en-US" b="1" cap="small" dirty="0">
                <a:solidFill>
                  <a:schemeClr val="bg1"/>
                </a:solidFill>
                <a:latin typeface="Calibri" panose="020F0502020204030204" pitchFamily="34" charset="0"/>
                <a:cs typeface="Calibri" panose="020F0502020204030204" pitchFamily="34" charset="0"/>
              </a:rPr>
            </a:br>
            <a:r>
              <a:rPr lang="en-US" b="1" cap="small" dirty="0">
                <a:solidFill>
                  <a:schemeClr val="bg1"/>
                </a:solidFill>
                <a:latin typeface="Calibri" panose="020F0502020204030204" pitchFamily="34" charset="0"/>
                <a:cs typeface="Calibri" panose="020F0502020204030204" pitchFamily="34" charset="0"/>
              </a:rPr>
              <a:t>Navigating an Uncertain Economy</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2400" b="1" u="sng" dirty="0">
                <a:solidFill>
                  <a:srgbClr val="006600"/>
                </a:solidFill>
              </a:rPr>
              <a:t>Cut your expenses &amp; Build your emergency fund. </a:t>
            </a:r>
            <a:br>
              <a:rPr lang="en-US" sz="2400" b="1" u="sng" dirty="0">
                <a:solidFill>
                  <a:srgbClr val="006600"/>
                </a:solidFill>
              </a:rPr>
            </a:br>
            <a:br>
              <a:rPr lang="en-US" sz="2400" b="1" u="sng" dirty="0">
                <a:solidFill>
                  <a:srgbClr val="006600"/>
                </a:solidFill>
              </a:rPr>
            </a:br>
            <a:r>
              <a:rPr lang="en-US" sz="2400" dirty="0">
                <a:solidFill>
                  <a:srgbClr val="006600"/>
                </a:solidFill>
              </a:rPr>
              <a:t>Analyze your budget and cut your discretionary expenses by 25%. Stop dining our, shop in bulk, do potluck dinners, clean out your pantry. </a:t>
            </a:r>
            <a:br>
              <a:rPr lang="en-US" sz="2400" dirty="0">
                <a:solidFill>
                  <a:srgbClr val="006600"/>
                </a:solidFill>
              </a:rPr>
            </a:br>
            <a:br>
              <a:rPr lang="en-US" sz="2400" dirty="0">
                <a:solidFill>
                  <a:srgbClr val="006600"/>
                </a:solidFill>
              </a:rPr>
            </a:br>
            <a:r>
              <a:rPr lang="en-US" sz="2400" dirty="0">
                <a:solidFill>
                  <a:srgbClr val="006600"/>
                </a:solidFill>
              </a:rPr>
              <a:t>Have a dedicated savings account with the equivalent of 3-6 months of your non-discretionary expenses in it.</a:t>
            </a:r>
            <a:br>
              <a:rPr lang="en-US" sz="2400" dirty="0">
                <a:solidFill>
                  <a:srgbClr val="006600"/>
                </a:solidFill>
              </a:rPr>
            </a:br>
            <a:br>
              <a:rPr lang="en-US" sz="2400" dirty="0">
                <a:solidFill>
                  <a:srgbClr val="006600"/>
                </a:solidFill>
              </a:rPr>
            </a:br>
            <a:r>
              <a:rPr lang="en-US" sz="2400" dirty="0">
                <a:solidFill>
                  <a:srgbClr val="006600"/>
                </a:solidFill>
              </a:rPr>
              <a:t>Your budget is one of the few things you can (kind of) control in a turbulent economy. This is the perfect time to focus on essentials, behaviors &amp; habits.</a:t>
            </a:r>
          </a:p>
        </p:txBody>
      </p:sp>
    </p:spTree>
    <p:extLst>
      <p:ext uri="{BB962C8B-B14F-4D97-AF65-F5344CB8AC3E}">
        <p14:creationId xmlns:p14="http://schemas.microsoft.com/office/powerpoint/2010/main" val="148324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61278"/>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A Little Inflation History &amp; Perspective</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392795"/>
            <a:ext cx="10837053" cy="45801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2D2D83"/>
                </a:solidFill>
              </a:rPr>
              <a:t>After all of the stimulus and rescue packages due to Covid-19, Inflation in the United States peaked at 9.1% annually</a:t>
            </a:r>
          </a:p>
          <a:p>
            <a:r>
              <a:rPr lang="en-US" sz="2400" b="1" dirty="0">
                <a:solidFill>
                  <a:srgbClr val="2D2D83"/>
                </a:solidFill>
              </a:rPr>
              <a:t>The Federal Reserve began aggressively increasing interest rates, which slowed down the economy and decreased inflation</a:t>
            </a:r>
          </a:p>
          <a:p>
            <a:r>
              <a:rPr lang="en-US" sz="2400" b="1" dirty="0">
                <a:solidFill>
                  <a:srgbClr val="2D2D83"/>
                </a:solidFill>
              </a:rPr>
              <a:t>Central banks around the world did the same thing (except in Argentina &amp; Turkey)</a:t>
            </a:r>
          </a:p>
          <a:p>
            <a:endParaRPr lang="en-US" sz="2400" b="1" dirty="0">
              <a:solidFill>
                <a:srgbClr val="2D2D83"/>
              </a:solidFill>
            </a:endParaRPr>
          </a:p>
          <a:p>
            <a:r>
              <a:rPr lang="en-US" sz="2400" b="1" dirty="0">
                <a:solidFill>
                  <a:srgbClr val="2D2D83"/>
                </a:solidFill>
              </a:rPr>
              <a:t>In theory, the trade-off to fighting inflation is that it could lead to job losses and a recession.</a:t>
            </a:r>
          </a:p>
          <a:p>
            <a:pPr lvl="1"/>
            <a:r>
              <a:rPr lang="en-US" sz="2000" b="1" dirty="0">
                <a:solidFill>
                  <a:srgbClr val="2D2D83"/>
                </a:solidFill>
              </a:rPr>
              <a:t>That has not happened – which is just about the best possible outcome for where we were in June 2022.</a:t>
            </a:r>
            <a:endParaRPr lang="en-US" sz="2400" dirty="0">
              <a:solidFill>
                <a:srgbClr val="006600"/>
              </a:solidFill>
            </a:endParaRPr>
          </a:p>
        </p:txBody>
      </p:sp>
    </p:spTree>
    <p:extLst>
      <p:ext uri="{BB962C8B-B14F-4D97-AF65-F5344CB8AC3E}">
        <p14:creationId xmlns:p14="http://schemas.microsoft.com/office/powerpoint/2010/main" val="21163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61278"/>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A Little Inflation History &amp; Perspective</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392795"/>
            <a:ext cx="10837053" cy="45801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2D2D83"/>
                </a:solidFill>
              </a:rPr>
              <a:t>I think inflation is currently in a really good place.</a:t>
            </a:r>
          </a:p>
          <a:p>
            <a:r>
              <a:rPr lang="en-US" sz="2400" b="1" dirty="0">
                <a:solidFill>
                  <a:srgbClr val="2D2D83"/>
                </a:solidFill>
              </a:rPr>
              <a:t>Most economists around the world think inflation is in a really good place.</a:t>
            </a:r>
          </a:p>
          <a:p>
            <a:endParaRPr lang="en-US" sz="2400" b="1" dirty="0">
              <a:solidFill>
                <a:srgbClr val="2D2D83"/>
              </a:solidFill>
            </a:endParaRPr>
          </a:p>
          <a:p>
            <a:r>
              <a:rPr lang="en-US" sz="2400" b="1" dirty="0">
                <a:solidFill>
                  <a:srgbClr val="2D2D83"/>
                </a:solidFill>
              </a:rPr>
              <a:t>There are at least 4 caveats to this for many of us:</a:t>
            </a:r>
          </a:p>
          <a:p>
            <a:endParaRPr lang="en-US" sz="2400" b="1" dirty="0">
              <a:solidFill>
                <a:srgbClr val="2D2D83"/>
              </a:solidFill>
            </a:endParaRPr>
          </a:p>
          <a:p>
            <a:pPr marL="914400" lvl="1" indent="-457200">
              <a:buFont typeface="+mj-lt"/>
              <a:buAutoNum type="arabicPeriod"/>
            </a:pPr>
            <a:r>
              <a:rPr lang="en-US" sz="2000" b="1" dirty="0">
                <a:solidFill>
                  <a:srgbClr val="2D2D83"/>
                </a:solidFill>
              </a:rPr>
              <a:t>Prices have increased 20%, on average, over the past 3 years. They are not coming down. They will stay at this level…and increase from here. </a:t>
            </a:r>
            <a:r>
              <a:rPr lang="en-US" sz="1200" b="1" dirty="0">
                <a:solidFill>
                  <a:srgbClr val="2D2D83"/>
                </a:solidFill>
              </a:rPr>
              <a:t>(The rate of change has calmed down, but the level still feels high).</a:t>
            </a:r>
          </a:p>
          <a:p>
            <a:pPr marL="914400" lvl="1" indent="-457200">
              <a:buFont typeface="+mj-lt"/>
              <a:buAutoNum type="arabicPeriod"/>
            </a:pPr>
            <a:r>
              <a:rPr lang="en-US" sz="2000" b="1" dirty="0">
                <a:solidFill>
                  <a:srgbClr val="2D2D83"/>
                </a:solidFill>
              </a:rPr>
              <a:t>Louisiana has one of the worst economies in the nation. The 2.4% inflation rate is the national average. Louisiana inflation is currently close to 3.5%</a:t>
            </a:r>
          </a:p>
          <a:p>
            <a:pPr marL="914400" lvl="1" indent="-457200">
              <a:buFont typeface="+mj-lt"/>
              <a:buAutoNum type="arabicPeriod"/>
            </a:pPr>
            <a:r>
              <a:rPr lang="en-US" sz="2000" b="1" dirty="0">
                <a:solidFill>
                  <a:srgbClr val="2D2D83"/>
                </a:solidFill>
              </a:rPr>
              <a:t>Rent inflation is close to 5.0%. If you are renting, prices are very painful.</a:t>
            </a:r>
          </a:p>
          <a:p>
            <a:pPr marL="914400" lvl="1" indent="-457200">
              <a:buFont typeface="+mj-lt"/>
              <a:buAutoNum type="arabicPeriod"/>
            </a:pPr>
            <a:r>
              <a:rPr lang="en-US" sz="2000" b="1" dirty="0">
                <a:solidFill>
                  <a:srgbClr val="2D2D83"/>
                </a:solidFill>
              </a:rPr>
              <a:t>Education inflation has been higher than over inflation for 30+ years. We all feel that.</a:t>
            </a:r>
            <a:endParaRPr lang="en-US" sz="2400" dirty="0">
              <a:solidFill>
                <a:srgbClr val="006600"/>
              </a:solidFill>
            </a:endParaRPr>
          </a:p>
        </p:txBody>
      </p:sp>
    </p:spTree>
    <p:extLst>
      <p:ext uri="{BB962C8B-B14F-4D97-AF65-F5344CB8AC3E}">
        <p14:creationId xmlns:p14="http://schemas.microsoft.com/office/powerpoint/2010/main" val="2775077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Top 3 Tips for </a:t>
            </a:r>
            <a:br>
              <a:rPr lang="en-US" b="1" cap="small" dirty="0">
                <a:solidFill>
                  <a:schemeClr val="bg1"/>
                </a:solidFill>
                <a:latin typeface="Calibri" panose="020F0502020204030204" pitchFamily="34" charset="0"/>
                <a:cs typeface="Calibri" panose="020F0502020204030204" pitchFamily="34" charset="0"/>
              </a:rPr>
            </a:br>
            <a:r>
              <a:rPr lang="en-US" b="1" cap="small" dirty="0">
                <a:solidFill>
                  <a:schemeClr val="bg1"/>
                </a:solidFill>
                <a:latin typeface="Calibri" panose="020F0502020204030204" pitchFamily="34" charset="0"/>
                <a:cs typeface="Calibri" panose="020F0502020204030204" pitchFamily="34" charset="0"/>
              </a:rPr>
              <a:t>Navigating an Uncertain Economy</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952111"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2400" b="1" u="sng" dirty="0">
                <a:solidFill>
                  <a:srgbClr val="006600"/>
                </a:solidFill>
              </a:rPr>
              <a:t>Cut your expenses &amp; Build your emergency fund. </a:t>
            </a:r>
            <a:br>
              <a:rPr lang="en-US" sz="2400" dirty="0">
                <a:solidFill>
                  <a:srgbClr val="006600"/>
                </a:solidFill>
              </a:rPr>
            </a:br>
            <a:endParaRPr lang="en-US" sz="1200" dirty="0">
              <a:solidFill>
                <a:srgbClr val="006600"/>
              </a:solidFill>
            </a:endParaRPr>
          </a:p>
          <a:p>
            <a:pPr marL="742950" indent="-742950">
              <a:buFont typeface="+mj-lt"/>
              <a:buAutoNum type="arabicPeriod"/>
            </a:pPr>
            <a:r>
              <a:rPr lang="en-US" sz="2400" b="1" u="sng" dirty="0">
                <a:solidFill>
                  <a:srgbClr val="006600"/>
                </a:solidFill>
              </a:rPr>
              <a:t>Take advantage of whatever interest rates are doing.</a:t>
            </a:r>
            <a:br>
              <a:rPr lang="en-US" sz="2400" b="1" u="sng" dirty="0">
                <a:solidFill>
                  <a:srgbClr val="006600"/>
                </a:solidFill>
              </a:rPr>
            </a:br>
            <a:r>
              <a:rPr lang="en-US" sz="2400" dirty="0">
                <a:solidFill>
                  <a:srgbClr val="006600"/>
                </a:solidFill>
              </a:rPr>
              <a:t>When they are low, refinance your mortgage, consolidate outstanding loans or credit cards (or stop using credit cards altogether). If you are close to graduating, and close to repaying student loans, learn about Income Driven Repayment or Public Service Loan Forgiveness programs.</a:t>
            </a:r>
            <a:br>
              <a:rPr lang="en-US" sz="2400" dirty="0">
                <a:solidFill>
                  <a:srgbClr val="006600"/>
                </a:solidFill>
              </a:rPr>
            </a:br>
            <a:br>
              <a:rPr lang="en-US" sz="2400" dirty="0">
                <a:solidFill>
                  <a:srgbClr val="006600"/>
                </a:solidFill>
              </a:rPr>
            </a:br>
            <a:r>
              <a:rPr lang="en-US" sz="2400" dirty="0">
                <a:solidFill>
                  <a:srgbClr val="006600"/>
                </a:solidFill>
              </a:rPr>
              <a:t>When interest rates are high, move savings into CDs and possibly the stock market. Be proactive with your money.</a:t>
            </a:r>
          </a:p>
          <a:p>
            <a:pPr lvl="2">
              <a:buFont typeface="Wingdings" pitchFamily="2" charset="2"/>
              <a:buChar char="Ø"/>
            </a:pPr>
            <a:r>
              <a:rPr lang="en-US" sz="1800" dirty="0">
                <a:solidFill>
                  <a:srgbClr val="006600"/>
                </a:solidFill>
              </a:rPr>
              <a:t>Most savings accounts are currently paying about 1.0%. If you have a little bit of savings, you can find a Certificate of Deposit that is earning 4.0% or more. That’s a huge difference.</a:t>
            </a:r>
          </a:p>
          <a:p>
            <a:pPr lvl="2">
              <a:buFont typeface="Wingdings" pitchFamily="2" charset="2"/>
              <a:buChar char="Ø"/>
            </a:pPr>
            <a:r>
              <a:rPr lang="en-US" sz="1800" dirty="0">
                <a:solidFill>
                  <a:srgbClr val="006600"/>
                </a:solidFill>
              </a:rPr>
              <a:t>The stock market has earned close to 25% this year so far. That’s great. And that’s higher than inflation.</a:t>
            </a:r>
          </a:p>
          <a:p>
            <a:pPr lvl="3">
              <a:buFont typeface="Wingdings" pitchFamily="2" charset="2"/>
              <a:buChar char="Ø"/>
            </a:pPr>
            <a:r>
              <a:rPr lang="en-US" sz="1400" dirty="0">
                <a:solidFill>
                  <a:srgbClr val="006600"/>
                </a:solidFill>
              </a:rPr>
              <a:t>(It lost 19% in 2022, so there will always be risk…but it may be an option if you can invest for the long run.)</a:t>
            </a:r>
          </a:p>
        </p:txBody>
      </p:sp>
    </p:spTree>
    <p:extLst>
      <p:ext uri="{BB962C8B-B14F-4D97-AF65-F5344CB8AC3E}">
        <p14:creationId xmlns:p14="http://schemas.microsoft.com/office/powerpoint/2010/main" val="379044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Top 3 Tips for </a:t>
            </a:r>
            <a:br>
              <a:rPr lang="en-US" b="1" cap="small" dirty="0">
                <a:solidFill>
                  <a:schemeClr val="bg1"/>
                </a:solidFill>
                <a:latin typeface="Calibri" panose="020F0502020204030204" pitchFamily="34" charset="0"/>
                <a:cs typeface="Calibri" panose="020F0502020204030204" pitchFamily="34" charset="0"/>
              </a:rPr>
            </a:br>
            <a:r>
              <a:rPr lang="en-US" b="1" cap="small" dirty="0">
                <a:solidFill>
                  <a:schemeClr val="bg1"/>
                </a:solidFill>
                <a:latin typeface="Calibri" panose="020F0502020204030204" pitchFamily="34" charset="0"/>
                <a:cs typeface="Calibri" panose="020F0502020204030204" pitchFamily="34" charset="0"/>
              </a:rPr>
              <a:t>Navigating an Uncertain Economy</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2400" b="1" u="sng" dirty="0">
                <a:solidFill>
                  <a:srgbClr val="006600"/>
                </a:solidFill>
              </a:rPr>
              <a:t>Cut your expenses &amp; Build your emergency fund. </a:t>
            </a:r>
            <a:br>
              <a:rPr lang="en-US" sz="2400" dirty="0">
                <a:solidFill>
                  <a:srgbClr val="006600"/>
                </a:solidFill>
              </a:rPr>
            </a:br>
            <a:endParaRPr lang="en-US" sz="1200" dirty="0">
              <a:solidFill>
                <a:srgbClr val="006600"/>
              </a:solidFill>
            </a:endParaRPr>
          </a:p>
          <a:p>
            <a:pPr marL="742950" indent="-742950">
              <a:buFont typeface="+mj-lt"/>
              <a:buAutoNum type="arabicPeriod"/>
            </a:pPr>
            <a:r>
              <a:rPr lang="en-US" sz="2400" b="1" u="sng" dirty="0">
                <a:solidFill>
                  <a:srgbClr val="006600"/>
                </a:solidFill>
              </a:rPr>
              <a:t>Take advantage of whatever interest rates are doing.</a:t>
            </a:r>
            <a:br>
              <a:rPr lang="en-US" sz="2400" b="1" u="sng" dirty="0">
                <a:solidFill>
                  <a:srgbClr val="006600"/>
                </a:solidFill>
              </a:rPr>
            </a:br>
            <a:endParaRPr lang="en-US" sz="1200" b="1" u="sng" dirty="0">
              <a:solidFill>
                <a:srgbClr val="006600"/>
              </a:solidFill>
            </a:endParaRPr>
          </a:p>
          <a:p>
            <a:pPr marL="742950" indent="-742950">
              <a:buFont typeface="+mj-lt"/>
              <a:buAutoNum type="arabicPeriod"/>
            </a:pPr>
            <a:r>
              <a:rPr lang="en-US" sz="2400" b="1" u="sng" dirty="0">
                <a:solidFill>
                  <a:srgbClr val="006600"/>
                </a:solidFill>
              </a:rPr>
              <a:t>Finish your degree &amp; focus on your career opportunities.</a:t>
            </a:r>
            <a:br>
              <a:rPr lang="en-US" sz="2400" b="1" u="sng" dirty="0">
                <a:solidFill>
                  <a:srgbClr val="006600"/>
                </a:solidFill>
              </a:rPr>
            </a:br>
            <a:r>
              <a:rPr lang="en-US" sz="2400" dirty="0">
                <a:solidFill>
                  <a:srgbClr val="006600"/>
                </a:solidFill>
              </a:rPr>
              <a:t>Be proactive with your career planning. Look out for #1. Inflation is a much bigger problem when you’re earning a grad student stipend than when you’re earning a full-time professional salary.</a:t>
            </a:r>
            <a:br>
              <a:rPr lang="en-US" sz="2400" dirty="0">
                <a:solidFill>
                  <a:srgbClr val="006600"/>
                </a:solidFill>
              </a:rPr>
            </a:br>
            <a:br>
              <a:rPr lang="en-US" sz="2400" dirty="0">
                <a:solidFill>
                  <a:srgbClr val="006600"/>
                </a:solidFill>
              </a:rPr>
            </a:br>
            <a:r>
              <a:rPr lang="en-US" sz="2400" dirty="0">
                <a:solidFill>
                  <a:srgbClr val="006600"/>
                </a:solidFill>
              </a:rPr>
              <a:t>If you are not close to graduation, explore internship and part-time opportunities. If you are an international student, begin exploring CPT and OPT opportunities </a:t>
            </a:r>
            <a:r>
              <a:rPr lang="en-US" sz="1500" dirty="0">
                <a:solidFill>
                  <a:srgbClr val="006600"/>
                </a:solidFill>
              </a:rPr>
              <a:t>(Curricular Practical Training, for before graduation, and Optional Practical Training, for after graduation).</a:t>
            </a:r>
          </a:p>
        </p:txBody>
      </p:sp>
    </p:spTree>
    <p:extLst>
      <p:ext uri="{BB962C8B-B14F-4D97-AF65-F5344CB8AC3E}">
        <p14:creationId xmlns:p14="http://schemas.microsoft.com/office/powerpoint/2010/main" val="38020239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Inflation has decreased…but it is still higher than most of us are used to. In June 2022, inflation was at 9.1%; it is now at 2.4%. </a:t>
            </a:r>
          </a:p>
          <a:p>
            <a:pPr lvl="1"/>
            <a:r>
              <a:rPr lang="en-US" dirty="0">
                <a:solidFill>
                  <a:srgbClr val="C00000"/>
                </a:solidFill>
              </a:rPr>
              <a:t>My best case estimate is for it to be at 2.2% in 6 months. It will not be 8-9%.</a:t>
            </a:r>
            <a:br>
              <a:rPr lang="en-US" dirty="0">
                <a:solidFill>
                  <a:srgbClr val="C00000"/>
                </a:solidFill>
              </a:rPr>
            </a:br>
            <a:endParaRPr lang="en-US" sz="1100" dirty="0">
              <a:solidFill>
                <a:srgbClr val="C00000"/>
              </a:solidFill>
            </a:endParaRPr>
          </a:p>
          <a:p>
            <a:r>
              <a:rPr lang="en-US" dirty="0">
                <a:solidFill>
                  <a:srgbClr val="C00000"/>
                </a:solidFill>
              </a:rPr>
              <a:t>Interest rates are decreasing. That’s good news.</a:t>
            </a:r>
          </a:p>
          <a:p>
            <a:pPr lvl="1"/>
            <a:r>
              <a:rPr lang="en-US" dirty="0">
                <a:solidFill>
                  <a:srgbClr val="C00000"/>
                </a:solidFill>
              </a:rPr>
              <a:t>Most of us will see interest rates decrease 1-2% over the next 6 months.</a:t>
            </a:r>
          </a:p>
          <a:p>
            <a:pPr lvl="1"/>
            <a:r>
              <a:rPr lang="en-US" dirty="0">
                <a:solidFill>
                  <a:srgbClr val="C00000"/>
                </a:solidFill>
              </a:rPr>
              <a:t>That’s good for borrowers, but bad for savers. So shop around and find rates that work best for  you and what you are doing..</a:t>
            </a:r>
            <a:br>
              <a:rPr lang="en-US" dirty="0">
                <a:solidFill>
                  <a:srgbClr val="C00000"/>
                </a:solidFill>
              </a:rPr>
            </a:br>
            <a:endParaRPr lang="en-US" sz="1100" dirty="0">
              <a:solidFill>
                <a:srgbClr val="C00000"/>
              </a:solidFill>
            </a:endParaRPr>
          </a:p>
          <a:p>
            <a:r>
              <a:rPr lang="en-US" dirty="0">
                <a:solidFill>
                  <a:srgbClr val="C00000"/>
                </a:solidFill>
              </a:rPr>
              <a:t>Wages &amp; income have not increased as much as inflation for most of us. They may increase somewhat from here, but probably slowly.</a:t>
            </a:r>
          </a:p>
          <a:p>
            <a:pPr lvl="1"/>
            <a:r>
              <a:rPr lang="en-US" dirty="0">
                <a:solidFill>
                  <a:srgbClr val="C00000"/>
                </a:solidFill>
              </a:rPr>
              <a:t>The exception is for income that is inflation-adjusted…like Social Security.</a:t>
            </a:r>
          </a:p>
        </p:txBody>
      </p:sp>
      <p:sp>
        <p:nvSpPr>
          <p:cNvPr id="3" name="TextBox 2">
            <a:extLst>
              <a:ext uri="{FF2B5EF4-FFF2-40B4-BE49-F238E27FC236}">
                <a16:creationId xmlns:a16="http://schemas.microsoft.com/office/drawing/2014/main" id="{2CB4DD72-B2B1-36B1-805A-924446098E2E}"/>
              </a:ext>
            </a:extLst>
          </p:cNvPr>
          <p:cNvSpPr txBox="1"/>
          <p:nvPr/>
        </p:nvSpPr>
        <p:spPr>
          <a:xfrm>
            <a:off x="3381217" y="6113696"/>
            <a:ext cx="5775237" cy="584775"/>
          </a:xfrm>
          <a:prstGeom prst="rect">
            <a:avLst/>
          </a:prstGeom>
          <a:solidFill>
            <a:srgbClr val="C00000"/>
          </a:solidFill>
          <a:ln>
            <a:noFill/>
          </a:ln>
        </p:spPr>
        <p:txBody>
          <a:bodyPr wrap="square" rtlCol="0">
            <a:spAutoFit/>
          </a:bodyPr>
          <a:lstStyle/>
          <a:p>
            <a:pPr algn="ctr"/>
            <a:r>
              <a:rPr lang="en-US" sz="1600" b="1" dirty="0">
                <a:solidFill>
                  <a:schemeClr val="bg1"/>
                </a:solidFill>
              </a:rPr>
              <a:t>NOTE – Use these predictions with caution. </a:t>
            </a:r>
            <a:br>
              <a:rPr lang="en-US" sz="1600" b="1" dirty="0">
                <a:solidFill>
                  <a:schemeClr val="bg1"/>
                </a:solidFill>
              </a:rPr>
            </a:br>
            <a:r>
              <a:rPr lang="en-US" sz="1600" b="1" dirty="0">
                <a:solidFill>
                  <a:schemeClr val="bg1"/>
                </a:solidFill>
              </a:rPr>
              <a:t>This is just one guy’s perspective / opinion / guess.</a:t>
            </a:r>
          </a:p>
        </p:txBody>
      </p:sp>
    </p:spTree>
    <p:extLst>
      <p:ext uri="{BB962C8B-B14F-4D97-AF65-F5344CB8AC3E}">
        <p14:creationId xmlns:p14="http://schemas.microsoft.com/office/powerpoint/2010/main" val="317391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blinds(horizontal)">
                                      <p:cBhvr>
                                        <p:cTn id="13" dur="500"/>
                                        <p:tgtEl>
                                          <p:spTgt spid="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linds(horizontal)">
                                      <p:cBhvr>
                                        <p:cTn id="18" dur="500"/>
                                        <p:tgtEl>
                                          <p:spTgt spid="6">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blinds(horizontal)">
                                      <p:cBhvr>
                                        <p:cTn id="2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The job market has been very strong for the past 2.5 years. </a:t>
            </a:r>
            <a:br>
              <a:rPr lang="en-US" dirty="0">
                <a:solidFill>
                  <a:srgbClr val="C00000"/>
                </a:solidFill>
              </a:rPr>
            </a:br>
            <a:r>
              <a:rPr lang="en-US" dirty="0">
                <a:solidFill>
                  <a:srgbClr val="C00000"/>
                </a:solidFill>
              </a:rPr>
              <a:t>I expect that to continue…even if the growth does slow from here. </a:t>
            </a:r>
            <a:br>
              <a:rPr lang="en-US" dirty="0">
                <a:solidFill>
                  <a:srgbClr val="C00000"/>
                </a:solidFill>
              </a:rPr>
            </a:br>
            <a:endParaRPr lang="en-US" dirty="0">
              <a:solidFill>
                <a:srgbClr val="C00000"/>
              </a:solidFill>
            </a:endParaRPr>
          </a:p>
          <a:p>
            <a:r>
              <a:rPr lang="en-US" dirty="0">
                <a:solidFill>
                  <a:srgbClr val="C00000"/>
                </a:solidFill>
              </a:rPr>
              <a:t>The stock market has gained 25% in 2024 – after gaining 23% in 2023 and losing 19% in 2022 (which was after gaining 25% in 2021).</a:t>
            </a:r>
          </a:p>
          <a:p>
            <a:pPr lvl="1"/>
            <a:r>
              <a:rPr lang="en-US" dirty="0">
                <a:solidFill>
                  <a:srgbClr val="C00000"/>
                </a:solidFill>
              </a:rPr>
              <a:t>I predict </a:t>
            </a:r>
            <a:r>
              <a:rPr lang="en-US" sz="1600" dirty="0">
                <a:solidFill>
                  <a:srgbClr val="C00000"/>
                </a:solidFill>
              </a:rPr>
              <a:t>(with about 35% confidence) </a:t>
            </a:r>
            <a:r>
              <a:rPr lang="en-US" dirty="0">
                <a:solidFill>
                  <a:srgbClr val="C00000"/>
                </a:solidFill>
              </a:rPr>
              <a:t>that we will gain another 1-2% thru December.</a:t>
            </a:r>
          </a:p>
          <a:p>
            <a:pPr lvl="1"/>
            <a:r>
              <a:rPr lang="en-US" dirty="0">
                <a:solidFill>
                  <a:srgbClr val="C00000"/>
                </a:solidFill>
              </a:rPr>
              <a:t>We may lose 5% thru December. I do not expect us to lose &gt;10% this year.</a:t>
            </a:r>
            <a:br>
              <a:rPr lang="en-US" dirty="0">
                <a:solidFill>
                  <a:srgbClr val="C00000"/>
                </a:solidFill>
              </a:rPr>
            </a:br>
            <a:endParaRPr lang="en-US" dirty="0">
              <a:solidFill>
                <a:srgbClr val="C00000"/>
              </a:solidFill>
            </a:endParaRPr>
          </a:p>
          <a:p>
            <a:r>
              <a:rPr lang="en-US" dirty="0">
                <a:solidFill>
                  <a:srgbClr val="C00000"/>
                </a:solidFill>
              </a:rPr>
              <a:t>We are not in a recession. We have not been in a recession since 2020.</a:t>
            </a:r>
            <a:br>
              <a:rPr lang="en-US" dirty="0">
                <a:solidFill>
                  <a:srgbClr val="C00000"/>
                </a:solidFill>
              </a:rPr>
            </a:br>
            <a:r>
              <a:rPr lang="en-US" dirty="0">
                <a:solidFill>
                  <a:srgbClr val="C00000"/>
                </a:solidFill>
              </a:rPr>
              <a:t>We are probably not going to dip into a recession this year.</a:t>
            </a:r>
          </a:p>
        </p:txBody>
      </p:sp>
      <p:sp>
        <p:nvSpPr>
          <p:cNvPr id="2" name="TextBox 1">
            <a:extLst>
              <a:ext uri="{FF2B5EF4-FFF2-40B4-BE49-F238E27FC236}">
                <a16:creationId xmlns:a16="http://schemas.microsoft.com/office/drawing/2014/main" id="{F130AFEF-FD7E-0D3F-F086-F0F21CBA6A03}"/>
              </a:ext>
            </a:extLst>
          </p:cNvPr>
          <p:cNvSpPr txBox="1"/>
          <p:nvPr/>
        </p:nvSpPr>
        <p:spPr>
          <a:xfrm>
            <a:off x="3381217" y="6113696"/>
            <a:ext cx="5775237" cy="584775"/>
          </a:xfrm>
          <a:prstGeom prst="rect">
            <a:avLst/>
          </a:prstGeom>
          <a:solidFill>
            <a:srgbClr val="C00000"/>
          </a:solidFill>
          <a:ln>
            <a:noFill/>
          </a:ln>
        </p:spPr>
        <p:txBody>
          <a:bodyPr wrap="square" rtlCol="0">
            <a:spAutoFit/>
          </a:bodyPr>
          <a:lstStyle/>
          <a:p>
            <a:pPr algn="ctr"/>
            <a:r>
              <a:rPr lang="en-US" sz="1600" b="1" dirty="0">
                <a:solidFill>
                  <a:schemeClr val="bg1"/>
                </a:solidFill>
              </a:rPr>
              <a:t>NOTE – Use these predictions with caution. </a:t>
            </a:r>
            <a:br>
              <a:rPr lang="en-US" sz="1600" b="1" dirty="0">
                <a:solidFill>
                  <a:schemeClr val="bg1"/>
                </a:solidFill>
              </a:rPr>
            </a:br>
            <a:r>
              <a:rPr lang="en-US" sz="1600" b="1" dirty="0">
                <a:solidFill>
                  <a:schemeClr val="bg1"/>
                </a:solidFill>
              </a:rPr>
              <a:t>This is just one guy’s perspective / opinion / guess.</a:t>
            </a:r>
          </a:p>
        </p:txBody>
      </p:sp>
    </p:spTree>
    <p:extLst>
      <p:ext uri="{BB962C8B-B14F-4D97-AF65-F5344CB8AC3E}">
        <p14:creationId xmlns:p14="http://schemas.microsoft.com/office/powerpoint/2010/main" val="406043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linds(horizontal)">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#3</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and spent $700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1707465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C00000"/>
              </a:solidFill>
            </a:endParaRPr>
          </a:p>
          <a:p>
            <a:r>
              <a:rPr lang="en-US" dirty="0">
                <a:solidFill>
                  <a:srgbClr val="C00000"/>
                </a:solidFill>
              </a:rPr>
              <a:t>All of these specific numbers will be influenced by next week’s election – but maybe not too much during the next 3-6 months.</a:t>
            </a:r>
          </a:p>
          <a:p>
            <a:endParaRPr lang="en-US" dirty="0">
              <a:solidFill>
                <a:srgbClr val="C00000"/>
              </a:solidFill>
            </a:endParaRPr>
          </a:p>
          <a:p>
            <a:r>
              <a:rPr lang="en-US" dirty="0">
                <a:solidFill>
                  <a:srgbClr val="C00000"/>
                </a:solidFill>
              </a:rPr>
              <a:t>There will be different economic paths and outcomes depending on who wins the presidential elections.</a:t>
            </a:r>
          </a:p>
          <a:p>
            <a:pPr lvl="1"/>
            <a:r>
              <a:rPr lang="en-US" dirty="0">
                <a:solidFill>
                  <a:srgbClr val="C00000"/>
                </a:solidFill>
              </a:rPr>
              <a:t>Some of these outcomes might happen in the short-term (like, there will be a stock market reaction later next week).</a:t>
            </a:r>
          </a:p>
          <a:p>
            <a:pPr lvl="1"/>
            <a:r>
              <a:rPr lang="en-US" dirty="0">
                <a:solidFill>
                  <a:srgbClr val="C00000"/>
                </a:solidFill>
              </a:rPr>
              <a:t>Most of these outcomes will evolve over 6-24 months (like, inflation, jobs and interest rates).</a:t>
            </a:r>
          </a:p>
        </p:txBody>
      </p:sp>
      <p:sp>
        <p:nvSpPr>
          <p:cNvPr id="2" name="TextBox 1">
            <a:extLst>
              <a:ext uri="{FF2B5EF4-FFF2-40B4-BE49-F238E27FC236}">
                <a16:creationId xmlns:a16="http://schemas.microsoft.com/office/drawing/2014/main" id="{F130AFEF-FD7E-0D3F-F086-F0F21CBA6A03}"/>
              </a:ext>
            </a:extLst>
          </p:cNvPr>
          <p:cNvSpPr txBox="1"/>
          <p:nvPr/>
        </p:nvSpPr>
        <p:spPr>
          <a:xfrm>
            <a:off x="3381217" y="6113696"/>
            <a:ext cx="5775237" cy="584775"/>
          </a:xfrm>
          <a:prstGeom prst="rect">
            <a:avLst/>
          </a:prstGeom>
          <a:solidFill>
            <a:srgbClr val="C00000"/>
          </a:solidFill>
          <a:ln>
            <a:noFill/>
          </a:ln>
        </p:spPr>
        <p:txBody>
          <a:bodyPr wrap="square" rtlCol="0">
            <a:spAutoFit/>
          </a:bodyPr>
          <a:lstStyle/>
          <a:p>
            <a:pPr algn="ctr"/>
            <a:r>
              <a:rPr lang="en-US" sz="1600" b="1" dirty="0">
                <a:solidFill>
                  <a:schemeClr val="bg1"/>
                </a:solidFill>
              </a:rPr>
              <a:t>NOTE – Use these predictions with caution. </a:t>
            </a:r>
            <a:br>
              <a:rPr lang="en-US" sz="1600" b="1" dirty="0">
                <a:solidFill>
                  <a:schemeClr val="bg1"/>
                </a:solidFill>
              </a:rPr>
            </a:br>
            <a:r>
              <a:rPr lang="en-US" sz="1600" b="1" dirty="0">
                <a:solidFill>
                  <a:schemeClr val="bg1"/>
                </a:solidFill>
              </a:rPr>
              <a:t>This is just one guy’s perspective / opinion / guess.</a:t>
            </a:r>
          </a:p>
        </p:txBody>
      </p:sp>
    </p:spTree>
    <p:extLst>
      <p:ext uri="{BB962C8B-B14F-4D97-AF65-F5344CB8AC3E}">
        <p14:creationId xmlns:p14="http://schemas.microsoft.com/office/powerpoint/2010/main" val="27070469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130AFEF-FD7E-0D3F-F086-F0F21CBA6A03}"/>
              </a:ext>
            </a:extLst>
          </p:cNvPr>
          <p:cNvSpPr txBox="1"/>
          <p:nvPr/>
        </p:nvSpPr>
        <p:spPr>
          <a:xfrm>
            <a:off x="3381217" y="6113696"/>
            <a:ext cx="5775237" cy="584775"/>
          </a:xfrm>
          <a:prstGeom prst="rect">
            <a:avLst/>
          </a:prstGeom>
          <a:solidFill>
            <a:srgbClr val="C00000"/>
          </a:solidFill>
          <a:ln>
            <a:noFill/>
          </a:ln>
        </p:spPr>
        <p:txBody>
          <a:bodyPr wrap="square" rtlCol="0">
            <a:spAutoFit/>
          </a:bodyPr>
          <a:lstStyle/>
          <a:p>
            <a:pPr algn="ctr"/>
            <a:r>
              <a:rPr lang="en-US" sz="1600" b="1" dirty="0">
                <a:solidFill>
                  <a:schemeClr val="bg1"/>
                </a:solidFill>
              </a:rPr>
              <a:t>NOTE – Use these predictions with caution. </a:t>
            </a:r>
            <a:br>
              <a:rPr lang="en-US" sz="1600" b="1" dirty="0">
                <a:solidFill>
                  <a:schemeClr val="bg1"/>
                </a:solidFill>
              </a:rPr>
            </a:br>
            <a:r>
              <a:rPr lang="en-US" sz="1600" b="1" dirty="0">
                <a:solidFill>
                  <a:schemeClr val="bg1"/>
                </a:solidFill>
              </a:rPr>
              <a:t>This is just one guy’s perspective / opinion / guess.</a:t>
            </a:r>
          </a:p>
        </p:txBody>
      </p:sp>
      <p:sp>
        <p:nvSpPr>
          <p:cNvPr id="3" name="Octagon 2">
            <a:extLst>
              <a:ext uri="{FF2B5EF4-FFF2-40B4-BE49-F238E27FC236}">
                <a16:creationId xmlns:a16="http://schemas.microsoft.com/office/drawing/2014/main" id="{EC338BCC-D834-FD1E-AF2F-4F36EE6D29E6}"/>
              </a:ext>
            </a:extLst>
          </p:cNvPr>
          <p:cNvSpPr/>
          <p:nvPr/>
        </p:nvSpPr>
        <p:spPr>
          <a:xfrm>
            <a:off x="838200" y="1632488"/>
            <a:ext cx="10670628" cy="1758502"/>
          </a:xfrm>
          <a:prstGeom prst="octagon">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Plan ahead.</a:t>
            </a:r>
          </a:p>
        </p:txBody>
      </p:sp>
      <p:sp>
        <p:nvSpPr>
          <p:cNvPr id="4" name="Octagon 3">
            <a:extLst>
              <a:ext uri="{FF2B5EF4-FFF2-40B4-BE49-F238E27FC236}">
                <a16:creationId xmlns:a16="http://schemas.microsoft.com/office/drawing/2014/main" id="{91304B15-A048-92E6-96A2-6CA3B3E02A7B}"/>
              </a:ext>
            </a:extLst>
          </p:cNvPr>
          <p:cNvSpPr/>
          <p:nvPr/>
        </p:nvSpPr>
        <p:spPr>
          <a:xfrm>
            <a:off x="838199" y="3762321"/>
            <a:ext cx="10670627" cy="1609587"/>
          </a:xfrm>
          <a:prstGeom prst="octagon">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Control what you can control.</a:t>
            </a:r>
          </a:p>
        </p:txBody>
      </p:sp>
    </p:spTree>
    <p:extLst>
      <p:ext uri="{BB962C8B-B14F-4D97-AF65-F5344CB8AC3E}">
        <p14:creationId xmlns:p14="http://schemas.microsoft.com/office/powerpoint/2010/main" val="3655698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2060"/>
                </a:solidFill>
              </a:rPr>
              <a:t>Is a ‘soft-landing’ possible?</a:t>
            </a:r>
          </a:p>
          <a:p>
            <a:pPr marL="0" indent="0" algn="ctr">
              <a:buNone/>
            </a:pPr>
            <a:endParaRPr lang="en-US" sz="4800" b="1" i="1" dirty="0">
              <a:solidFill>
                <a:srgbClr val="002060"/>
              </a:solidFill>
            </a:endParaRPr>
          </a:p>
          <a:p>
            <a:pPr marL="0" indent="0" algn="ctr">
              <a:buNone/>
            </a:pPr>
            <a:r>
              <a:rPr lang="en-US" sz="4800" b="1" i="1" dirty="0">
                <a:solidFill>
                  <a:srgbClr val="002060"/>
                </a:solidFill>
              </a:rPr>
              <a:t>Is it possible for the Federal Reserve to fight inflation by raising interest rates WITHOUT triggering a recession or a whole lot of economic pain?</a:t>
            </a:r>
          </a:p>
        </p:txBody>
      </p:sp>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Question From One Of You</a:t>
            </a:r>
          </a:p>
        </p:txBody>
      </p:sp>
    </p:spTree>
    <p:extLst>
      <p:ext uri="{BB962C8B-B14F-4D97-AF65-F5344CB8AC3E}">
        <p14:creationId xmlns:p14="http://schemas.microsoft.com/office/powerpoint/2010/main" val="34975252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002060"/>
                </a:solidFill>
              </a:rPr>
              <a:t>Is a ‘soft-landing’ possible?</a:t>
            </a:r>
          </a:p>
          <a:p>
            <a:pPr marL="0" indent="0" algn="ctr">
              <a:buNone/>
            </a:pPr>
            <a:endParaRPr lang="en-US" sz="2400" b="1" i="1" dirty="0">
              <a:solidFill>
                <a:srgbClr val="002060"/>
              </a:solidFill>
            </a:endParaRPr>
          </a:p>
          <a:p>
            <a:pPr marL="0" indent="0" algn="ctr">
              <a:buNone/>
            </a:pPr>
            <a:r>
              <a:rPr lang="en-US" sz="2400" b="1" i="1" dirty="0">
                <a:solidFill>
                  <a:srgbClr val="002060"/>
                </a:solidFill>
              </a:rPr>
              <a:t>Is it possible for the Federal Reserve to fight inflation by raising interest rates WITHOUT triggering a recession or a whole lot of economic pain?</a:t>
            </a:r>
            <a:br>
              <a:rPr lang="en-US" sz="2400" b="1" i="1" dirty="0">
                <a:solidFill>
                  <a:srgbClr val="002060"/>
                </a:solidFill>
              </a:rPr>
            </a:br>
            <a:endParaRPr lang="en-US" sz="2400" b="1" i="1" dirty="0">
              <a:solidFill>
                <a:srgbClr val="002060"/>
              </a:solidFill>
            </a:endParaRPr>
          </a:p>
          <a:p>
            <a:pPr marL="0" indent="0" algn="ctr">
              <a:buNone/>
            </a:pPr>
            <a:r>
              <a:rPr lang="en-US" b="1" i="1" dirty="0">
                <a:solidFill>
                  <a:srgbClr val="0000CC"/>
                </a:solidFill>
              </a:rPr>
              <a:t>In theory, yes, it’s possible. We have managed to get from 9.1% inflation to 2.4% inflation without big job losses, bankruptcies or other macroeconomic pain.</a:t>
            </a:r>
            <a:br>
              <a:rPr lang="en-US" b="1" i="1" dirty="0">
                <a:solidFill>
                  <a:srgbClr val="0000CC"/>
                </a:solidFill>
              </a:rPr>
            </a:br>
            <a:endParaRPr lang="en-US" b="1" i="1" dirty="0">
              <a:solidFill>
                <a:srgbClr val="0000CC"/>
              </a:solidFill>
            </a:endParaRPr>
          </a:p>
          <a:p>
            <a:pPr marL="0" indent="0" algn="ctr">
              <a:buNone/>
            </a:pPr>
            <a:r>
              <a:rPr lang="en-US" b="1" i="1" dirty="0">
                <a:solidFill>
                  <a:srgbClr val="0000CC"/>
                </a:solidFill>
              </a:rPr>
              <a:t>It’s possible that continuing to fight inflation, and trying to get inflation from 2.4% today to 2.0%, will be very difficult – and we may get some acute pain across the economy.</a:t>
            </a:r>
          </a:p>
        </p:txBody>
      </p:sp>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Question From One Of You</a:t>
            </a:r>
          </a:p>
        </p:txBody>
      </p:sp>
    </p:spTree>
    <p:extLst>
      <p:ext uri="{BB962C8B-B14F-4D97-AF65-F5344CB8AC3E}">
        <p14:creationId xmlns:p14="http://schemas.microsoft.com/office/powerpoint/2010/main" val="40690424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002060"/>
                </a:solidFill>
              </a:rPr>
              <a:t>Is a ‘soft-landing’ possible?</a:t>
            </a:r>
          </a:p>
          <a:p>
            <a:pPr marL="0" indent="0" algn="ctr">
              <a:buNone/>
            </a:pPr>
            <a:endParaRPr lang="en-US" sz="2400" b="1" i="1" dirty="0">
              <a:solidFill>
                <a:srgbClr val="002060"/>
              </a:solidFill>
            </a:endParaRPr>
          </a:p>
          <a:p>
            <a:pPr marL="0" indent="0" algn="ctr">
              <a:buNone/>
            </a:pPr>
            <a:r>
              <a:rPr lang="en-US" sz="2400" b="1" i="1" dirty="0">
                <a:solidFill>
                  <a:srgbClr val="002060"/>
                </a:solidFill>
              </a:rPr>
              <a:t>Is it possible for the Federal Reserve to fight inflation by raising interest rates WITHOUT triggering a recession or a whole lot of economic pain?</a:t>
            </a:r>
            <a:br>
              <a:rPr lang="en-US" sz="2400" b="1" i="1" dirty="0">
                <a:solidFill>
                  <a:srgbClr val="002060"/>
                </a:solidFill>
              </a:rPr>
            </a:br>
            <a:endParaRPr lang="en-US" sz="2400" b="1" i="1" dirty="0">
              <a:solidFill>
                <a:srgbClr val="002060"/>
              </a:solidFill>
            </a:endParaRPr>
          </a:p>
          <a:p>
            <a:pPr marL="0" indent="0" algn="ctr">
              <a:buNone/>
            </a:pPr>
            <a:r>
              <a:rPr lang="en-US" b="1" i="1" dirty="0">
                <a:solidFill>
                  <a:srgbClr val="0000CC"/>
                </a:solidFill>
              </a:rPr>
              <a:t>It’s possible that continuing to fight inflation, and trying to get inflation from 2.4% today to 2.0%, will be very difficult – and we may get some acute pain across the economy.</a:t>
            </a:r>
          </a:p>
          <a:p>
            <a:pPr marL="0" indent="0" algn="ctr">
              <a:buNone/>
            </a:pPr>
            <a:endParaRPr lang="en-US" b="1" i="1" dirty="0">
              <a:solidFill>
                <a:srgbClr val="0000CC"/>
              </a:solidFill>
            </a:endParaRPr>
          </a:p>
          <a:p>
            <a:pPr marL="0" indent="0" algn="ctr">
              <a:buNone/>
            </a:pPr>
            <a:r>
              <a:rPr lang="en-US" b="1" i="1" dirty="0">
                <a:solidFill>
                  <a:srgbClr val="0000CC"/>
                </a:solidFill>
              </a:rPr>
              <a:t>For each of us, there may be differences between MACRO issues and MICRO issues. Macro is about the whole, Micro is about Me.</a:t>
            </a:r>
          </a:p>
        </p:txBody>
      </p:sp>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Question From One Of You</a:t>
            </a:r>
          </a:p>
        </p:txBody>
      </p:sp>
    </p:spTree>
    <p:extLst>
      <p:ext uri="{BB962C8B-B14F-4D97-AF65-F5344CB8AC3E}">
        <p14:creationId xmlns:p14="http://schemas.microsoft.com/office/powerpoint/2010/main" val="22081010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4797932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rgbClr val="CA1E27"/>
              </a:solidFill>
            </a:endParaRPr>
          </a:p>
          <a:p>
            <a:pPr algn="ctr"/>
            <a:r>
              <a:rPr lang="en-US" b="1" i="1" dirty="0">
                <a:solidFill>
                  <a:srgbClr val="CA1E27"/>
                </a:solidFill>
              </a:rPr>
              <a:t>Don’t wait around for other people to be happy for you.</a:t>
            </a:r>
          </a:p>
          <a:p>
            <a:pPr algn="ctr"/>
            <a:endParaRPr lang="en-US" b="1" i="1" dirty="0">
              <a:solidFill>
                <a:srgbClr val="CA1E27"/>
              </a:solidFill>
            </a:endParaRPr>
          </a:p>
          <a:p>
            <a:pPr algn="ctr"/>
            <a:r>
              <a:rPr lang="en-US" b="1" i="1" dirty="0">
                <a:solidFill>
                  <a:srgbClr val="CA1E27"/>
                </a:solidFill>
              </a:rPr>
              <a:t>Any happiness you get,</a:t>
            </a:r>
            <a:br>
              <a:rPr lang="en-US" b="1" i="1" dirty="0">
                <a:solidFill>
                  <a:srgbClr val="CA1E27"/>
                </a:solidFill>
              </a:rPr>
            </a:br>
            <a:r>
              <a:rPr lang="en-US" b="1" i="1" dirty="0">
                <a:solidFill>
                  <a:srgbClr val="CA1E27"/>
                </a:solidFill>
              </a:rPr>
              <a:t>You’ve got to make yourself.</a:t>
            </a:r>
          </a:p>
          <a:p>
            <a:pPr algn="ctr"/>
            <a:endParaRPr lang="en-US" sz="1500" b="1" i="1" dirty="0">
              <a:solidFill>
                <a:srgbClr val="CA1E27"/>
              </a:solidFill>
            </a:endParaRPr>
          </a:p>
        </p:txBody>
      </p:sp>
    </p:spTree>
    <p:extLst>
      <p:ext uri="{BB962C8B-B14F-4D97-AF65-F5344CB8AC3E}">
        <p14:creationId xmlns:p14="http://schemas.microsoft.com/office/powerpoint/2010/main" val="36155772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2024</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332591" y="1324814"/>
            <a:ext cx="2743200" cy="4312977"/>
          </a:xfrm>
          <a:prstGeom prst="round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SEPTEMBER 18</a:t>
            </a:r>
          </a:p>
          <a:p>
            <a:pPr algn="ctr"/>
            <a:endParaRPr lang="en-US" sz="2800" b="1" dirty="0">
              <a:solidFill>
                <a:schemeClr val="bg1"/>
              </a:solidFill>
            </a:endParaRPr>
          </a:p>
          <a:p>
            <a:pPr algn="ctr"/>
            <a:r>
              <a:rPr lang="en-US" sz="2400" b="1" i="1" cap="small" dirty="0">
                <a:solidFill>
                  <a:schemeClr val="bg1"/>
                </a:solidFill>
              </a:rPr>
              <a:t>Managing Money, Grad School &amp; Life: Balancing All of Your Priorities</a:t>
            </a:r>
          </a:p>
          <a:p>
            <a:pPr algn="ctr"/>
            <a:endParaRPr lang="en-US" sz="2400" b="1" i="1" cap="small" dirty="0">
              <a:solidFill>
                <a:schemeClr val="bg1"/>
              </a:solidFill>
            </a:endParaRPr>
          </a:p>
          <a:p>
            <a:pPr algn="ctr"/>
            <a:endParaRPr lang="en-US" sz="2400" b="1" i="1" cap="small" dirty="0">
              <a:solidFill>
                <a:schemeClr val="bg1"/>
              </a:solidFill>
            </a:endParaRPr>
          </a:p>
        </p:txBody>
      </p:sp>
      <p:sp>
        <p:nvSpPr>
          <p:cNvPr id="4" name="Rounded Rectangle 3">
            <a:extLst>
              <a:ext uri="{FF2B5EF4-FFF2-40B4-BE49-F238E27FC236}">
                <a16:creationId xmlns:a16="http://schemas.microsoft.com/office/drawing/2014/main" id="{DC76F1E2-7B42-2534-7935-96AD21A84F05}"/>
              </a:ext>
            </a:extLst>
          </p:cNvPr>
          <p:cNvSpPr/>
          <p:nvPr/>
        </p:nvSpPr>
        <p:spPr>
          <a:xfrm>
            <a:off x="3268016" y="1324814"/>
            <a:ext cx="2743200" cy="4312977"/>
          </a:xfrm>
          <a:prstGeom prst="round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OCTOBER 10</a:t>
            </a:r>
          </a:p>
          <a:p>
            <a:pPr algn="ctr"/>
            <a:endParaRPr lang="en-US" sz="2800" b="1" dirty="0">
              <a:solidFill>
                <a:schemeClr val="bg1"/>
              </a:solidFill>
            </a:endParaRPr>
          </a:p>
          <a:p>
            <a:pPr algn="ctr"/>
            <a:r>
              <a:rPr lang="en-US" sz="2800" b="1" i="1" cap="small" dirty="0">
                <a:solidFill>
                  <a:schemeClr val="bg1"/>
                </a:solidFill>
              </a:rPr>
              <a:t> </a:t>
            </a:r>
            <a:r>
              <a:rPr lang="en-US" sz="2400" b="1" i="1" cap="small" dirty="0">
                <a:solidFill>
                  <a:schemeClr val="bg1"/>
                </a:solidFill>
              </a:rPr>
              <a:t>Investing for Your Future: Compounding Your Success</a:t>
            </a:r>
          </a:p>
          <a:p>
            <a:pPr algn="ctr"/>
            <a:endParaRPr lang="en-US" sz="2400" b="1" i="1" cap="small" dirty="0">
              <a:solidFill>
                <a:schemeClr val="bg1"/>
              </a:solidFill>
            </a:endParaRPr>
          </a:p>
          <a:p>
            <a:pPr algn="ctr"/>
            <a:endParaRPr lang="en-US" sz="2800" b="1" i="1" cap="small" dirty="0">
              <a:solidFill>
                <a:schemeClr val="bg1"/>
              </a:solidFill>
            </a:endParaRPr>
          </a:p>
        </p:txBody>
      </p:sp>
      <p:sp>
        <p:nvSpPr>
          <p:cNvPr id="6" name="Rounded Rectangle 5">
            <a:extLst>
              <a:ext uri="{FF2B5EF4-FFF2-40B4-BE49-F238E27FC236}">
                <a16:creationId xmlns:a16="http://schemas.microsoft.com/office/drawing/2014/main" id="{8BC6EF60-2C42-AC50-EFF6-8EABC6FE2A75}"/>
              </a:ext>
            </a:extLst>
          </p:cNvPr>
          <p:cNvSpPr/>
          <p:nvPr/>
        </p:nvSpPr>
        <p:spPr>
          <a:xfrm>
            <a:off x="6203441" y="1324814"/>
            <a:ext cx="2743200" cy="4312977"/>
          </a:xfrm>
          <a:prstGeom prst="round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OCTOBER 29</a:t>
            </a:r>
          </a:p>
          <a:p>
            <a:pPr algn="ctr"/>
            <a:endParaRPr lang="en-US" sz="2800" b="1" dirty="0">
              <a:solidFill>
                <a:schemeClr val="bg1"/>
              </a:solidFill>
            </a:endParaRPr>
          </a:p>
          <a:p>
            <a:pPr algn="ctr"/>
            <a:r>
              <a:rPr lang="en-US" sz="2400" b="1" i="1" cap="small" dirty="0">
                <a:solidFill>
                  <a:schemeClr val="bg1"/>
                </a:solidFill>
              </a:rPr>
              <a:t>Debt, Taxes &amp; Inflation: Navigating Life's Financial Challenges</a:t>
            </a:r>
          </a:p>
          <a:p>
            <a:pPr algn="ctr"/>
            <a:endParaRPr lang="en-US" sz="2400" b="1" i="1" cap="small" dirty="0">
              <a:solidFill>
                <a:schemeClr val="bg1"/>
              </a:solidFill>
            </a:endParaRPr>
          </a:p>
        </p:txBody>
      </p:sp>
      <p:sp>
        <p:nvSpPr>
          <p:cNvPr id="3" name="Rounded Rectangle 2">
            <a:extLst>
              <a:ext uri="{FF2B5EF4-FFF2-40B4-BE49-F238E27FC236}">
                <a16:creationId xmlns:a16="http://schemas.microsoft.com/office/drawing/2014/main" id="{9A56391A-5814-FEF6-C804-F5615307D63E}"/>
              </a:ext>
            </a:extLst>
          </p:cNvPr>
          <p:cNvSpPr/>
          <p:nvPr/>
        </p:nvSpPr>
        <p:spPr>
          <a:xfrm>
            <a:off x="9138866" y="1324813"/>
            <a:ext cx="2743200" cy="4312977"/>
          </a:xfrm>
          <a:prstGeom prst="roundRect">
            <a:avLst/>
          </a:prstGeom>
          <a:solidFill>
            <a:srgbClr val="526DA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NOVEMBER 13</a:t>
            </a:r>
          </a:p>
          <a:p>
            <a:pPr algn="ctr"/>
            <a:endParaRPr lang="en-US" sz="2800" b="1" dirty="0">
              <a:solidFill>
                <a:schemeClr val="bg1"/>
              </a:solidFill>
            </a:endParaRPr>
          </a:p>
          <a:p>
            <a:pPr algn="ctr"/>
            <a:r>
              <a:rPr lang="en-US" sz="2400" b="1" i="1" cap="small" dirty="0">
                <a:solidFill>
                  <a:schemeClr val="bg1"/>
                </a:solidFill>
              </a:rPr>
              <a:t>Thinking Like an Entrepreneur &amp; Exploring Alternative Career Options</a:t>
            </a:r>
          </a:p>
          <a:p>
            <a:pPr algn="ctr"/>
            <a:endParaRPr lang="en-US" sz="2400" b="1" i="1" cap="small" dirty="0">
              <a:solidFill>
                <a:schemeClr val="bg1"/>
              </a:solidFill>
            </a:endParaRPr>
          </a:p>
        </p:txBody>
      </p:sp>
      <p:pic>
        <p:nvPicPr>
          <p:cNvPr id="5" name="Picture 4">
            <a:extLst>
              <a:ext uri="{FF2B5EF4-FFF2-40B4-BE49-F238E27FC236}">
                <a16:creationId xmlns:a16="http://schemas.microsoft.com/office/drawing/2014/main" id="{D8C23346-9E45-8F29-DBE2-6D811B89390F}"/>
              </a:ext>
            </a:extLst>
          </p:cNvPr>
          <p:cNvPicPr>
            <a:picLocks noChangeAspect="1"/>
          </p:cNvPicPr>
          <p:nvPr/>
        </p:nvPicPr>
        <p:blipFill>
          <a:blip r:embed="rId2"/>
          <a:stretch>
            <a:fillRect/>
          </a:stretch>
        </p:blipFill>
        <p:spPr>
          <a:xfrm>
            <a:off x="9982162" y="4662836"/>
            <a:ext cx="1087527" cy="891843"/>
          </a:xfrm>
          <a:prstGeom prst="rect">
            <a:avLst/>
          </a:prstGeom>
        </p:spPr>
      </p:pic>
    </p:spTree>
    <p:extLst>
      <p:ext uri="{BB962C8B-B14F-4D97-AF65-F5344CB8AC3E}">
        <p14:creationId xmlns:p14="http://schemas.microsoft.com/office/powerpoint/2010/main" val="4244446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48583"/>
            <a:ext cx="10972800" cy="1021541"/>
          </a:xfrm>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24925210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338"/>
            <a:ext cx="9144000" cy="2387600"/>
          </a:xfrm>
        </p:spPr>
        <p:txBody>
          <a:bodyPr>
            <a:normAutofit fontScale="90000"/>
          </a:bodyPr>
          <a:lstStyle/>
          <a:p>
            <a:pPr algn="ctr"/>
            <a:r>
              <a:rPr lang="en-US" sz="6700" b="1" i="1" dirty="0">
                <a:solidFill>
                  <a:schemeClr val="bg1"/>
                </a:solidFill>
                <a:latin typeface="Times New Roman" panose="02020603050405020304" pitchFamily="18" charset="0"/>
                <a:cs typeface="Times New Roman" panose="02020603050405020304" pitchFamily="18" charset="0"/>
              </a:rPr>
              <a:t>gradschool@louisiana.edu</a:t>
            </a:r>
            <a:br>
              <a:rPr lang="en-US" sz="5400" b="1" i="1" u="sng" dirty="0">
                <a:latin typeface="Times New Roman" panose="02020603050405020304" pitchFamily="18" charset="0"/>
                <a:cs typeface="Times New Roman" panose="02020603050405020304" pitchFamily="18" charset="0"/>
              </a:rPr>
            </a:br>
            <a:br>
              <a:rPr lang="en-US" sz="5400" b="1" i="1" dirty="0"/>
            </a:br>
            <a:endParaRPr lang="en-US" sz="4800" b="1" i="1"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546059"/>
            <a:ext cx="7782110" cy="4958668"/>
          </a:xfrm>
          <a:prstGeom prst="rect">
            <a:avLst/>
          </a:prstGeom>
        </p:spPr>
      </p:pic>
    </p:spTree>
    <p:extLst>
      <p:ext uri="{BB962C8B-B14F-4D97-AF65-F5344CB8AC3E}">
        <p14:creationId xmlns:p14="http://schemas.microsoft.com/office/powerpoint/2010/main" val="269323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$14,500 of income in 2024, </a:t>
            </a:r>
            <a:br>
              <a:rPr lang="en-US" dirty="0">
                <a:solidFill>
                  <a:srgbClr val="C00000"/>
                </a:solidFill>
              </a:rPr>
            </a:br>
            <a:r>
              <a:rPr lang="en-US" dirty="0">
                <a:solidFill>
                  <a:srgbClr val="C00000"/>
                </a:solidFill>
              </a:rPr>
              <a:t>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$14,500.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497712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$14,500 of income in 2024, </a:t>
            </a:r>
            <a:br>
              <a:rPr lang="en-US" dirty="0">
                <a:solidFill>
                  <a:srgbClr val="C00000"/>
                </a:solidFill>
              </a:rPr>
            </a:br>
            <a:r>
              <a:rPr lang="en-US" dirty="0">
                <a:solidFill>
                  <a:srgbClr val="C00000"/>
                </a:solidFill>
              </a:rPr>
              <a:t>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$14,500.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209648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19526</TotalTime>
  <Words>6231</Words>
  <Application>Microsoft Macintosh PowerPoint</Application>
  <PresentationFormat>Widescreen</PresentationFormat>
  <Paragraphs>590</Paragraphs>
  <Slides>79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Arial</vt:lpstr>
      <vt:lpstr>Calibri</vt:lpstr>
      <vt:lpstr>Calibri Light</vt:lpstr>
      <vt:lpstr>Helvetica Neue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128</cp:revision>
  <dcterms:created xsi:type="dcterms:W3CDTF">2019-08-26T13:43:19Z</dcterms:created>
  <dcterms:modified xsi:type="dcterms:W3CDTF">2024-10-29T14:28:05Z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2023-01-11T18:42:04Z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8b6eb0c0-624a-4693-9f8d-f60b6f2f8747</vt:lpwstr>
  </property>
  <property fmtid="{D5CDD505-2E9C-101B-9397-08002B2CF9AE}" pid="8" name="MSIP_Label_638202f9-8d41-4950-b014-f183e397b746_ContentBits">
    <vt:lpwstr>0</vt:lpwstr>
  </property>
</Properties>
</file>