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8"/>
  </p:notesMasterIdLst>
  <p:sldIdLst>
    <p:sldId id="310" r:id="rId2"/>
    <p:sldId id="1343" r:id="rId3"/>
    <p:sldId id="2099" r:id="rId4"/>
    <p:sldId id="2286" r:id="rId5"/>
    <p:sldId id="1285" r:id="rId6"/>
    <p:sldId id="1289" r:id="rId7"/>
    <p:sldId id="1290" r:id="rId8"/>
    <p:sldId id="1292" r:id="rId9"/>
    <p:sldId id="2288" r:id="rId10"/>
    <p:sldId id="1245" r:id="rId11"/>
    <p:sldId id="2197" r:id="rId12"/>
    <p:sldId id="2304" r:id="rId13"/>
    <p:sldId id="2305" r:id="rId14"/>
    <p:sldId id="2306" r:id="rId15"/>
    <p:sldId id="2307" r:id="rId16"/>
    <p:sldId id="2273" r:id="rId17"/>
    <p:sldId id="2303" r:id="rId18"/>
    <p:sldId id="2085" r:id="rId19"/>
    <p:sldId id="2067" r:id="rId20"/>
    <p:sldId id="2068" r:id="rId21"/>
    <p:sldId id="2069" r:id="rId22"/>
    <p:sldId id="2073" r:id="rId23"/>
    <p:sldId id="2101" r:id="rId24"/>
    <p:sldId id="1325" r:id="rId25"/>
    <p:sldId id="2079" r:id="rId26"/>
    <p:sldId id="2080" r:id="rId27"/>
    <p:sldId id="1327" r:id="rId28"/>
    <p:sldId id="1328" r:id="rId29"/>
    <p:sldId id="2078" r:id="rId30"/>
    <p:sldId id="2091" r:id="rId31"/>
    <p:sldId id="2092" r:id="rId32"/>
    <p:sldId id="2093" r:id="rId33"/>
    <p:sldId id="2289" r:id="rId34"/>
    <p:sldId id="1929" r:id="rId35"/>
    <p:sldId id="1930" r:id="rId36"/>
    <p:sldId id="1958" r:id="rId37"/>
    <p:sldId id="1940" r:id="rId38"/>
    <p:sldId id="1960" r:id="rId39"/>
    <p:sldId id="1961" r:id="rId40"/>
    <p:sldId id="1962" r:id="rId41"/>
    <p:sldId id="1963" r:id="rId42"/>
    <p:sldId id="1964" r:id="rId43"/>
    <p:sldId id="1965" r:id="rId44"/>
    <p:sldId id="1966" r:id="rId45"/>
    <p:sldId id="1967" r:id="rId46"/>
    <p:sldId id="1931" r:id="rId47"/>
    <p:sldId id="1968" r:id="rId48"/>
    <p:sldId id="1932" r:id="rId49"/>
    <p:sldId id="1933" r:id="rId50"/>
    <p:sldId id="1934" r:id="rId51"/>
    <p:sldId id="1935" r:id="rId52"/>
    <p:sldId id="1920" r:id="rId53"/>
    <p:sldId id="1921" r:id="rId54"/>
    <p:sldId id="1922" r:id="rId55"/>
    <p:sldId id="1972" r:id="rId56"/>
    <p:sldId id="1924" r:id="rId57"/>
    <p:sldId id="1923" r:id="rId58"/>
    <p:sldId id="1925" r:id="rId59"/>
    <p:sldId id="1926" r:id="rId60"/>
    <p:sldId id="1955" r:id="rId61"/>
    <p:sldId id="2290" r:id="rId62"/>
    <p:sldId id="2291" r:id="rId63"/>
    <p:sldId id="2126" r:id="rId64"/>
    <p:sldId id="2293" r:id="rId65"/>
    <p:sldId id="2294" r:id="rId66"/>
    <p:sldId id="2295" r:id="rId67"/>
    <p:sldId id="2129" r:id="rId68"/>
    <p:sldId id="2128" r:id="rId69"/>
    <p:sldId id="2296" r:id="rId70"/>
    <p:sldId id="2297" r:id="rId71"/>
    <p:sldId id="2298" r:id="rId72"/>
    <p:sldId id="2299" r:id="rId73"/>
    <p:sldId id="2300" r:id="rId74"/>
    <p:sldId id="2301" r:id="rId75"/>
    <p:sldId id="2274" r:id="rId76"/>
    <p:sldId id="2282" r:id="rId77"/>
    <p:sldId id="2283" r:id="rId78"/>
    <p:sldId id="2278" r:id="rId79"/>
    <p:sldId id="2280" r:id="rId80"/>
    <p:sldId id="2277" r:id="rId81"/>
    <p:sldId id="2281" r:id="rId82"/>
    <p:sldId id="1336" r:id="rId83"/>
    <p:sldId id="1281" r:id="rId84"/>
    <p:sldId id="1282" r:id="rId85"/>
    <p:sldId id="2302" r:id="rId86"/>
    <p:sldId id="1344"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Grid="0" snapToObjects="1">
      <p:cViewPr varScale="1">
        <p:scale>
          <a:sx n="121" d="100"/>
          <a:sy n="121" d="100"/>
        </p:scale>
        <p:origin x="14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3/23/24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Arial" charset="0"/>
                <a:ea typeface="ＭＳ Ｐゴシック" charset="0"/>
                <a:cs typeface="ＭＳ Ｐゴシック" charset="0"/>
              </a:defRPr>
            </a:lvl1pPr>
            <a:lvl2pPr marL="742950" indent="-285750" defTabSz="927100">
              <a:defRPr sz="2400">
                <a:solidFill>
                  <a:schemeClr val="tx1"/>
                </a:solidFill>
                <a:latin typeface="Arial" charset="0"/>
                <a:ea typeface="ＭＳ Ｐゴシック" charset="0"/>
              </a:defRPr>
            </a:lvl2pPr>
            <a:lvl3pPr marL="1143000" indent="-228600" defTabSz="927100">
              <a:defRPr sz="2400">
                <a:solidFill>
                  <a:schemeClr val="tx1"/>
                </a:solidFill>
                <a:latin typeface="Arial" charset="0"/>
                <a:ea typeface="ＭＳ Ｐゴシック" charset="0"/>
              </a:defRPr>
            </a:lvl3pPr>
            <a:lvl4pPr marL="1600200" indent="-228600" defTabSz="927100">
              <a:defRPr sz="2400">
                <a:solidFill>
                  <a:schemeClr val="tx1"/>
                </a:solidFill>
                <a:latin typeface="Arial" charset="0"/>
                <a:ea typeface="ＭＳ Ｐゴシック" charset="0"/>
              </a:defRPr>
            </a:lvl4pPr>
            <a:lvl5pPr marL="2057400" indent="-228600" defTabSz="92710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fld id="{CD619791-EFB4-C74D-A98A-27C14C1853EA}" type="slidenum">
              <a:rPr lang="en-US" sz="1200"/>
              <a:pPr/>
              <a:t>4</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06737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48588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839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4581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8020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7501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7583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4C6F1-94A6-8148-A699-A2975CBCFFC6}" type="slidenum">
              <a:rPr lang="en-US" smtClean="0"/>
              <a:t>84</a:t>
            </a:fld>
            <a:endParaRPr lang="en-US"/>
          </a:p>
        </p:txBody>
      </p:sp>
    </p:spTree>
    <p:extLst>
      <p:ext uri="{BB962C8B-B14F-4D97-AF65-F5344CB8AC3E}">
        <p14:creationId xmlns:p14="http://schemas.microsoft.com/office/powerpoint/2010/main" val="414511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2" descr="Animated Money Tree Wallpaper | Clipart Panda - Free Clipart Images">
            <a:extLst>
              <a:ext uri="{FF2B5EF4-FFF2-40B4-BE49-F238E27FC236}">
                <a16:creationId xmlns:a16="http://schemas.microsoft.com/office/drawing/2014/main" id="{52555321-367F-F945-8E7B-EC10C52C1B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2" descr="Animated Money Tree Wallpaper | Clipart Panda - Free Clipart Images">
            <a:extLst>
              <a:ext uri="{FF2B5EF4-FFF2-40B4-BE49-F238E27FC236}">
                <a16:creationId xmlns:a16="http://schemas.microsoft.com/office/drawing/2014/main" id="{22BB09C7-C433-134C-BB08-5B84916CD96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8F47DB82-BDCB-C241-9844-30B7FDAA8DB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2" descr="Animated Money Tree Wallpaper | Clipart Panda - Free Clipart Images">
            <a:extLst>
              <a:ext uri="{FF2B5EF4-FFF2-40B4-BE49-F238E27FC236}">
                <a16:creationId xmlns:a16="http://schemas.microsoft.com/office/drawing/2014/main" id="{D4B1ED71-E6FD-AD4F-BDFF-92884E69D08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7ED1E050-FCB8-9745-B877-64D92500DEA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9" name="Picture 2" descr="Animated Money Tree Wallpaper | Clipart Panda - Free Clipart Images">
            <a:extLst>
              <a:ext uri="{FF2B5EF4-FFF2-40B4-BE49-F238E27FC236}">
                <a16:creationId xmlns:a16="http://schemas.microsoft.com/office/drawing/2014/main" id="{65685FDF-A090-3A4F-AF63-BC1B37BAA5E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1026" name="Picture 2" descr="Animated Money Tree Wallpaper | Clipart Panda - Free Clipart Images">
            <a:extLst>
              <a:ext uri="{FF2B5EF4-FFF2-40B4-BE49-F238E27FC236}">
                <a16:creationId xmlns:a16="http://schemas.microsoft.com/office/drawing/2014/main" id="{59F8C17D-C1F6-194D-A448-5D87347C663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2" descr="Animated Money Tree Wallpaper | Clipart Panda - Free Clipart Images">
            <a:extLst>
              <a:ext uri="{FF2B5EF4-FFF2-40B4-BE49-F238E27FC236}">
                <a16:creationId xmlns:a16="http://schemas.microsoft.com/office/drawing/2014/main" id="{07E700E3-48D7-9B4D-BCB6-AFBDEF001A4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4CA905C7-D12A-2540-8F8A-8DF009D73F4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95ACE43C-5665-0C40-883F-9F13D690635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3/23/24</a:t>
            </a:fld>
            <a:endParaRPr lang="en-US"/>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gif"/><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4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gif"/><Relationship Id="rId4" Type="http://schemas.openxmlformats.org/officeDocument/2006/relationships/image" Target="../media/image1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862927" y="527286"/>
            <a:ext cx="10466146" cy="5539978"/>
          </a:xfrm>
          <a:prstGeom prst="rect">
            <a:avLst/>
          </a:prstGeom>
        </p:spPr>
        <p:txBody>
          <a:bodyPr wrap="square">
            <a:spAutoFit/>
          </a:bodyPr>
          <a:lstStyle/>
          <a:p>
            <a:pPr algn="ctr"/>
            <a:r>
              <a:rPr lang="en-US" sz="32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STUDENT SUPPORT SERVICES</a:t>
            </a:r>
          </a:p>
          <a:p>
            <a:pPr algn="ctr"/>
            <a:endParaRPr lang="en-US" sz="32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a:solidFill>
                  <a:srgbClr val="C00000"/>
                </a:solidFill>
                <a:latin typeface="Calibri" panose="020F0502020204030204" pitchFamily="34" charset="0"/>
                <a:ea typeface="Times New Roman" panose="02020603050405020304" pitchFamily="18" charset="0"/>
                <a:cs typeface="Calibri" panose="020F0502020204030204" pitchFamily="34" charset="0"/>
              </a:rPr>
              <a:t>PERSONAL </a:t>
            </a: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PLANNING</a:t>
            </a:r>
          </a:p>
          <a:p>
            <a:pPr algn="ct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Using different financial strategies and tools</a:t>
            </a:r>
            <a:b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 to support your personal &amp; professional goals.</a:t>
            </a:r>
          </a:p>
          <a:p>
            <a:r>
              <a:rPr lang="en-US" sz="3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Managing Your Money Through the Holidays &amp; New Year</a:t>
            </a:r>
          </a:p>
          <a:p>
            <a:pPr algn="ctr"/>
            <a:r>
              <a:rPr lang="en-US" sz="2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Manage Your Money Today, Maximize Your Money in the Future</a:t>
            </a:r>
          </a:p>
          <a:p>
            <a:pPr algn="ctr"/>
            <a:endParaRPr lang="en-US"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November 14, 2023</a:t>
            </a:r>
          </a:p>
        </p:txBody>
      </p:sp>
      <p:pic>
        <p:nvPicPr>
          <p:cNvPr id="5" name="Picture 2" descr="Animated Money Tree Wallpaper | Clipart Panda - Free Clipart Images">
            <a:extLst>
              <a:ext uri="{FF2B5EF4-FFF2-40B4-BE49-F238E27FC236}">
                <a16:creationId xmlns:a16="http://schemas.microsoft.com/office/drawing/2014/main" id="{0B0D219C-FF49-1342-B148-F0B447781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7" y="4797954"/>
            <a:ext cx="1646998" cy="177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13" name="Rounded Rectangle 12">
            <a:extLst>
              <a:ext uri="{FF2B5EF4-FFF2-40B4-BE49-F238E27FC236}">
                <a16:creationId xmlns:a16="http://schemas.microsoft.com/office/drawing/2014/main" id="{405C2C7A-CF41-8F43-84DF-367AA2E3D73C}"/>
              </a:ext>
            </a:extLst>
          </p:cNvPr>
          <p:cNvSpPr/>
          <p:nvPr/>
        </p:nvSpPr>
        <p:spPr>
          <a:xfrm>
            <a:off x="3810000" y="1169268"/>
            <a:ext cx="4572000" cy="36576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Your Values, Dreams &amp; Goals?</a:t>
            </a:r>
          </a:p>
        </p:txBody>
      </p:sp>
      <p:sp>
        <p:nvSpPr>
          <p:cNvPr id="14" name="Rounded Rectangle 13">
            <a:extLst>
              <a:ext uri="{FF2B5EF4-FFF2-40B4-BE49-F238E27FC236}">
                <a16:creationId xmlns:a16="http://schemas.microsoft.com/office/drawing/2014/main" id="{3FCE6B7F-7A4C-6545-8B0D-CF3155372FAA}"/>
              </a:ext>
            </a:extLst>
          </p:cNvPr>
          <p:cNvSpPr/>
          <p:nvPr/>
        </p:nvSpPr>
        <p:spPr>
          <a:xfrm>
            <a:off x="3810000" y="2336863"/>
            <a:ext cx="4572000" cy="36576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Current Situation?</a:t>
            </a:r>
          </a:p>
        </p:txBody>
      </p:sp>
      <p:sp>
        <p:nvSpPr>
          <p:cNvPr id="15" name="Rounded Rectangle 14">
            <a:extLst>
              <a:ext uri="{FF2B5EF4-FFF2-40B4-BE49-F238E27FC236}">
                <a16:creationId xmlns:a16="http://schemas.microsoft.com/office/drawing/2014/main" id="{42CF3CD4-92BA-A64D-B0A1-F5ED4DC81881}"/>
              </a:ext>
            </a:extLst>
          </p:cNvPr>
          <p:cNvSpPr/>
          <p:nvPr/>
        </p:nvSpPr>
        <p:spPr>
          <a:xfrm>
            <a:off x="5318760"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6" name="Rounded Rectangle 15">
            <a:extLst>
              <a:ext uri="{FF2B5EF4-FFF2-40B4-BE49-F238E27FC236}">
                <a16:creationId xmlns:a16="http://schemas.microsoft.com/office/drawing/2014/main" id="{80F9B40B-019E-094B-A147-2CC0E1869E5F}"/>
              </a:ext>
            </a:extLst>
          </p:cNvPr>
          <p:cNvSpPr/>
          <p:nvPr/>
        </p:nvSpPr>
        <p:spPr>
          <a:xfrm>
            <a:off x="701849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17" name="Rounded Rectangle 16">
            <a:extLst>
              <a:ext uri="{FF2B5EF4-FFF2-40B4-BE49-F238E27FC236}">
                <a16:creationId xmlns:a16="http://schemas.microsoft.com/office/drawing/2014/main" id="{A795378B-3983-154F-9EB1-9378CD3EF1D8}"/>
              </a:ext>
            </a:extLst>
          </p:cNvPr>
          <p:cNvSpPr/>
          <p:nvPr/>
        </p:nvSpPr>
        <p:spPr>
          <a:xfrm>
            <a:off x="361902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18" name="Rounded Rectangle 17">
            <a:extLst>
              <a:ext uri="{FF2B5EF4-FFF2-40B4-BE49-F238E27FC236}">
                <a16:creationId xmlns:a16="http://schemas.microsoft.com/office/drawing/2014/main" id="{81D55C15-DE88-EA4F-BCEB-8447CB516A46}"/>
              </a:ext>
            </a:extLst>
          </p:cNvPr>
          <p:cNvSpPr/>
          <p:nvPr/>
        </p:nvSpPr>
        <p:spPr>
          <a:xfrm>
            <a:off x="4390805"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9" name="Rounded Rectangle 18">
            <a:extLst>
              <a:ext uri="{FF2B5EF4-FFF2-40B4-BE49-F238E27FC236}">
                <a16:creationId xmlns:a16="http://schemas.microsoft.com/office/drawing/2014/main" id="{F8597FBE-8127-6E47-A9F4-B73341B516D5}"/>
              </a:ext>
            </a:extLst>
          </p:cNvPr>
          <p:cNvSpPr/>
          <p:nvPr/>
        </p:nvSpPr>
        <p:spPr>
          <a:xfrm>
            <a:off x="6096000" y="2796493"/>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20" name="Rounded Rectangle 19">
            <a:extLst>
              <a:ext uri="{FF2B5EF4-FFF2-40B4-BE49-F238E27FC236}">
                <a16:creationId xmlns:a16="http://schemas.microsoft.com/office/drawing/2014/main" id="{52AE6871-D1B8-3D41-AE3F-B5C2C9C40342}"/>
              </a:ext>
            </a:extLst>
          </p:cNvPr>
          <p:cNvSpPr/>
          <p:nvPr/>
        </p:nvSpPr>
        <p:spPr>
          <a:xfrm>
            <a:off x="2685610"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21" name="Rounded Rectangle 20">
            <a:extLst>
              <a:ext uri="{FF2B5EF4-FFF2-40B4-BE49-F238E27FC236}">
                <a16:creationId xmlns:a16="http://schemas.microsoft.com/office/drawing/2014/main" id="{7A19E78C-DB76-2E49-AF0D-95AF3B0760DA}"/>
              </a:ext>
            </a:extLst>
          </p:cNvPr>
          <p:cNvSpPr/>
          <p:nvPr/>
        </p:nvSpPr>
        <p:spPr>
          <a:xfrm>
            <a:off x="7795735" y="279326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a:t>
            </a:r>
          </a:p>
        </p:txBody>
      </p:sp>
      <p:sp>
        <p:nvSpPr>
          <p:cNvPr id="22" name="Rounded Rectangle 21">
            <a:extLst>
              <a:ext uri="{FF2B5EF4-FFF2-40B4-BE49-F238E27FC236}">
                <a16:creationId xmlns:a16="http://schemas.microsoft.com/office/drawing/2014/main" id="{C5C768DD-DD69-7649-BE65-FD0C2075BEF1}"/>
              </a:ext>
            </a:extLst>
          </p:cNvPr>
          <p:cNvSpPr/>
          <p:nvPr/>
        </p:nvSpPr>
        <p:spPr>
          <a:xfrm>
            <a:off x="3810000" y="3652509"/>
            <a:ext cx="4572000" cy="365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a Personal Financial Plan for You:</a:t>
            </a:r>
          </a:p>
        </p:txBody>
      </p:sp>
      <p:sp>
        <p:nvSpPr>
          <p:cNvPr id="23" name="Rounded Rectangle 22">
            <a:extLst>
              <a:ext uri="{FF2B5EF4-FFF2-40B4-BE49-F238E27FC236}">
                <a16:creationId xmlns:a16="http://schemas.microsoft.com/office/drawing/2014/main" id="{5BE3728B-511F-4648-A9A8-08BD6C01A1F7}"/>
              </a:ext>
            </a:extLst>
          </p:cNvPr>
          <p:cNvSpPr/>
          <p:nvPr/>
        </p:nvSpPr>
        <p:spPr>
          <a:xfrm>
            <a:off x="268561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Investing</a:t>
            </a:r>
          </a:p>
        </p:txBody>
      </p:sp>
      <p:sp>
        <p:nvSpPr>
          <p:cNvPr id="27" name="Rounded Rectangle 26">
            <a:extLst>
              <a:ext uri="{FF2B5EF4-FFF2-40B4-BE49-F238E27FC236}">
                <a16:creationId xmlns:a16="http://schemas.microsoft.com/office/drawing/2014/main" id="{105C5C01-4177-604E-8384-48A9D994AA58}"/>
              </a:ext>
            </a:extLst>
          </p:cNvPr>
          <p:cNvSpPr/>
          <p:nvPr/>
        </p:nvSpPr>
        <p:spPr>
          <a:xfrm>
            <a:off x="4390805" y="4086186"/>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Budgeting</a:t>
            </a:r>
          </a:p>
        </p:txBody>
      </p:sp>
      <p:sp>
        <p:nvSpPr>
          <p:cNvPr id="35" name="Rounded Rectangle 34">
            <a:extLst>
              <a:ext uri="{FF2B5EF4-FFF2-40B4-BE49-F238E27FC236}">
                <a16:creationId xmlns:a16="http://schemas.microsoft.com/office/drawing/2014/main" id="{39013835-7FF3-3141-A601-B3C9C4960593}"/>
              </a:ext>
            </a:extLst>
          </p:cNvPr>
          <p:cNvSpPr/>
          <p:nvPr/>
        </p:nvSpPr>
        <p:spPr>
          <a:xfrm>
            <a:off x="609600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Debt Management</a:t>
            </a:r>
          </a:p>
        </p:txBody>
      </p:sp>
      <p:sp>
        <p:nvSpPr>
          <p:cNvPr id="36" name="Rounded Rectangle 35">
            <a:extLst>
              <a:ext uri="{FF2B5EF4-FFF2-40B4-BE49-F238E27FC236}">
                <a16:creationId xmlns:a16="http://schemas.microsoft.com/office/drawing/2014/main" id="{2CEBB18D-906E-0544-9991-C583C96D280F}"/>
              </a:ext>
            </a:extLst>
          </p:cNvPr>
          <p:cNvSpPr/>
          <p:nvPr/>
        </p:nvSpPr>
        <p:spPr>
          <a:xfrm>
            <a:off x="7795735"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Taxes</a:t>
            </a:r>
          </a:p>
        </p:txBody>
      </p:sp>
      <p:sp>
        <p:nvSpPr>
          <p:cNvPr id="37" name="Rounded Rectangle 36">
            <a:extLst>
              <a:ext uri="{FF2B5EF4-FFF2-40B4-BE49-F238E27FC236}">
                <a16:creationId xmlns:a16="http://schemas.microsoft.com/office/drawing/2014/main" id="{ECE4CC53-AD33-E847-AD4E-A3FAC949CE44}"/>
              </a:ext>
            </a:extLst>
          </p:cNvPr>
          <p:cNvSpPr/>
          <p:nvPr/>
        </p:nvSpPr>
        <p:spPr>
          <a:xfrm>
            <a:off x="3613565" y="5012625"/>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Insurance</a:t>
            </a:r>
          </a:p>
        </p:txBody>
      </p:sp>
      <p:sp>
        <p:nvSpPr>
          <p:cNvPr id="38" name="Rounded Rectangle 37">
            <a:extLst>
              <a:ext uri="{FF2B5EF4-FFF2-40B4-BE49-F238E27FC236}">
                <a16:creationId xmlns:a16="http://schemas.microsoft.com/office/drawing/2014/main" id="{F6E2E203-BB02-654E-986C-094ED8978C3B}"/>
              </a:ext>
            </a:extLst>
          </p:cNvPr>
          <p:cNvSpPr/>
          <p:nvPr/>
        </p:nvSpPr>
        <p:spPr>
          <a:xfrm>
            <a:off x="5318760" y="5023903"/>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Retirement</a:t>
            </a:r>
          </a:p>
        </p:txBody>
      </p:sp>
      <p:sp>
        <p:nvSpPr>
          <p:cNvPr id="39" name="Rounded Rectangle 38">
            <a:extLst>
              <a:ext uri="{FF2B5EF4-FFF2-40B4-BE49-F238E27FC236}">
                <a16:creationId xmlns:a16="http://schemas.microsoft.com/office/drawing/2014/main" id="{6FAFA176-220B-604C-8140-0809A5EDE4E4}"/>
              </a:ext>
            </a:extLst>
          </p:cNvPr>
          <p:cNvSpPr/>
          <p:nvPr/>
        </p:nvSpPr>
        <p:spPr>
          <a:xfrm>
            <a:off x="7018495" y="5025438"/>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Education</a:t>
            </a:r>
          </a:p>
        </p:txBody>
      </p:sp>
      <p:sp>
        <p:nvSpPr>
          <p:cNvPr id="40" name="Rounded Rectangle 39">
            <a:extLst>
              <a:ext uri="{FF2B5EF4-FFF2-40B4-BE49-F238E27FC236}">
                <a16:creationId xmlns:a16="http://schemas.microsoft.com/office/drawing/2014/main" id="{963FC612-E1C5-434E-99BA-48181FAF51B1}"/>
              </a:ext>
            </a:extLst>
          </p:cNvPr>
          <p:cNvSpPr/>
          <p:nvPr/>
        </p:nvSpPr>
        <p:spPr>
          <a:xfrm>
            <a:off x="2685610" y="591874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Family</a:t>
            </a:r>
          </a:p>
        </p:txBody>
      </p:sp>
      <p:sp>
        <p:nvSpPr>
          <p:cNvPr id="41" name="Rounded Rectangle 40">
            <a:extLst>
              <a:ext uri="{FF2B5EF4-FFF2-40B4-BE49-F238E27FC236}">
                <a16:creationId xmlns:a16="http://schemas.microsoft.com/office/drawing/2014/main" id="{E06D5FB7-E6E3-B245-8D0C-4349CFF765A5}"/>
              </a:ext>
            </a:extLst>
          </p:cNvPr>
          <p:cNvSpPr/>
          <p:nvPr/>
        </p:nvSpPr>
        <p:spPr>
          <a:xfrm>
            <a:off x="439626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Business Planning</a:t>
            </a:r>
          </a:p>
        </p:txBody>
      </p:sp>
      <p:sp>
        <p:nvSpPr>
          <p:cNvPr id="42" name="Rounded Rectangle 41">
            <a:extLst>
              <a:ext uri="{FF2B5EF4-FFF2-40B4-BE49-F238E27FC236}">
                <a16:creationId xmlns:a16="http://schemas.microsoft.com/office/drawing/2014/main" id="{A0834413-B493-F842-891F-1B153D2F5DE2}"/>
              </a:ext>
            </a:extLst>
          </p:cNvPr>
          <p:cNvSpPr/>
          <p:nvPr/>
        </p:nvSpPr>
        <p:spPr>
          <a:xfrm>
            <a:off x="6090540" y="594424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Estate Planning</a:t>
            </a:r>
          </a:p>
        </p:txBody>
      </p:sp>
      <p:sp>
        <p:nvSpPr>
          <p:cNvPr id="43" name="Rounded Rectangle 42">
            <a:extLst>
              <a:ext uri="{FF2B5EF4-FFF2-40B4-BE49-F238E27FC236}">
                <a16:creationId xmlns:a16="http://schemas.microsoft.com/office/drawing/2014/main" id="{D99FD907-D784-E740-8D4E-A982FA28AA38}"/>
              </a:ext>
            </a:extLst>
          </p:cNvPr>
          <p:cNvSpPr/>
          <p:nvPr/>
        </p:nvSpPr>
        <p:spPr>
          <a:xfrm>
            <a:off x="779573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Philanthropy</a:t>
            </a:r>
          </a:p>
        </p:txBody>
      </p:sp>
    </p:spTree>
    <p:extLst>
      <p:ext uri="{BB962C8B-B14F-4D97-AF65-F5344CB8AC3E}">
        <p14:creationId xmlns:p14="http://schemas.microsoft.com/office/powerpoint/2010/main" val="6133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Effect transition="in" filter="fade">
                                      <p:cBhvr>
                                        <p:cTn id="84" dur="500"/>
                                        <p:tgtEl>
                                          <p:spTgt spid="4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animEffect transition="in" filter="fade">
                                      <p:cBhvr>
                                        <p:cTn id="89" dur="500"/>
                                        <p:tgtEl>
                                          <p:spTgt spid="41"/>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Effect transition="in" filter="fade">
                                      <p:cBhvr>
                                        <p:cTn id="94" dur="500"/>
                                        <p:tgtEl>
                                          <p:spTgt spid="4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500" fill="hold"/>
                                        <p:tgtEl>
                                          <p:spTgt spid="43"/>
                                        </p:tgtEl>
                                        <p:attrNameLst>
                                          <p:attrName>ppt_w</p:attrName>
                                        </p:attrNameLst>
                                      </p:cBhvr>
                                      <p:tavLst>
                                        <p:tav tm="0">
                                          <p:val>
                                            <p:fltVal val="0"/>
                                          </p:val>
                                        </p:tav>
                                        <p:tav tm="100000">
                                          <p:val>
                                            <p:strVal val="#ppt_w"/>
                                          </p:val>
                                        </p:tav>
                                      </p:tavLst>
                                    </p:anim>
                                    <p:anim calcmode="lin" valueType="num">
                                      <p:cBhvr>
                                        <p:cTn id="98" dur="500" fill="hold"/>
                                        <p:tgtEl>
                                          <p:spTgt spid="43"/>
                                        </p:tgtEl>
                                        <p:attrNameLst>
                                          <p:attrName>ppt_h</p:attrName>
                                        </p:attrNameLst>
                                      </p:cBhvr>
                                      <p:tavLst>
                                        <p:tav tm="0">
                                          <p:val>
                                            <p:fltVal val="0"/>
                                          </p:val>
                                        </p:tav>
                                        <p:tav tm="100000">
                                          <p:val>
                                            <p:strVal val="#ppt_h"/>
                                          </p:val>
                                        </p:tav>
                                      </p:tavLst>
                                    </p:anim>
                                    <p:animEffect transition="in" filter="fade">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7"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Holidays &amp; New Year</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5 Things Everyone Should Do:</a:t>
            </a:r>
          </a:p>
          <a:p>
            <a:pPr marL="0" indent="0">
              <a:buNone/>
            </a:pPr>
            <a:endParaRPr lang="en-US" sz="4800" b="1" i="1" dirty="0">
              <a:solidFill>
                <a:srgbClr val="C00000"/>
              </a:solidFill>
            </a:endParaRPr>
          </a:p>
          <a:p>
            <a:pPr marL="914400" indent="-914400">
              <a:buFont typeface="+mj-lt"/>
              <a:buAutoNum type="arabicPeriod"/>
            </a:pPr>
            <a:r>
              <a:rPr lang="en-US" sz="3800" b="1" i="1" dirty="0">
                <a:solidFill>
                  <a:srgbClr val="C00000"/>
                </a:solidFill>
              </a:rPr>
              <a:t>BUDGET!</a:t>
            </a:r>
          </a:p>
          <a:p>
            <a:pPr lvl="1"/>
            <a:r>
              <a:rPr lang="en-US" sz="3800" b="1" i="1" dirty="0">
                <a:solidFill>
                  <a:srgbClr val="C00000"/>
                </a:solidFill>
              </a:rPr>
              <a:t>Make shopping lists…for all types of shopping: food, gifts, fun, weekends.</a:t>
            </a:r>
          </a:p>
          <a:p>
            <a:pPr lvl="1"/>
            <a:r>
              <a:rPr lang="en-US" sz="3800" b="1" i="1" dirty="0">
                <a:solidFill>
                  <a:srgbClr val="C00000"/>
                </a:solidFill>
              </a:rPr>
              <a:t>Make lists of what you ARE NOT going to buy…for all types of shopping.</a:t>
            </a:r>
            <a:endParaRPr lang="en-US" sz="3800" dirty="0">
              <a:solidFill>
                <a:srgbClr val="C00000"/>
              </a:solidFill>
            </a:endParaRPr>
          </a:p>
        </p:txBody>
      </p:sp>
    </p:spTree>
    <p:extLst>
      <p:ext uri="{BB962C8B-B14F-4D97-AF65-F5344CB8AC3E}">
        <p14:creationId xmlns:p14="http://schemas.microsoft.com/office/powerpoint/2010/main" val="421376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Holidays &amp; New Year</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5 Things Everyone Should Do:</a:t>
            </a:r>
          </a:p>
          <a:p>
            <a:pPr marL="0" indent="0">
              <a:buNone/>
            </a:pPr>
            <a:endParaRPr lang="en-US" sz="4800" b="1" i="1" dirty="0">
              <a:solidFill>
                <a:srgbClr val="006600"/>
              </a:solidFill>
            </a:endParaRPr>
          </a:p>
          <a:p>
            <a:pPr marL="914400" indent="-914400">
              <a:buFont typeface="+mj-lt"/>
              <a:buAutoNum type="arabicPeriod" startAt="2"/>
            </a:pPr>
            <a:r>
              <a:rPr lang="en-US" sz="3800" b="1" i="1" dirty="0">
                <a:solidFill>
                  <a:srgbClr val="006600"/>
                </a:solidFill>
              </a:rPr>
              <a:t>BE VERY CAREFUL ABOUT INCREASING DEBT</a:t>
            </a:r>
          </a:p>
          <a:p>
            <a:pPr lvl="1"/>
            <a:r>
              <a:rPr lang="en-US" sz="3800" b="1" i="1" dirty="0">
                <a:solidFill>
                  <a:srgbClr val="006600"/>
                </a:solidFill>
              </a:rPr>
              <a:t>Avoid increasing balances on credit card</a:t>
            </a:r>
          </a:p>
          <a:p>
            <a:pPr lvl="1"/>
            <a:r>
              <a:rPr lang="en-US" sz="3800" b="1" i="1" dirty="0">
                <a:solidFill>
                  <a:srgbClr val="006600"/>
                </a:solidFill>
              </a:rPr>
              <a:t>Maybe only use credit cards for groceries and gas and use a debt card for everything else.</a:t>
            </a:r>
            <a:endParaRPr lang="en-US" sz="3800" dirty="0">
              <a:solidFill>
                <a:srgbClr val="006600"/>
              </a:solidFill>
            </a:endParaRPr>
          </a:p>
        </p:txBody>
      </p:sp>
    </p:spTree>
    <p:extLst>
      <p:ext uri="{BB962C8B-B14F-4D97-AF65-F5344CB8AC3E}">
        <p14:creationId xmlns:p14="http://schemas.microsoft.com/office/powerpoint/2010/main" val="2293944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Holidays &amp; New Year</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5 Things Everyone Should Do:</a:t>
            </a:r>
          </a:p>
          <a:p>
            <a:pPr marL="0" indent="0">
              <a:buNone/>
            </a:pPr>
            <a:endParaRPr lang="en-US" sz="4800" b="1" i="1" dirty="0">
              <a:solidFill>
                <a:srgbClr val="C00000"/>
              </a:solidFill>
            </a:endParaRPr>
          </a:p>
          <a:p>
            <a:pPr marL="914400" indent="-914400">
              <a:buFont typeface="+mj-lt"/>
              <a:buAutoNum type="arabicPeriod" startAt="3"/>
            </a:pPr>
            <a:r>
              <a:rPr lang="en-US" sz="3800" b="1" i="1" dirty="0">
                <a:solidFill>
                  <a:srgbClr val="C00000"/>
                </a:solidFill>
              </a:rPr>
              <a:t>GET RID OF AT LEAST 1 SUBSCRIPTION</a:t>
            </a:r>
          </a:p>
          <a:p>
            <a:pPr lvl="1"/>
            <a:r>
              <a:rPr lang="en-US" sz="3800" b="1" i="1" dirty="0">
                <a:solidFill>
                  <a:srgbClr val="C00000"/>
                </a:solidFill>
              </a:rPr>
              <a:t>Review your expenses and find any/all recurring subscriptions</a:t>
            </a:r>
          </a:p>
          <a:p>
            <a:pPr lvl="1"/>
            <a:r>
              <a:rPr lang="en-US" sz="3800" b="1" i="1" dirty="0">
                <a:solidFill>
                  <a:srgbClr val="C00000"/>
                </a:solidFill>
              </a:rPr>
              <a:t>Find at least 1 to get rid of before the year end</a:t>
            </a:r>
          </a:p>
          <a:p>
            <a:pPr lvl="1"/>
            <a:r>
              <a:rPr lang="en-US" sz="3800" b="1" i="1" dirty="0">
                <a:solidFill>
                  <a:srgbClr val="C00000"/>
                </a:solidFill>
              </a:rPr>
              <a:t>And make sure you do not add any that you are not going to use or get your money’s worth</a:t>
            </a:r>
            <a:endParaRPr lang="en-US" sz="3800" dirty="0">
              <a:solidFill>
                <a:srgbClr val="C00000"/>
              </a:solidFill>
            </a:endParaRPr>
          </a:p>
        </p:txBody>
      </p:sp>
    </p:spTree>
    <p:extLst>
      <p:ext uri="{BB962C8B-B14F-4D97-AF65-F5344CB8AC3E}">
        <p14:creationId xmlns:p14="http://schemas.microsoft.com/office/powerpoint/2010/main" val="3509329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Holidays &amp; New Year</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89660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5 Things Everyone Should Do:</a:t>
            </a:r>
          </a:p>
          <a:p>
            <a:pPr marL="0" indent="0">
              <a:buNone/>
            </a:pPr>
            <a:endParaRPr lang="en-US" sz="4800" b="1" i="1" dirty="0">
              <a:solidFill>
                <a:srgbClr val="006600"/>
              </a:solidFill>
            </a:endParaRPr>
          </a:p>
          <a:p>
            <a:pPr marL="914400" indent="-914400">
              <a:buFont typeface="+mj-lt"/>
              <a:buAutoNum type="arabicPeriod" startAt="4"/>
            </a:pPr>
            <a:r>
              <a:rPr lang="en-US" sz="3800" b="1" i="1" dirty="0">
                <a:solidFill>
                  <a:srgbClr val="006600"/>
                </a:solidFill>
              </a:rPr>
              <a:t>LOOK FOR DEALS…BUT ALSO BE WARY OF DEALS</a:t>
            </a:r>
          </a:p>
          <a:p>
            <a:pPr lvl="1"/>
            <a:r>
              <a:rPr lang="en-US" sz="3800" b="1" i="1" dirty="0">
                <a:solidFill>
                  <a:srgbClr val="006600"/>
                </a:solidFill>
              </a:rPr>
              <a:t>By shopping early and shopping around, you can find the best deals for what you need to buy</a:t>
            </a:r>
          </a:p>
          <a:p>
            <a:pPr lvl="1"/>
            <a:r>
              <a:rPr lang="en-US" sz="3800" b="1" i="1" dirty="0">
                <a:solidFill>
                  <a:srgbClr val="006600"/>
                </a:solidFill>
              </a:rPr>
              <a:t>But be careful – many deals will have fine print that commits you to further costs or to other constraints that are not in your best interest</a:t>
            </a:r>
            <a:endParaRPr lang="en-US" sz="3800" dirty="0">
              <a:solidFill>
                <a:srgbClr val="006600"/>
              </a:solidFill>
            </a:endParaRPr>
          </a:p>
        </p:txBody>
      </p:sp>
    </p:spTree>
    <p:extLst>
      <p:ext uri="{BB962C8B-B14F-4D97-AF65-F5344CB8AC3E}">
        <p14:creationId xmlns:p14="http://schemas.microsoft.com/office/powerpoint/2010/main" val="443365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Holidays &amp; New Year</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12799"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5 Things Everyone Should Do:</a:t>
            </a:r>
          </a:p>
          <a:p>
            <a:pPr marL="0" indent="0">
              <a:buNone/>
            </a:pPr>
            <a:endParaRPr lang="en-US" sz="4800" b="1" i="1" dirty="0">
              <a:solidFill>
                <a:srgbClr val="006600"/>
              </a:solidFill>
            </a:endParaRPr>
          </a:p>
          <a:p>
            <a:pPr marL="914400" indent="-914400">
              <a:buFont typeface="+mj-lt"/>
              <a:buAutoNum type="arabicPeriod" startAt="5"/>
            </a:pPr>
            <a:r>
              <a:rPr lang="en-US" sz="3800" b="1" i="1" dirty="0">
                <a:solidFill>
                  <a:srgbClr val="C00000"/>
                </a:solidFill>
              </a:rPr>
              <a:t>SET 5 NEW YEAR’S RESOLUTIONS THAT YOU CAN STICK WITH</a:t>
            </a:r>
          </a:p>
          <a:p>
            <a:pPr lvl="1"/>
            <a:r>
              <a:rPr lang="en-US" sz="2500" b="1" i="1" dirty="0">
                <a:solidFill>
                  <a:srgbClr val="C00000"/>
                </a:solidFill>
              </a:rPr>
              <a:t>Check your credit report and credit score, open multiple savings accounts, pay yourself first with $5-$25 of every paycheck going to savings, analyze every penny you spend during 3-5 months in 2024, find a budget approach that works for you, set financial goals for the next 3-5 years, finalize your back-to-school spring 2024 budget, begin investing, pay down any high-interest debt (even before savings), do not dine out or go grocery shopping in January, maximize credit card rewards</a:t>
            </a:r>
            <a:endParaRPr lang="en-US" sz="2500" dirty="0">
              <a:solidFill>
                <a:srgbClr val="C00000"/>
              </a:solidFill>
            </a:endParaRPr>
          </a:p>
        </p:txBody>
      </p:sp>
    </p:spTree>
    <p:extLst>
      <p:ext uri="{BB962C8B-B14F-4D97-AF65-F5344CB8AC3E}">
        <p14:creationId xmlns:p14="http://schemas.microsoft.com/office/powerpoint/2010/main" val="3952437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Homework for You</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b="1" i="1" u="sng" dirty="0">
                <a:solidFill>
                  <a:srgbClr val="C00000"/>
                </a:solidFill>
              </a:rPr>
              <a:t>Once a week:</a:t>
            </a:r>
            <a:r>
              <a:rPr lang="en-US" sz="3300" b="1" i="1" dirty="0">
                <a:solidFill>
                  <a:srgbClr val="C00000"/>
                </a:solidFill>
              </a:rPr>
              <a:t> 	   Make a list of the money you are </a:t>
            </a:r>
            <a:br>
              <a:rPr lang="en-US" sz="3300" b="1" i="1" dirty="0">
                <a:solidFill>
                  <a:srgbClr val="C00000"/>
                </a:solidFill>
              </a:rPr>
            </a:br>
            <a:r>
              <a:rPr lang="en-US" sz="3300" b="1" i="1" dirty="0">
                <a:solidFill>
                  <a:srgbClr val="C00000"/>
                </a:solidFill>
              </a:rPr>
              <a:t>			   going to spend this week.</a:t>
            </a:r>
            <a:br>
              <a:rPr lang="en-US" sz="3300" b="1" i="1" dirty="0">
                <a:solidFill>
                  <a:srgbClr val="C00000"/>
                </a:solidFill>
              </a:rPr>
            </a:br>
            <a:endParaRPr lang="en-US" sz="3300" b="1" i="1" dirty="0">
              <a:solidFill>
                <a:srgbClr val="C00000"/>
              </a:solidFill>
            </a:endParaRPr>
          </a:p>
          <a:p>
            <a:pPr marL="0" indent="0">
              <a:buNone/>
            </a:pPr>
            <a:r>
              <a:rPr lang="en-US" sz="3300" b="1" i="1" u="sng" dirty="0">
                <a:solidFill>
                  <a:srgbClr val="C00000"/>
                </a:solidFill>
              </a:rPr>
              <a:t>Once a month:</a:t>
            </a:r>
            <a:r>
              <a:rPr lang="en-US" sz="3300" b="1" i="1" dirty="0">
                <a:solidFill>
                  <a:srgbClr val="C00000"/>
                </a:solidFill>
              </a:rPr>
              <a:t>	   Make a list of how your job serves </a:t>
            </a:r>
            <a:br>
              <a:rPr lang="en-US" sz="3300" b="1" i="1" dirty="0">
                <a:solidFill>
                  <a:srgbClr val="C00000"/>
                </a:solidFill>
              </a:rPr>
            </a:br>
            <a:r>
              <a:rPr lang="en-US" sz="3300" b="1" i="1" dirty="0">
                <a:solidFill>
                  <a:srgbClr val="C00000"/>
                </a:solidFill>
              </a:rPr>
              <a:t>			   your values – or how school serves </a:t>
            </a:r>
            <a:br>
              <a:rPr lang="en-US" sz="3300" b="1" i="1" dirty="0">
                <a:solidFill>
                  <a:srgbClr val="C00000"/>
                </a:solidFill>
              </a:rPr>
            </a:br>
            <a:r>
              <a:rPr lang="en-US" sz="3300" b="1" i="1" dirty="0">
                <a:solidFill>
                  <a:srgbClr val="C00000"/>
                </a:solidFill>
              </a:rPr>
              <a:t>			   your values over the long-term.</a:t>
            </a:r>
            <a:br>
              <a:rPr lang="en-US" sz="3300" b="1" i="1" dirty="0">
                <a:solidFill>
                  <a:srgbClr val="C00000"/>
                </a:solidFill>
              </a:rPr>
            </a:br>
            <a:endParaRPr lang="en-US" sz="3300" b="1" i="1" dirty="0">
              <a:solidFill>
                <a:srgbClr val="C00000"/>
              </a:solidFill>
            </a:endParaRPr>
          </a:p>
          <a:p>
            <a:pPr marL="0" indent="0">
              <a:buNone/>
            </a:pPr>
            <a:r>
              <a:rPr lang="en-US" sz="3300" b="1" i="1" u="sng" dirty="0">
                <a:solidFill>
                  <a:srgbClr val="C00000"/>
                </a:solidFill>
              </a:rPr>
              <a:t>Once a year:</a:t>
            </a:r>
            <a:r>
              <a:rPr lang="en-US" sz="3300" b="1" i="1" dirty="0">
                <a:solidFill>
                  <a:srgbClr val="C00000"/>
                </a:solidFill>
              </a:rPr>
              <a:t> 	   Revisit your values and identify </a:t>
            </a:r>
            <a:br>
              <a:rPr lang="en-US" sz="3300" b="1" i="1" dirty="0">
                <a:solidFill>
                  <a:srgbClr val="C00000"/>
                </a:solidFill>
              </a:rPr>
            </a:br>
            <a:r>
              <a:rPr lang="en-US" sz="3300" b="1" i="1" dirty="0">
                <a:solidFill>
                  <a:srgbClr val="C00000"/>
                </a:solidFill>
              </a:rPr>
              <a:t>			   your short- and long-term goals.</a:t>
            </a:r>
            <a:endParaRPr lang="en-US" sz="3300" i="1" dirty="0">
              <a:solidFill>
                <a:srgbClr val="C00000"/>
              </a:solidFill>
            </a:endParaRPr>
          </a:p>
        </p:txBody>
      </p:sp>
    </p:spTree>
    <p:extLst>
      <p:ext uri="{BB962C8B-B14F-4D97-AF65-F5344CB8AC3E}">
        <p14:creationId xmlns:p14="http://schemas.microsoft.com/office/powerpoint/2010/main" val="1546572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13" name="Rounded Rectangle 12">
            <a:extLst>
              <a:ext uri="{FF2B5EF4-FFF2-40B4-BE49-F238E27FC236}">
                <a16:creationId xmlns:a16="http://schemas.microsoft.com/office/drawing/2014/main" id="{405C2C7A-CF41-8F43-84DF-367AA2E3D73C}"/>
              </a:ext>
            </a:extLst>
          </p:cNvPr>
          <p:cNvSpPr/>
          <p:nvPr/>
        </p:nvSpPr>
        <p:spPr>
          <a:xfrm>
            <a:off x="3810000" y="1169268"/>
            <a:ext cx="4572000" cy="36576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Your Values, Dreams &amp; Goals?</a:t>
            </a:r>
          </a:p>
        </p:txBody>
      </p:sp>
      <p:sp>
        <p:nvSpPr>
          <p:cNvPr id="14" name="Rounded Rectangle 13">
            <a:extLst>
              <a:ext uri="{FF2B5EF4-FFF2-40B4-BE49-F238E27FC236}">
                <a16:creationId xmlns:a16="http://schemas.microsoft.com/office/drawing/2014/main" id="{3FCE6B7F-7A4C-6545-8B0D-CF3155372FAA}"/>
              </a:ext>
            </a:extLst>
          </p:cNvPr>
          <p:cNvSpPr/>
          <p:nvPr/>
        </p:nvSpPr>
        <p:spPr>
          <a:xfrm>
            <a:off x="3810000" y="2336863"/>
            <a:ext cx="4572000" cy="36576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Current Situation?</a:t>
            </a:r>
          </a:p>
        </p:txBody>
      </p:sp>
      <p:sp>
        <p:nvSpPr>
          <p:cNvPr id="15" name="Rounded Rectangle 14">
            <a:extLst>
              <a:ext uri="{FF2B5EF4-FFF2-40B4-BE49-F238E27FC236}">
                <a16:creationId xmlns:a16="http://schemas.microsoft.com/office/drawing/2014/main" id="{42CF3CD4-92BA-A64D-B0A1-F5ED4DC81881}"/>
              </a:ext>
            </a:extLst>
          </p:cNvPr>
          <p:cNvSpPr/>
          <p:nvPr/>
        </p:nvSpPr>
        <p:spPr>
          <a:xfrm>
            <a:off x="5318760"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6" name="Rounded Rectangle 15">
            <a:extLst>
              <a:ext uri="{FF2B5EF4-FFF2-40B4-BE49-F238E27FC236}">
                <a16:creationId xmlns:a16="http://schemas.microsoft.com/office/drawing/2014/main" id="{80F9B40B-019E-094B-A147-2CC0E1869E5F}"/>
              </a:ext>
            </a:extLst>
          </p:cNvPr>
          <p:cNvSpPr/>
          <p:nvPr/>
        </p:nvSpPr>
        <p:spPr>
          <a:xfrm>
            <a:off x="701849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17" name="Rounded Rectangle 16">
            <a:extLst>
              <a:ext uri="{FF2B5EF4-FFF2-40B4-BE49-F238E27FC236}">
                <a16:creationId xmlns:a16="http://schemas.microsoft.com/office/drawing/2014/main" id="{A795378B-3983-154F-9EB1-9378CD3EF1D8}"/>
              </a:ext>
            </a:extLst>
          </p:cNvPr>
          <p:cNvSpPr/>
          <p:nvPr/>
        </p:nvSpPr>
        <p:spPr>
          <a:xfrm>
            <a:off x="361902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18" name="Rounded Rectangle 17">
            <a:extLst>
              <a:ext uri="{FF2B5EF4-FFF2-40B4-BE49-F238E27FC236}">
                <a16:creationId xmlns:a16="http://schemas.microsoft.com/office/drawing/2014/main" id="{81D55C15-DE88-EA4F-BCEB-8447CB516A46}"/>
              </a:ext>
            </a:extLst>
          </p:cNvPr>
          <p:cNvSpPr/>
          <p:nvPr/>
        </p:nvSpPr>
        <p:spPr>
          <a:xfrm>
            <a:off x="4390805"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9" name="Rounded Rectangle 18">
            <a:extLst>
              <a:ext uri="{FF2B5EF4-FFF2-40B4-BE49-F238E27FC236}">
                <a16:creationId xmlns:a16="http://schemas.microsoft.com/office/drawing/2014/main" id="{F8597FBE-8127-6E47-A9F4-B73341B516D5}"/>
              </a:ext>
            </a:extLst>
          </p:cNvPr>
          <p:cNvSpPr/>
          <p:nvPr/>
        </p:nvSpPr>
        <p:spPr>
          <a:xfrm>
            <a:off x="6096000" y="2796493"/>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20" name="Rounded Rectangle 19">
            <a:extLst>
              <a:ext uri="{FF2B5EF4-FFF2-40B4-BE49-F238E27FC236}">
                <a16:creationId xmlns:a16="http://schemas.microsoft.com/office/drawing/2014/main" id="{52AE6871-D1B8-3D41-AE3F-B5C2C9C40342}"/>
              </a:ext>
            </a:extLst>
          </p:cNvPr>
          <p:cNvSpPr/>
          <p:nvPr/>
        </p:nvSpPr>
        <p:spPr>
          <a:xfrm>
            <a:off x="2685610"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21" name="Rounded Rectangle 20">
            <a:extLst>
              <a:ext uri="{FF2B5EF4-FFF2-40B4-BE49-F238E27FC236}">
                <a16:creationId xmlns:a16="http://schemas.microsoft.com/office/drawing/2014/main" id="{7A19E78C-DB76-2E49-AF0D-95AF3B0760DA}"/>
              </a:ext>
            </a:extLst>
          </p:cNvPr>
          <p:cNvSpPr/>
          <p:nvPr/>
        </p:nvSpPr>
        <p:spPr>
          <a:xfrm>
            <a:off x="7795735" y="279326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a:t>
            </a:r>
          </a:p>
        </p:txBody>
      </p:sp>
      <p:sp>
        <p:nvSpPr>
          <p:cNvPr id="22" name="Rounded Rectangle 21">
            <a:extLst>
              <a:ext uri="{FF2B5EF4-FFF2-40B4-BE49-F238E27FC236}">
                <a16:creationId xmlns:a16="http://schemas.microsoft.com/office/drawing/2014/main" id="{C5C768DD-DD69-7649-BE65-FD0C2075BEF1}"/>
              </a:ext>
            </a:extLst>
          </p:cNvPr>
          <p:cNvSpPr/>
          <p:nvPr/>
        </p:nvSpPr>
        <p:spPr>
          <a:xfrm>
            <a:off x="3810000" y="3652509"/>
            <a:ext cx="4572000" cy="365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a Personal Financial Plan for You:</a:t>
            </a:r>
          </a:p>
        </p:txBody>
      </p:sp>
      <p:sp>
        <p:nvSpPr>
          <p:cNvPr id="23" name="Rounded Rectangle 22">
            <a:extLst>
              <a:ext uri="{FF2B5EF4-FFF2-40B4-BE49-F238E27FC236}">
                <a16:creationId xmlns:a16="http://schemas.microsoft.com/office/drawing/2014/main" id="{5BE3728B-511F-4648-A9A8-08BD6C01A1F7}"/>
              </a:ext>
            </a:extLst>
          </p:cNvPr>
          <p:cNvSpPr/>
          <p:nvPr/>
        </p:nvSpPr>
        <p:spPr>
          <a:xfrm>
            <a:off x="268561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Investing</a:t>
            </a:r>
          </a:p>
        </p:txBody>
      </p:sp>
      <p:sp>
        <p:nvSpPr>
          <p:cNvPr id="27" name="Rounded Rectangle 26">
            <a:extLst>
              <a:ext uri="{FF2B5EF4-FFF2-40B4-BE49-F238E27FC236}">
                <a16:creationId xmlns:a16="http://schemas.microsoft.com/office/drawing/2014/main" id="{105C5C01-4177-604E-8384-48A9D994AA58}"/>
              </a:ext>
            </a:extLst>
          </p:cNvPr>
          <p:cNvSpPr/>
          <p:nvPr/>
        </p:nvSpPr>
        <p:spPr>
          <a:xfrm>
            <a:off x="4390805" y="4086186"/>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Budgeting</a:t>
            </a:r>
          </a:p>
        </p:txBody>
      </p:sp>
      <p:sp>
        <p:nvSpPr>
          <p:cNvPr id="35" name="Rounded Rectangle 34">
            <a:extLst>
              <a:ext uri="{FF2B5EF4-FFF2-40B4-BE49-F238E27FC236}">
                <a16:creationId xmlns:a16="http://schemas.microsoft.com/office/drawing/2014/main" id="{39013835-7FF3-3141-A601-B3C9C4960593}"/>
              </a:ext>
            </a:extLst>
          </p:cNvPr>
          <p:cNvSpPr/>
          <p:nvPr/>
        </p:nvSpPr>
        <p:spPr>
          <a:xfrm>
            <a:off x="609600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Debt Management</a:t>
            </a:r>
          </a:p>
        </p:txBody>
      </p:sp>
      <p:sp>
        <p:nvSpPr>
          <p:cNvPr id="36" name="Rounded Rectangle 35">
            <a:extLst>
              <a:ext uri="{FF2B5EF4-FFF2-40B4-BE49-F238E27FC236}">
                <a16:creationId xmlns:a16="http://schemas.microsoft.com/office/drawing/2014/main" id="{2CEBB18D-906E-0544-9991-C583C96D280F}"/>
              </a:ext>
            </a:extLst>
          </p:cNvPr>
          <p:cNvSpPr/>
          <p:nvPr/>
        </p:nvSpPr>
        <p:spPr>
          <a:xfrm>
            <a:off x="7795735"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Taxes</a:t>
            </a:r>
          </a:p>
        </p:txBody>
      </p:sp>
      <p:sp>
        <p:nvSpPr>
          <p:cNvPr id="37" name="Rounded Rectangle 36">
            <a:extLst>
              <a:ext uri="{FF2B5EF4-FFF2-40B4-BE49-F238E27FC236}">
                <a16:creationId xmlns:a16="http://schemas.microsoft.com/office/drawing/2014/main" id="{ECE4CC53-AD33-E847-AD4E-A3FAC949CE44}"/>
              </a:ext>
            </a:extLst>
          </p:cNvPr>
          <p:cNvSpPr/>
          <p:nvPr/>
        </p:nvSpPr>
        <p:spPr>
          <a:xfrm>
            <a:off x="3613565" y="5012625"/>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Insurance</a:t>
            </a:r>
          </a:p>
        </p:txBody>
      </p:sp>
      <p:sp>
        <p:nvSpPr>
          <p:cNvPr id="38" name="Rounded Rectangle 37">
            <a:extLst>
              <a:ext uri="{FF2B5EF4-FFF2-40B4-BE49-F238E27FC236}">
                <a16:creationId xmlns:a16="http://schemas.microsoft.com/office/drawing/2014/main" id="{F6E2E203-BB02-654E-986C-094ED8978C3B}"/>
              </a:ext>
            </a:extLst>
          </p:cNvPr>
          <p:cNvSpPr/>
          <p:nvPr/>
        </p:nvSpPr>
        <p:spPr>
          <a:xfrm>
            <a:off x="5318760" y="5023903"/>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Retirement</a:t>
            </a:r>
          </a:p>
        </p:txBody>
      </p:sp>
      <p:sp>
        <p:nvSpPr>
          <p:cNvPr id="39" name="Rounded Rectangle 38">
            <a:extLst>
              <a:ext uri="{FF2B5EF4-FFF2-40B4-BE49-F238E27FC236}">
                <a16:creationId xmlns:a16="http://schemas.microsoft.com/office/drawing/2014/main" id="{6FAFA176-220B-604C-8140-0809A5EDE4E4}"/>
              </a:ext>
            </a:extLst>
          </p:cNvPr>
          <p:cNvSpPr/>
          <p:nvPr/>
        </p:nvSpPr>
        <p:spPr>
          <a:xfrm>
            <a:off x="7018495" y="5025438"/>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Education</a:t>
            </a:r>
          </a:p>
        </p:txBody>
      </p:sp>
      <p:sp>
        <p:nvSpPr>
          <p:cNvPr id="40" name="Rounded Rectangle 39">
            <a:extLst>
              <a:ext uri="{FF2B5EF4-FFF2-40B4-BE49-F238E27FC236}">
                <a16:creationId xmlns:a16="http://schemas.microsoft.com/office/drawing/2014/main" id="{963FC612-E1C5-434E-99BA-48181FAF51B1}"/>
              </a:ext>
            </a:extLst>
          </p:cNvPr>
          <p:cNvSpPr/>
          <p:nvPr/>
        </p:nvSpPr>
        <p:spPr>
          <a:xfrm>
            <a:off x="2685610" y="591874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Family</a:t>
            </a:r>
          </a:p>
        </p:txBody>
      </p:sp>
      <p:sp>
        <p:nvSpPr>
          <p:cNvPr id="41" name="Rounded Rectangle 40">
            <a:extLst>
              <a:ext uri="{FF2B5EF4-FFF2-40B4-BE49-F238E27FC236}">
                <a16:creationId xmlns:a16="http://schemas.microsoft.com/office/drawing/2014/main" id="{E06D5FB7-E6E3-B245-8D0C-4349CFF765A5}"/>
              </a:ext>
            </a:extLst>
          </p:cNvPr>
          <p:cNvSpPr/>
          <p:nvPr/>
        </p:nvSpPr>
        <p:spPr>
          <a:xfrm>
            <a:off x="439626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Business Planning</a:t>
            </a:r>
          </a:p>
        </p:txBody>
      </p:sp>
      <p:sp>
        <p:nvSpPr>
          <p:cNvPr id="42" name="Rounded Rectangle 41">
            <a:extLst>
              <a:ext uri="{FF2B5EF4-FFF2-40B4-BE49-F238E27FC236}">
                <a16:creationId xmlns:a16="http://schemas.microsoft.com/office/drawing/2014/main" id="{A0834413-B493-F842-891F-1B153D2F5DE2}"/>
              </a:ext>
            </a:extLst>
          </p:cNvPr>
          <p:cNvSpPr/>
          <p:nvPr/>
        </p:nvSpPr>
        <p:spPr>
          <a:xfrm>
            <a:off x="6090540" y="594424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Estate Planning</a:t>
            </a:r>
          </a:p>
        </p:txBody>
      </p:sp>
      <p:sp>
        <p:nvSpPr>
          <p:cNvPr id="43" name="Rounded Rectangle 42">
            <a:extLst>
              <a:ext uri="{FF2B5EF4-FFF2-40B4-BE49-F238E27FC236}">
                <a16:creationId xmlns:a16="http://schemas.microsoft.com/office/drawing/2014/main" id="{D99FD907-D784-E740-8D4E-A982FA28AA38}"/>
              </a:ext>
            </a:extLst>
          </p:cNvPr>
          <p:cNvSpPr/>
          <p:nvPr/>
        </p:nvSpPr>
        <p:spPr>
          <a:xfrm>
            <a:off x="779573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Philanthropy</a:t>
            </a:r>
          </a:p>
        </p:txBody>
      </p:sp>
    </p:spTree>
    <p:extLst>
      <p:ext uri="{BB962C8B-B14F-4D97-AF65-F5344CB8AC3E}">
        <p14:creationId xmlns:p14="http://schemas.microsoft.com/office/powerpoint/2010/main" val="290300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Effect transition="in" filter="fade">
                                      <p:cBhvr>
                                        <p:cTn id="84" dur="500"/>
                                        <p:tgtEl>
                                          <p:spTgt spid="4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animEffect transition="in" filter="fade">
                                      <p:cBhvr>
                                        <p:cTn id="89" dur="500"/>
                                        <p:tgtEl>
                                          <p:spTgt spid="41"/>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Effect transition="in" filter="fade">
                                      <p:cBhvr>
                                        <p:cTn id="94" dur="500"/>
                                        <p:tgtEl>
                                          <p:spTgt spid="4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500" fill="hold"/>
                                        <p:tgtEl>
                                          <p:spTgt spid="43"/>
                                        </p:tgtEl>
                                        <p:attrNameLst>
                                          <p:attrName>ppt_w</p:attrName>
                                        </p:attrNameLst>
                                      </p:cBhvr>
                                      <p:tavLst>
                                        <p:tav tm="0">
                                          <p:val>
                                            <p:fltVal val="0"/>
                                          </p:val>
                                        </p:tav>
                                        <p:tav tm="100000">
                                          <p:val>
                                            <p:strVal val="#ppt_w"/>
                                          </p:val>
                                        </p:tav>
                                      </p:tavLst>
                                    </p:anim>
                                    <p:anim calcmode="lin" valueType="num">
                                      <p:cBhvr>
                                        <p:cTn id="98" dur="500" fill="hold"/>
                                        <p:tgtEl>
                                          <p:spTgt spid="43"/>
                                        </p:tgtEl>
                                        <p:attrNameLst>
                                          <p:attrName>ppt_h</p:attrName>
                                        </p:attrNameLst>
                                      </p:cBhvr>
                                      <p:tavLst>
                                        <p:tav tm="0">
                                          <p:val>
                                            <p:fltVal val="0"/>
                                          </p:val>
                                        </p:tav>
                                        <p:tav tm="100000">
                                          <p:val>
                                            <p:strVal val="#ppt_h"/>
                                          </p:val>
                                        </p:tav>
                                      </p:tavLst>
                                    </p:anim>
                                    <p:animEffect transition="in" filter="fade">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7"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3055201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Tree>
    <p:extLst>
      <p:ext uri="{BB962C8B-B14F-4D97-AF65-F5344CB8AC3E}">
        <p14:creationId xmlns:p14="http://schemas.microsoft.com/office/powerpoint/2010/main" val="2064092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err="1">
                <a:latin typeface="Times New Roman" panose="02020603050405020304" pitchFamily="18" charset="0"/>
                <a:cs typeface="Times New Roman" panose="02020603050405020304" pitchFamily="18" charset="0"/>
              </a:rPr>
              <a:t>brian.bolton@louisiana.edu</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cxnSp>
        <p:nvCxnSpPr>
          <p:cNvPr id="13" name="Straight Arrow Connector 12">
            <a:extLst>
              <a:ext uri="{FF2B5EF4-FFF2-40B4-BE49-F238E27FC236}">
                <a16:creationId xmlns:a16="http://schemas.microsoft.com/office/drawing/2014/main" id="{8B89501C-02C7-BA84-A373-E1F152FD0958}"/>
              </a:ext>
            </a:extLst>
          </p:cNvPr>
          <p:cNvCxnSpPr>
            <a:cxnSpLocks/>
          </p:cNvCxnSpPr>
          <p:nvPr/>
        </p:nvCxnSpPr>
        <p:spPr>
          <a:xfrm flipH="1" flipV="1">
            <a:off x="1053679" y="787232"/>
            <a:ext cx="1308016" cy="93862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38B1E666-1521-ABE6-3689-75E5E1CA0A21}"/>
              </a:ext>
            </a:extLst>
          </p:cNvPr>
          <p:cNvSpPr/>
          <p:nvPr/>
        </p:nvSpPr>
        <p:spPr>
          <a:xfrm>
            <a:off x="1626946" y="1090013"/>
            <a:ext cx="8938108" cy="498075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ONCE EVERY SEMESTER:</a:t>
            </a:r>
          </a:p>
          <a:p>
            <a:pPr algn="ctr"/>
            <a:r>
              <a:rPr lang="en-US" sz="4000" b="1" dirty="0">
                <a:solidFill>
                  <a:schemeClr val="tx1"/>
                </a:solidFill>
              </a:rPr>
              <a:t>TRACK EVERY PENNY THAT YOU SPEND</a:t>
            </a:r>
          </a:p>
          <a:p>
            <a:pPr algn="ctr"/>
            <a:r>
              <a:rPr lang="en-US" sz="4000" b="1" dirty="0">
                <a:solidFill>
                  <a:schemeClr val="tx1"/>
                </a:solidFill>
              </a:rPr>
              <a:t>TRACK EVERY PENNY THAT YOU EARN</a:t>
            </a:r>
          </a:p>
          <a:p>
            <a:pPr algn="ctr"/>
            <a:endParaRPr lang="en-US" dirty="0">
              <a:solidFill>
                <a:schemeClr val="tx1"/>
              </a:solidFill>
            </a:endParaRPr>
          </a:p>
          <a:p>
            <a:pPr algn="ctr"/>
            <a:r>
              <a:rPr lang="en-US" dirty="0">
                <a:solidFill>
                  <a:srgbClr val="C00000"/>
                </a:solidFill>
              </a:rPr>
              <a:t>CATEGORIZE YOUR SPENDING AS EITHER:</a:t>
            </a:r>
          </a:p>
          <a:p>
            <a:pPr algn="ctr"/>
            <a:r>
              <a:rPr lang="en-US" dirty="0">
                <a:solidFill>
                  <a:srgbClr val="C00000"/>
                </a:solidFill>
              </a:rPr>
              <a:t>NON-DISCRETIONARY (Essential): rent, food, phone, insurance…</a:t>
            </a:r>
          </a:p>
          <a:p>
            <a:pPr algn="ctr"/>
            <a:r>
              <a:rPr lang="en-US" dirty="0">
                <a:solidFill>
                  <a:srgbClr val="C00000"/>
                </a:solidFill>
              </a:rPr>
              <a:t>DISCRETIONARY</a:t>
            </a:r>
            <a:r>
              <a:rPr lang="en-US" dirty="0">
                <a:solidFill>
                  <a:srgbClr val="C00000"/>
                </a:solidFill>
                <a:sym typeface="Wingdings" pitchFamily="2" charset="2"/>
              </a:rPr>
              <a:t> (Not Essential): clothes, dining out, entertainment…</a:t>
            </a:r>
          </a:p>
          <a:p>
            <a:pPr algn="ctr"/>
            <a:endParaRPr lang="en-US" dirty="0">
              <a:solidFill>
                <a:srgbClr val="C00000"/>
              </a:solidFill>
              <a:sym typeface="Wingdings" pitchFamily="2" charset="2"/>
            </a:endParaRPr>
          </a:p>
          <a:p>
            <a:pPr algn="ctr"/>
            <a:r>
              <a:rPr lang="en-US" dirty="0">
                <a:solidFill>
                  <a:srgbClr val="C00000"/>
                </a:solidFill>
                <a:sym typeface="Wingdings" pitchFamily="2" charset="2"/>
              </a:rPr>
              <a:t>Use this as a foundation for thinking about what flexibility you have in your budget.</a:t>
            </a:r>
          </a:p>
          <a:p>
            <a:pPr algn="ctr"/>
            <a:r>
              <a:rPr lang="en-US" dirty="0">
                <a:solidFill>
                  <a:srgbClr val="C00000"/>
                </a:solidFill>
                <a:sym typeface="Wingdings" pitchFamily="2" charset="2"/>
              </a:rPr>
              <a:t>How can you decrease discretionary expenses by 25%?</a:t>
            </a:r>
          </a:p>
          <a:p>
            <a:pPr algn="ctr"/>
            <a:r>
              <a:rPr lang="en-US" dirty="0">
                <a:solidFill>
                  <a:srgbClr val="C00000"/>
                </a:solidFill>
                <a:sym typeface="Wingdings" pitchFamily="2" charset="2"/>
              </a:rPr>
              <a:t>How can you decrease non-discretionary expenses by 10%?</a:t>
            </a:r>
            <a:endParaRPr lang="en-US" dirty="0">
              <a:solidFill>
                <a:srgbClr val="C00000"/>
              </a:solidFill>
            </a:endParaRPr>
          </a:p>
        </p:txBody>
      </p:sp>
    </p:spTree>
    <p:extLst>
      <p:ext uri="{BB962C8B-B14F-4D97-AF65-F5344CB8AC3E}">
        <p14:creationId xmlns:p14="http://schemas.microsoft.com/office/powerpoint/2010/main" val="2429643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2028636" y="744842"/>
            <a:ext cx="823565" cy="154418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IN THE NEXT 3 MONTHS:</a:t>
            </a:r>
          </a:p>
          <a:p>
            <a:pPr algn="ctr"/>
            <a:r>
              <a:rPr lang="en-US" sz="4000" b="1" dirty="0">
                <a:solidFill>
                  <a:schemeClr val="tx1"/>
                </a:solidFill>
              </a:rPr>
              <a:t>IDENTIFY WAYS TO CUT YOUR DISCRETIONARY SPENDING BY 25%</a:t>
            </a:r>
          </a:p>
          <a:p>
            <a:pPr algn="ctr"/>
            <a:endParaRPr lang="en-US" dirty="0">
              <a:solidFill>
                <a:schemeClr val="tx1"/>
              </a:solidFill>
            </a:endParaRPr>
          </a:p>
          <a:p>
            <a:pPr algn="ctr"/>
            <a:r>
              <a:rPr lang="en-US" dirty="0">
                <a:solidFill>
                  <a:srgbClr val="0000CC"/>
                </a:solidFill>
                <a:sym typeface="Wingdings" pitchFamily="2" charset="2"/>
              </a:rPr>
              <a:t>BONUS: ALSO DECREASE YOUR NON-DISCRETIONARY SPENDING BY 10% </a:t>
            </a:r>
            <a:br>
              <a:rPr lang="en-US" dirty="0">
                <a:solidFill>
                  <a:srgbClr val="0000CC"/>
                </a:solidFill>
                <a:sym typeface="Wingdings" pitchFamily="2" charset="2"/>
              </a:rPr>
            </a:br>
            <a:endParaRPr lang="en-US" dirty="0">
              <a:solidFill>
                <a:srgbClr val="0000CC"/>
              </a:solidFill>
              <a:sym typeface="Wingdings" pitchFamily="2" charset="2"/>
            </a:endParaRPr>
          </a:p>
          <a:p>
            <a:pPr algn="ctr"/>
            <a:r>
              <a:rPr lang="en-US" dirty="0">
                <a:solidFill>
                  <a:srgbClr val="0000CC"/>
                </a:solidFill>
              </a:rPr>
              <a:t>Can you switch insurance companies?    Can you switch cell phone carriers?   Can you drive less?    Can you bring your lunch to school instead of buying fast food?    </a:t>
            </a:r>
            <a:endParaRPr lang="en-US" dirty="0">
              <a:solidFill>
                <a:srgbClr val="0000CC"/>
              </a:solidFill>
              <a:sym typeface="Wingdings" pitchFamily="2" charset="2"/>
            </a:endParaRPr>
          </a:p>
          <a:p>
            <a:pPr algn="ctr"/>
            <a:endParaRPr lang="en-US" dirty="0">
              <a:solidFill>
                <a:srgbClr val="C00000"/>
              </a:solidFill>
            </a:endParaRPr>
          </a:p>
        </p:txBody>
      </p:sp>
    </p:spTree>
    <p:extLst>
      <p:ext uri="{BB962C8B-B14F-4D97-AF65-F5344CB8AC3E}">
        <p14:creationId xmlns:p14="http://schemas.microsoft.com/office/powerpoint/2010/main" val="854600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3488042" y="787232"/>
            <a:ext cx="1641076" cy="12595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IN THE NEXT 6 MONTHS:</a:t>
            </a:r>
          </a:p>
          <a:p>
            <a:pPr algn="ctr"/>
            <a:r>
              <a:rPr lang="en-US" sz="4000" b="1" dirty="0">
                <a:solidFill>
                  <a:schemeClr val="tx1"/>
                </a:solidFill>
              </a:rPr>
              <a:t>MAKE A PLAN TO MANAGE – </a:t>
            </a:r>
            <a:br>
              <a:rPr lang="en-US" sz="4000" b="1" dirty="0">
                <a:solidFill>
                  <a:schemeClr val="tx1"/>
                </a:solidFill>
              </a:rPr>
            </a:br>
            <a:r>
              <a:rPr lang="en-US" sz="4000" b="1" dirty="0">
                <a:solidFill>
                  <a:schemeClr val="tx1"/>
                </a:solidFill>
              </a:rPr>
              <a:t>AND PAY OFF – YOUR DEBT</a:t>
            </a:r>
          </a:p>
          <a:p>
            <a:pPr algn="ctr"/>
            <a:endParaRPr lang="en-US" dirty="0">
              <a:solidFill>
                <a:schemeClr val="tx1"/>
              </a:solidFill>
            </a:endParaRPr>
          </a:p>
          <a:p>
            <a:pPr algn="ctr"/>
            <a:r>
              <a:rPr lang="en-US" dirty="0">
                <a:solidFill>
                  <a:srgbClr val="C00000"/>
                </a:solidFill>
                <a:sym typeface="Wingdings" pitchFamily="2" charset="2"/>
              </a:rPr>
              <a:t>WHICH DEBT IS YOUR WORST DEBT?</a:t>
            </a:r>
            <a:br>
              <a:rPr lang="en-US" dirty="0">
                <a:solidFill>
                  <a:srgbClr val="C00000"/>
                </a:solidFill>
                <a:sym typeface="Wingdings" pitchFamily="2" charset="2"/>
              </a:rPr>
            </a:br>
            <a:r>
              <a:rPr lang="en-US" dirty="0">
                <a:solidFill>
                  <a:srgbClr val="C00000"/>
                </a:solidFill>
                <a:sym typeface="Wingdings" pitchFamily="2" charset="2"/>
              </a:rPr>
              <a:t>HIGH INTEREST RATE? HIGH FEES? OPPRESSIVE TERMS?</a:t>
            </a:r>
          </a:p>
          <a:p>
            <a:pPr algn="ctr"/>
            <a:r>
              <a:rPr lang="en-US" dirty="0">
                <a:solidFill>
                  <a:srgbClr val="C00000"/>
                </a:solidFill>
                <a:sym typeface="Wingdings" pitchFamily="2" charset="2"/>
              </a:rPr>
              <a:t>CAN YOU GET RID OF THIS DURING SCHOOL? </a:t>
            </a:r>
            <a:br>
              <a:rPr lang="en-US" dirty="0">
                <a:solidFill>
                  <a:srgbClr val="C00000"/>
                </a:solidFill>
                <a:sym typeface="Wingdings" pitchFamily="2" charset="2"/>
              </a:rPr>
            </a:br>
            <a:endParaRPr lang="en-US" dirty="0">
              <a:solidFill>
                <a:srgbClr val="C00000"/>
              </a:solidFill>
              <a:sym typeface="Wingdings" pitchFamily="2" charset="2"/>
            </a:endParaRPr>
          </a:p>
          <a:p>
            <a:pPr algn="ctr"/>
            <a:r>
              <a:rPr lang="en-US" dirty="0">
                <a:solidFill>
                  <a:srgbClr val="C00000"/>
                </a:solidFill>
              </a:rPr>
              <a:t>Which debt is more flexible? </a:t>
            </a:r>
          </a:p>
          <a:p>
            <a:pPr algn="ctr"/>
            <a:r>
              <a:rPr lang="en-US" dirty="0">
                <a:solidFill>
                  <a:srgbClr val="C00000"/>
                </a:solidFill>
              </a:rPr>
              <a:t>How will you pay it off over the next 5-10 years?</a:t>
            </a:r>
            <a:endParaRPr lang="en-US" dirty="0">
              <a:solidFill>
                <a:srgbClr val="C00000"/>
              </a:solidFill>
              <a:sym typeface="Wingdings" pitchFamily="2" charset="2"/>
            </a:endParaRPr>
          </a:p>
          <a:p>
            <a:pPr algn="ctr"/>
            <a:endParaRPr lang="en-US" dirty="0">
              <a:solidFill>
                <a:srgbClr val="C00000"/>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Tree>
    <p:extLst>
      <p:ext uri="{BB962C8B-B14F-4D97-AF65-F5344CB8AC3E}">
        <p14:creationId xmlns:p14="http://schemas.microsoft.com/office/powerpoint/2010/main" val="342723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5262353" y="744842"/>
            <a:ext cx="1628964" cy="12595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IN THE NEXT 6-12 MONTHS:</a:t>
            </a:r>
          </a:p>
          <a:p>
            <a:pPr algn="ctr"/>
            <a:r>
              <a:rPr lang="en-US" sz="4000" b="1" dirty="0">
                <a:solidFill>
                  <a:schemeClr val="tx1"/>
                </a:solidFill>
              </a:rPr>
              <a:t>OPEN MULTIPLE SAVINGS ACCOUNTS…ONE FOR EACH OF YOUR FINANCIAL GOALS</a:t>
            </a:r>
          </a:p>
          <a:p>
            <a:pPr algn="ctr"/>
            <a:endParaRPr lang="en-US" dirty="0">
              <a:solidFill>
                <a:schemeClr val="tx1"/>
              </a:solidFill>
            </a:endParaRPr>
          </a:p>
          <a:p>
            <a:pPr algn="ctr"/>
            <a:r>
              <a:rPr lang="en-US" dirty="0">
                <a:solidFill>
                  <a:srgbClr val="0000CC"/>
                </a:solidFill>
                <a:sym typeface="Wingdings" pitchFamily="2" charset="2"/>
              </a:rPr>
              <a:t>Maybe each account has a different time horizon.</a:t>
            </a:r>
          </a:p>
          <a:p>
            <a:pPr algn="ctr"/>
            <a:r>
              <a:rPr lang="en-US" dirty="0">
                <a:solidFill>
                  <a:srgbClr val="0000CC"/>
                </a:solidFill>
                <a:sym typeface="Wingdings" pitchFamily="2" charset="2"/>
              </a:rPr>
              <a:t>Maybe each account has a different specific goal.</a:t>
            </a:r>
          </a:p>
          <a:p>
            <a:pPr algn="ctr"/>
            <a:endParaRPr lang="en-US" dirty="0">
              <a:solidFill>
                <a:srgbClr val="0000CC"/>
              </a:solidFill>
              <a:sym typeface="Wingdings" pitchFamily="2" charset="2"/>
            </a:endParaRPr>
          </a:p>
          <a:p>
            <a:pPr algn="ctr"/>
            <a:r>
              <a:rPr lang="en-US" dirty="0">
                <a:solidFill>
                  <a:srgbClr val="0000CC"/>
                </a:solidFill>
                <a:sym typeface="Wingdings" pitchFamily="2" charset="2"/>
              </a:rPr>
              <a:t>Our brains engage in “mental budgeting,” which means we mentally manage money better when it is assigned to specific purposes.</a:t>
            </a:r>
            <a:endParaRPr lang="en-US" dirty="0">
              <a:solidFill>
                <a:srgbClr val="0000CC"/>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
        <p:nvSpPr>
          <p:cNvPr id="2" name="Rounded Rectangle 1">
            <a:extLst>
              <a:ext uri="{FF2B5EF4-FFF2-40B4-BE49-F238E27FC236}">
                <a16:creationId xmlns:a16="http://schemas.microsoft.com/office/drawing/2014/main" id="{282AF8EC-975A-CBEA-45EE-04A53FC74CD0}"/>
              </a:ext>
            </a:extLst>
          </p:cNvPr>
          <p:cNvSpPr/>
          <p:nvPr/>
        </p:nvSpPr>
        <p:spPr>
          <a:xfrm>
            <a:off x="3524384"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 MONTHS:</a:t>
            </a:r>
          </a:p>
          <a:p>
            <a:pPr algn="ctr"/>
            <a:r>
              <a:rPr lang="en-US" sz="800" b="1" dirty="0">
                <a:solidFill>
                  <a:schemeClr val="tx1"/>
                </a:solidFill>
              </a:rPr>
              <a:t>MAKE A PLAN TO MANAGE – AND PAY OFF – YOUR DEBT</a:t>
            </a:r>
            <a:endParaRPr lang="en-US" sz="800" b="1" dirty="0">
              <a:solidFill>
                <a:srgbClr val="C00000"/>
              </a:solidFill>
            </a:endParaRPr>
          </a:p>
        </p:txBody>
      </p:sp>
    </p:spTree>
    <p:extLst>
      <p:ext uri="{BB962C8B-B14F-4D97-AF65-F5344CB8AC3E}">
        <p14:creationId xmlns:p14="http://schemas.microsoft.com/office/powerpoint/2010/main" val="1226575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926508"/>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W</a:t>
            </a:r>
            <a:r>
              <a:rPr lang="en-US" sz="2600" b="1" i="1" dirty="0"/>
              <a:t>hat is a useful way to use different accounts to achieve different goals?</a:t>
            </a:r>
          </a:p>
          <a:p>
            <a:pPr marL="0" indent="0" algn="ctr">
              <a:buNone/>
            </a:pPr>
            <a:endParaRPr lang="en-US" sz="1200" b="1" i="1" dirty="0"/>
          </a:p>
          <a:p>
            <a:pPr marL="0" indent="0" algn="ctr">
              <a:buNone/>
            </a:pPr>
            <a:r>
              <a:rPr lang="en-US" b="1" i="1" dirty="0">
                <a:solidFill>
                  <a:srgbClr val="C00000"/>
                </a:solidFill>
              </a:rPr>
              <a:t>Me? I have 5-6 bank and investing accounts.</a:t>
            </a:r>
            <a:br>
              <a:rPr lang="en-US" b="1" i="1" dirty="0">
                <a:solidFill>
                  <a:srgbClr val="C00000"/>
                </a:solidFill>
              </a:rPr>
            </a:br>
            <a:endParaRPr lang="en-US" b="1" i="1" dirty="0">
              <a:solidFill>
                <a:srgbClr val="C00000"/>
              </a:solidFill>
            </a:endParaRPr>
          </a:p>
          <a:p>
            <a:pPr marL="514350" indent="-514350">
              <a:buFont typeface="+mj-lt"/>
              <a:buAutoNum type="arabicPeriod"/>
            </a:pPr>
            <a:r>
              <a:rPr lang="en-US" sz="2600" dirty="0">
                <a:solidFill>
                  <a:srgbClr val="C00000"/>
                </a:solidFill>
              </a:rPr>
              <a:t>A basic checking &amp; transactions account. My paycheck is deposited here. And all bills are paid out of this account.</a:t>
            </a:r>
          </a:p>
          <a:p>
            <a:pPr marL="514350" indent="-514350">
              <a:buFont typeface="+mj-lt"/>
              <a:buAutoNum type="arabicPeriod"/>
            </a:pPr>
            <a:r>
              <a:rPr lang="en-US" sz="2600" dirty="0">
                <a:solidFill>
                  <a:srgbClr val="C00000"/>
                </a:solidFill>
              </a:rPr>
              <a:t>2 savings accounts…1 as my Emergency Fund for short-term crises and 1 as my saving for short-to-medium term goals, such as a new car or vacation.</a:t>
            </a:r>
          </a:p>
          <a:p>
            <a:pPr marL="514350" indent="-514350">
              <a:buFont typeface="+mj-lt"/>
              <a:buAutoNum type="arabicPeriod"/>
            </a:pPr>
            <a:r>
              <a:rPr lang="en-US" sz="2600" dirty="0">
                <a:solidFill>
                  <a:srgbClr val="C00000"/>
                </a:solidFill>
              </a:rPr>
              <a:t>An investment account. This is dedicated to long term goals, such as buying a house, children’s education or even retirement.</a:t>
            </a:r>
          </a:p>
          <a:p>
            <a:pPr marL="514350" indent="-514350">
              <a:buFont typeface="+mj-lt"/>
              <a:buAutoNum type="arabicPeriod"/>
            </a:pPr>
            <a:r>
              <a:rPr lang="en-US" sz="2600" dirty="0">
                <a:solidFill>
                  <a:srgbClr val="C00000"/>
                </a:solidFill>
              </a:rPr>
              <a:t>And 2 retirement accounts: 1 through work and 1 that I manage outside of my work retirement account.</a:t>
            </a:r>
          </a:p>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solidFill>
                <a:srgbClr val="C00000"/>
              </a:solidFill>
            </a:endParaRPr>
          </a:p>
        </p:txBody>
      </p:sp>
      <p:sp>
        <p:nvSpPr>
          <p:cNvPr id="2" name="Rectangle 1">
            <a:extLst>
              <a:ext uri="{FF2B5EF4-FFF2-40B4-BE49-F238E27FC236}">
                <a16:creationId xmlns:a16="http://schemas.microsoft.com/office/drawing/2014/main" id="{50CB5E94-D7B6-2CE7-ABFE-EEC09B96D7C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Tree>
    <p:extLst>
      <p:ext uri="{BB962C8B-B14F-4D97-AF65-F5344CB8AC3E}">
        <p14:creationId xmlns:p14="http://schemas.microsoft.com/office/powerpoint/2010/main" val="927997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pic>
        <p:nvPicPr>
          <p:cNvPr id="22" name="Picture 21" descr="Free Bucket Clipart Png, Download Free Bucket Clipart Png png images, Free  ClipArts on Clipart Library">
            <a:extLst>
              <a:ext uri="{FF2B5EF4-FFF2-40B4-BE49-F238E27FC236}">
                <a16:creationId xmlns:a16="http://schemas.microsoft.com/office/drawing/2014/main" id="{78274B00-A5E1-93AE-1FB6-61F93C903E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8012" y="4619682"/>
            <a:ext cx="1503680" cy="16306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Free Bucket Clipart Png, Download Free Bucket Clipart Png png images, Free  ClipArts on Clipart Library">
            <a:extLst>
              <a:ext uri="{FF2B5EF4-FFF2-40B4-BE49-F238E27FC236}">
                <a16:creationId xmlns:a16="http://schemas.microsoft.com/office/drawing/2014/main" id="{0AD14511-1B31-EA6F-8467-0CF9081814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1692" y="3676707"/>
            <a:ext cx="1503680" cy="16306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Free Bucket Clipart Png, Download Free Bucket Clipart Png png images, Free  ClipArts on Clipart Library">
            <a:extLst>
              <a:ext uri="{FF2B5EF4-FFF2-40B4-BE49-F238E27FC236}">
                <a16:creationId xmlns:a16="http://schemas.microsoft.com/office/drawing/2014/main" id="{9EFE2FB4-EAAB-D4B5-4E9E-562BDB0C9C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6007" y="2880417"/>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41">
            <a:extLst>
              <a:ext uri="{FF2B5EF4-FFF2-40B4-BE49-F238E27FC236}">
                <a16:creationId xmlns:a16="http://schemas.microsoft.com/office/drawing/2014/main" id="{0BB466C1-9976-30F8-9F9B-ED9C0C62857D}"/>
              </a:ext>
            </a:extLst>
          </p:cNvPr>
          <p:cNvSpPr txBox="1"/>
          <p:nvPr/>
        </p:nvSpPr>
        <p:spPr>
          <a:xfrm>
            <a:off x="4822442" y="4113587"/>
            <a:ext cx="791210" cy="27749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42">
            <a:extLst>
              <a:ext uri="{FF2B5EF4-FFF2-40B4-BE49-F238E27FC236}">
                <a16:creationId xmlns:a16="http://schemas.microsoft.com/office/drawing/2014/main" id="{31129F89-5D63-0AA3-7407-9F9ABEE811F5}"/>
              </a:ext>
            </a:extLst>
          </p:cNvPr>
          <p:cNvSpPr txBox="1"/>
          <p:nvPr/>
        </p:nvSpPr>
        <p:spPr>
          <a:xfrm>
            <a:off x="5932422" y="3359842"/>
            <a:ext cx="791210" cy="27749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43">
            <a:extLst>
              <a:ext uri="{FF2B5EF4-FFF2-40B4-BE49-F238E27FC236}">
                <a16:creationId xmlns:a16="http://schemas.microsoft.com/office/drawing/2014/main" id="{16CD91AE-1856-CF78-ABCC-D8536932EEAA}"/>
              </a:ext>
            </a:extLst>
          </p:cNvPr>
          <p:cNvSpPr txBox="1"/>
          <p:nvPr/>
        </p:nvSpPr>
        <p:spPr>
          <a:xfrm>
            <a:off x="7102092" y="2979477"/>
            <a:ext cx="791210" cy="27749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44">
            <a:extLst>
              <a:ext uri="{FF2B5EF4-FFF2-40B4-BE49-F238E27FC236}">
                <a16:creationId xmlns:a16="http://schemas.microsoft.com/office/drawing/2014/main" id="{83C22A98-2AA4-32E7-36A3-5A80E4D813CC}"/>
              </a:ext>
            </a:extLst>
          </p:cNvPr>
          <p:cNvSpPr txBox="1"/>
          <p:nvPr/>
        </p:nvSpPr>
        <p:spPr>
          <a:xfrm>
            <a:off x="5061202" y="6035732"/>
            <a:ext cx="1331595" cy="64960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Savings Account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VACATION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45">
            <a:extLst>
              <a:ext uri="{FF2B5EF4-FFF2-40B4-BE49-F238E27FC236}">
                <a16:creationId xmlns:a16="http://schemas.microsoft.com/office/drawing/2014/main" id="{F9E30DFD-C022-8D3E-42B7-92C2BB6A94D4}"/>
              </a:ext>
            </a:extLst>
          </p:cNvPr>
          <p:cNvSpPr txBox="1"/>
          <p:nvPr/>
        </p:nvSpPr>
        <p:spPr>
          <a:xfrm>
            <a:off x="6536307" y="5110537"/>
            <a:ext cx="1331595" cy="64960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Savings Account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NEW CAR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46">
            <a:extLst>
              <a:ext uri="{FF2B5EF4-FFF2-40B4-BE49-F238E27FC236}">
                <a16:creationId xmlns:a16="http://schemas.microsoft.com/office/drawing/2014/main" id="{98A2861B-8094-6A0F-8326-195757717C4F}"/>
              </a:ext>
            </a:extLst>
          </p:cNvPr>
          <p:cNvSpPr txBox="1"/>
          <p:nvPr/>
        </p:nvSpPr>
        <p:spPr>
          <a:xfrm>
            <a:off x="8031732" y="4336472"/>
            <a:ext cx="1331595" cy="64960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Savings Account #3: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NEW HOUSE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1">
            <a:extLst>
              <a:ext uri="{FF2B5EF4-FFF2-40B4-BE49-F238E27FC236}">
                <a16:creationId xmlns:a16="http://schemas.microsoft.com/office/drawing/2014/main" id="{00A7EAFC-2A31-F496-D656-72085D57FB9F}"/>
              </a:ext>
            </a:extLst>
          </p:cNvPr>
          <p:cNvSpPr txBox="1"/>
          <p:nvPr/>
        </p:nvSpPr>
        <p:spPr>
          <a:xfrm>
            <a:off x="3488942" y="1102417"/>
            <a:ext cx="1053465" cy="370205"/>
          </a:xfrm>
          <a:prstGeom prst="rect">
            <a:avLst/>
          </a:prstGeom>
          <a:noFill/>
        </p:spPr>
        <p:txBody>
          <a:bodyPr wrap="none" rtlCol="0">
            <a:spAutoFit/>
          </a:bodyPr>
          <a:lstStyle/>
          <a:p>
            <a:pPr marL="0" marR="0">
              <a:spcBef>
                <a:spcPts val="0"/>
              </a:spcBef>
              <a:spcAft>
                <a:spcPts val="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Paycheck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7">
            <a:extLst>
              <a:ext uri="{FF2B5EF4-FFF2-40B4-BE49-F238E27FC236}">
                <a16:creationId xmlns:a16="http://schemas.microsoft.com/office/drawing/2014/main" id="{5FC3F495-E927-A00D-59EC-0AA9DE74903E}"/>
              </a:ext>
            </a:extLst>
          </p:cNvPr>
          <p:cNvSpPr txBox="1"/>
          <p:nvPr/>
        </p:nvSpPr>
        <p:spPr>
          <a:xfrm>
            <a:off x="3750562" y="2388292"/>
            <a:ext cx="570865" cy="370205"/>
          </a:xfrm>
          <a:prstGeom prst="rect">
            <a:avLst/>
          </a:prstGeom>
          <a:noFill/>
        </p:spPr>
        <p:txBody>
          <a:bodyPr wrap="none" rtlCol="0">
            <a:spAutoFit/>
          </a:bodyPr>
          <a:lstStyle/>
          <a:p>
            <a:pPr marL="0" marR="0">
              <a:spcBef>
                <a:spcPts val="0"/>
              </a:spcBef>
              <a:spcAft>
                <a:spcPts val="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Bills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3" name="Straight Arrow Connector 32">
            <a:extLst>
              <a:ext uri="{FF2B5EF4-FFF2-40B4-BE49-F238E27FC236}">
                <a16:creationId xmlns:a16="http://schemas.microsoft.com/office/drawing/2014/main" id="{75CB6F8E-DD59-0F5B-B63D-512D85BD5025}"/>
              </a:ext>
            </a:extLst>
          </p:cNvPr>
          <p:cNvCxnSpPr>
            <a:cxnSpLocks/>
          </p:cNvCxnSpPr>
          <p:nvPr/>
        </p:nvCxnSpPr>
        <p:spPr>
          <a:xfrm>
            <a:off x="4370322" y="1556442"/>
            <a:ext cx="751205" cy="408940"/>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2416622-D6A8-E65C-11FE-4EFD1C2D47FC}"/>
              </a:ext>
            </a:extLst>
          </p:cNvPr>
          <p:cNvCxnSpPr>
            <a:cxnSpLocks/>
          </p:cNvCxnSpPr>
          <p:nvPr/>
        </p:nvCxnSpPr>
        <p:spPr>
          <a:xfrm flipH="1">
            <a:off x="4325872" y="2126672"/>
            <a:ext cx="694055" cy="3949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descr="Free Bucket Clipart Png, Download Free Bucket Clipart Png png images, Free  ClipArts on Clipart Library">
            <a:extLst>
              <a:ext uri="{FF2B5EF4-FFF2-40B4-BE49-F238E27FC236}">
                <a16:creationId xmlns:a16="http://schemas.microsoft.com/office/drawing/2014/main" id="{9EFE2FB4-EAAB-D4B5-4E9E-562BDB0C9C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0432" y="1032567"/>
            <a:ext cx="1503680" cy="1630680"/>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a:extLst>
              <a:ext uri="{FF2B5EF4-FFF2-40B4-BE49-F238E27FC236}">
                <a16:creationId xmlns:a16="http://schemas.microsoft.com/office/drawing/2014/main" id="{B4B20258-FFF2-4CFB-102E-3E5D17A07FD4}"/>
              </a:ext>
            </a:extLst>
          </p:cNvPr>
          <p:cNvCxnSpPr>
            <a:cxnSpLocks/>
          </p:cNvCxnSpPr>
          <p:nvPr/>
        </p:nvCxnSpPr>
        <p:spPr>
          <a:xfrm flipH="1">
            <a:off x="5613017" y="2627687"/>
            <a:ext cx="120015" cy="20935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5768479-1CF0-23EB-C966-EAAFCD66A5E8}"/>
              </a:ext>
            </a:extLst>
          </p:cNvPr>
          <p:cNvCxnSpPr>
            <a:cxnSpLocks/>
          </p:cNvCxnSpPr>
          <p:nvPr/>
        </p:nvCxnSpPr>
        <p:spPr>
          <a:xfrm>
            <a:off x="6009892" y="2576887"/>
            <a:ext cx="922020" cy="10972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9DE561D-A48B-CFE4-45EC-70EEB8E71E43}"/>
              </a:ext>
            </a:extLst>
          </p:cNvPr>
          <p:cNvCxnSpPr>
            <a:cxnSpLocks/>
          </p:cNvCxnSpPr>
          <p:nvPr/>
        </p:nvCxnSpPr>
        <p:spPr>
          <a:xfrm>
            <a:off x="6558532" y="2387657"/>
            <a:ext cx="1409700" cy="5924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2102" y="3893877"/>
            <a:ext cx="1503680" cy="1630045"/>
          </a:xfrm>
          <a:prstGeom prst="rect">
            <a:avLst/>
          </a:prstGeom>
          <a:noFill/>
        </p:spPr>
      </p:pic>
      <p:sp>
        <p:nvSpPr>
          <p:cNvPr id="40" name="TextBox 17">
            <a:extLst>
              <a:ext uri="{FF2B5EF4-FFF2-40B4-BE49-F238E27FC236}">
                <a16:creationId xmlns:a16="http://schemas.microsoft.com/office/drawing/2014/main" id="{50EBEEAB-EF07-A2AD-2454-AB6F9E66FEC9}"/>
              </a:ext>
            </a:extLst>
          </p:cNvPr>
          <p:cNvSpPr txBox="1"/>
          <p:nvPr/>
        </p:nvSpPr>
        <p:spPr>
          <a:xfrm>
            <a:off x="3443222" y="5358187"/>
            <a:ext cx="1331595" cy="835660"/>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Emergency Fund: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 Months of Discretionary Expenses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1" name="Straight Arrow Connector 40">
            <a:extLst>
              <a:ext uri="{FF2B5EF4-FFF2-40B4-BE49-F238E27FC236}">
                <a16:creationId xmlns:a16="http://schemas.microsoft.com/office/drawing/2014/main" id="{D266FAB6-2F75-33FF-F7C8-6087F8D75998}"/>
              </a:ext>
            </a:extLst>
          </p:cNvPr>
          <p:cNvCxnSpPr>
            <a:cxnSpLocks/>
          </p:cNvCxnSpPr>
          <p:nvPr/>
        </p:nvCxnSpPr>
        <p:spPr>
          <a:xfrm flipH="1">
            <a:off x="4191887" y="2522277"/>
            <a:ext cx="1284605" cy="14763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941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pic>
        <p:nvPicPr>
          <p:cNvPr id="3" name="Picture 2"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1770" y="979805"/>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BBA507C9-E2C6-E043-82FB-E1908124782E}"/>
              </a:ext>
            </a:extLst>
          </p:cNvPr>
          <p:cNvSpPr txBox="1"/>
          <p:nvPr/>
        </p:nvSpPr>
        <p:spPr>
          <a:xfrm>
            <a:off x="3439160" y="1002665"/>
            <a:ext cx="1053465" cy="370205"/>
          </a:xfrm>
          <a:prstGeom prst="rect">
            <a:avLst/>
          </a:prstGeom>
          <a:noFill/>
        </p:spPr>
        <p:txBody>
          <a:bodyPr wrap="none" rtlCol="0">
            <a:spAutoFit/>
          </a:bodyPr>
          <a:lstStyle/>
          <a:p>
            <a:pPr marL="0" marR="0">
              <a:spcBef>
                <a:spcPts val="0"/>
              </a:spcBef>
              <a:spcAft>
                <a:spcPts val="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Paycheck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7">
            <a:extLst>
              <a:ext uri="{FF2B5EF4-FFF2-40B4-BE49-F238E27FC236}">
                <a16:creationId xmlns:a16="http://schemas.microsoft.com/office/drawing/2014/main" id="{1FF19061-9AAE-284F-94BF-DB141720E352}"/>
              </a:ext>
            </a:extLst>
          </p:cNvPr>
          <p:cNvSpPr txBox="1"/>
          <p:nvPr/>
        </p:nvSpPr>
        <p:spPr>
          <a:xfrm>
            <a:off x="3700780" y="2289175"/>
            <a:ext cx="570865" cy="370205"/>
          </a:xfrm>
          <a:prstGeom prst="rect">
            <a:avLst/>
          </a:prstGeom>
          <a:noFill/>
        </p:spPr>
        <p:txBody>
          <a:bodyPr wrap="none" rtlCol="0">
            <a:spAutoFit/>
          </a:bodyPr>
          <a:lstStyle/>
          <a:p>
            <a:pPr marL="0" marR="0">
              <a:spcBef>
                <a:spcPts val="0"/>
              </a:spcBef>
              <a:spcAft>
                <a:spcPts val="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Bills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0F7E966E-FB16-7A40-903A-24C83E720105}"/>
              </a:ext>
            </a:extLst>
          </p:cNvPr>
          <p:cNvCxnSpPr>
            <a:cxnSpLocks/>
          </p:cNvCxnSpPr>
          <p:nvPr/>
        </p:nvCxnSpPr>
        <p:spPr>
          <a:xfrm flipH="1">
            <a:off x="4276090" y="1988820"/>
            <a:ext cx="694055" cy="3949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3559810"/>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7">
            <a:extLst>
              <a:ext uri="{FF2B5EF4-FFF2-40B4-BE49-F238E27FC236}">
                <a16:creationId xmlns:a16="http://schemas.microsoft.com/office/drawing/2014/main" id="{578B02F0-8B19-034B-B82E-B163D7AE8BA6}"/>
              </a:ext>
            </a:extLst>
          </p:cNvPr>
          <p:cNvSpPr txBox="1"/>
          <p:nvPr/>
        </p:nvSpPr>
        <p:spPr>
          <a:xfrm>
            <a:off x="3495675" y="5019675"/>
            <a:ext cx="1331595" cy="835660"/>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Emergency Fund: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 Months of Discretionary Expenses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5D6B0FF1-EEF0-8748-A5CB-34BFA1C5C069}"/>
              </a:ext>
            </a:extLst>
          </p:cNvPr>
          <p:cNvCxnSpPr>
            <a:cxnSpLocks/>
          </p:cNvCxnSpPr>
          <p:nvPr/>
        </p:nvCxnSpPr>
        <p:spPr>
          <a:xfrm flipH="1">
            <a:off x="4410075" y="2515870"/>
            <a:ext cx="960755" cy="11201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Free Bucket Clipart Png, Download Free Bucket Clipart Png png images, Free  ClipArts on Clipart Library">
            <a:extLst>
              <a:ext uri="{FF2B5EF4-FFF2-40B4-BE49-F238E27FC236}">
                <a16:creationId xmlns:a16="http://schemas.microsoft.com/office/drawing/2014/main" id="{35984B11-003D-A84C-97EF-D6917068F9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8370" y="3560445"/>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22">
            <a:extLst>
              <a:ext uri="{FF2B5EF4-FFF2-40B4-BE49-F238E27FC236}">
                <a16:creationId xmlns:a16="http://schemas.microsoft.com/office/drawing/2014/main" id="{88491967-629C-C74E-9085-EECD731D5618}"/>
              </a:ext>
            </a:extLst>
          </p:cNvPr>
          <p:cNvSpPr txBox="1"/>
          <p:nvPr/>
        </p:nvSpPr>
        <p:spPr>
          <a:xfrm>
            <a:off x="7364095" y="5019675"/>
            <a:ext cx="1331595" cy="463550"/>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Long-Term Goals </a:t>
            </a:r>
            <a:b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Years)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70EF9908-564D-3140-AACA-FD1CA49286D1}"/>
              </a:ext>
            </a:extLst>
          </p:cNvPr>
          <p:cNvCxnSpPr>
            <a:cxnSpLocks/>
          </p:cNvCxnSpPr>
          <p:nvPr/>
        </p:nvCxnSpPr>
        <p:spPr>
          <a:xfrm>
            <a:off x="6447155" y="2518410"/>
            <a:ext cx="1229995" cy="1129665"/>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5905" y="3553460"/>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7">
            <a:extLst>
              <a:ext uri="{FF2B5EF4-FFF2-40B4-BE49-F238E27FC236}">
                <a16:creationId xmlns:a16="http://schemas.microsoft.com/office/drawing/2014/main" id="{1120197C-E455-50D4-CE31-6E55275BC197}"/>
              </a:ext>
            </a:extLst>
          </p:cNvPr>
          <p:cNvSpPr txBox="1"/>
          <p:nvPr/>
        </p:nvSpPr>
        <p:spPr>
          <a:xfrm>
            <a:off x="5421630" y="5012690"/>
            <a:ext cx="1331595" cy="64960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Short &amp; Medium- Term Goals </a:t>
            </a:r>
            <a:b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 Years)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3DCC8779-FF0A-084C-8852-EB5CD5A2E340}"/>
              </a:ext>
            </a:extLst>
          </p:cNvPr>
          <p:cNvCxnSpPr>
            <a:cxnSpLocks/>
          </p:cNvCxnSpPr>
          <p:nvPr/>
        </p:nvCxnSpPr>
        <p:spPr>
          <a:xfrm>
            <a:off x="6753860" y="4516120"/>
            <a:ext cx="1348105" cy="226695"/>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9334F52-CEB7-843D-FFCE-E86DAC6AAC1F}"/>
              </a:ext>
            </a:extLst>
          </p:cNvPr>
          <p:cNvCxnSpPr>
            <a:cxnSpLocks/>
          </p:cNvCxnSpPr>
          <p:nvPr/>
        </p:nvCxnSpPr>
        <p:spPr>
          <a:xfrm>
            <a:off x="6018530" y="2571750"/>
            <a:ext cx="45085" cy="9804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877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047622"/>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i="1" dirty="0"/>
              <a:t>What is a useful way to use different accounts to achieve different goals?</a:t>
            </a:r>
          </a:p>
          <a:p>
            <a:pPr marL="0" indent="0" algn="ctr">
              <a:buNone/>
            </a:pPr>
            <a:endParaRPr lang="en-US" sz="1200" b="1" i="1" dirty="0"/>
          </a:p>
          <a:p>
            <a:pPr marL="0" indent="0" algn="ctr">
              <a:buNone/>
            </a:pPr>
            <a:r>
              <a:rPr lang="en-US" b="1" i="1" dirty="0">
                <a:solidFill>
                  <a:srgbClr val="C00000"/>
                </a:solidFill>
              </a:rPr>
              <a:t>I have 5-6 bank and investing accounts. </a:t>
            </a:r>
          </a:p>
          <a:p>
            <a:pPr marL="0" indent="0" algn="ctr">
              <a:buNone/>
            </a:pPr>
            <a:r>
              <a:rPr lang="en-US" b="1" i="1" dirty="0">
                <a:solidFill>
                  <a:srgbClr val="C00000"/>
                </a:solidFill>
              </a:rPr>
              <a:t>Why does this work?</a:t>
            </a:r>
          </a:p>
          <a:p>
            <a:pPr marL="0" indent="0" algn="ctr">
              <a:buNone/>
            </a:pPr>
            <a:endParaRPr lang="en-US" sz="1500" b="1" i="1" dirty="0">
              <a:solidFill>
                <a:srgbClr val="C00000"/>
              </a:solidFill>
            </a:endParaRPr>
          </a:p>
          <a:p>
            <a:pPr marL="0" indent="0" algn="ctr">
              <a:buNone/>
            </a:pPr>
            <a:r>
              <a:rPr lang="en-US" dirty="0">
                <a:solidFill>
                  <a:srgbClr val="C00000"/>
                </a:solidFill>
              </a:rPr>
              <a:t>Research has found that humans engage in “mental budgeting.” </a:t>
            </a:r>
            <a:br>
              <a:rPr lang="en-US" dirty="0">
                <a:solidFill>
                  <a:srgbClr val="C00000"/>
                </a:solidFill>
              </a:rPr>
            </a:br>
            <a:endParaRPr lang="en-US" sz="1500" dirty="0"/>
          </a:p>
          <a:p>
            <a:pPr marL="0" indent="0" algn="ctr">
              <a:buNone/>
            </a:pPr>
            <a:r>
              <a:rPr lang="en-US" dirty="0"/>
              <a:t>Imagine that you have $10,000. </a:t>
            </a:r>
            <a:br>
              <a:rPr lang="en-US" dirty="0"/>
            </a:br>
            <a:br>
              <a:rPr lang="en-US" sz="1500" dirty="0"/>
            </a:br>
            <a:r>
              <a:rPr lang="en-US" dirty="0"/>
              <a:t>You might manage (or spend) this $10,000 differently if you have it one account for “My Money” versus having $2,000 in a </a:t>
            </a:r>
            <a:br>
              <a:rPr lang="en-US" dirty="0"/>
            </a:br>
            <a:r>
              <a:rPr lang="en-US" dirty="0"/>
              <a:t>checking account + $8,000 in different savings &amp; investment accounts.</a:t>
            </a:r>
          </a:p>
        </p:txBody>
      </p:sp>
      <p:sp>
        <p:nvSpPr>
          <p:cNvPr id="2" name="Rectangle 1">
            <a:extLst>
              <a:ext uri="{FF2B5EF4-FFF2-40B4-BE49-F238E27FC236}">
                <a16:creationId xmlns:a16="http://schemas.microsoft.com/office/drawing/2014/main" id="{38E9696E-DD29-1C76-F817-B15C580CA556}"/>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Tree>
    <p:extLst>
      <p:ext uri="{BB962C8B-B14F-4D97-AF65-F5344CB8AC3E}">
        <p14:creationId xmlns:p14="http://schemas.microsoft.com/office/powerpoint/2010/main" val="285518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A507C9-E2C6-E043-82FB-E1908124782E}"/>
              </a:ext>
            </a:extLst>
          </p:cNvPr>
          <p:cNvSpPr txBox="1"/>
          <p:nvPr/>
        </p:nvSpPr>
        <p:spPr>
          <a:xfrm>
            <a:off x="1428627" y="2472207"/>
            <a:ext cx="2101171" cy="3139321"/>
          </a:xfrm>
          <a:prstGeom prst="rect">
            <a:avLst/>
          </a:prstGeom>
          <a:noFill/>
        </p:spPr>
        <p:txBody>
          <a:bodyPr wrap="square" rtlCol="0">
            <a:spAutoFit/>
          </a:bodyPr>
          <a:lstStyle/>
          <a:p>
            <a:pPr algn="ctr"/>
            <a:r>
              <a:rPr lang="en-US" b="1" dirty="0">
                <a:solidFill>
                  <a:srgbClr val="006600"/>
                </a:solidFill>
              </a:rPr>
              <a:t>Checking &amp; Transaction Account</a:t>
            </a: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r>
              <a:rPr lang="en-US" b="1" dirty="0">
                <a:solidFill>
                  <a:srgbClr val="006600"/>
                </a:solidFill>
              </a:rPr>
              <a:t>No risk, </a:t>
            </a:r>
            <a:br>
              <a:rPr lang="en-US" b="1" dirty="0">
                <a:solidFill>
                  <a:srgbClr val="006600"/>
                </a:solidFill>
              </a:rPr>
            </a:br>
            <a:r>
              <a:rPr lang="en-US" b="1" dirty="0">
                <a:solidFill>
                  <a:srgbClr val="006600"/>
                </a:solidFill>
              </a:rPr>
              <a:t>0.0% return, </a:t>
            </a:r>
            <a:br>
              <a:rPr lang="en-US" b="1" dirty="0">
                <a:solidFill>
                  <a:srgbClr val="006600"/>
                </a:solidFill>
              </a:rPr>
            </a:br>
            <a:r>
              <a:rPr lang="en-US" b="1" dirty="0">
                <a:solidFill>
                  <a:srgbClr val="006600"/>
                </a:solidFill>
              </a:rPr>
              <a:t>all cash</a:t>
            </a:r>
          </a:p>
        </p:txBody>
      </p:sp>
      <p:sp>
        <p:nvSpPr>
          <p:cNvPr id="28" name="TextBox 27">
            <a:extLst>
              <a:ext uri="{FF2B5EF4-FFF2-40B4-BE49-F238E27FC236}">
                <a16:creationId xmlns:a16="http://schemas.microsoft.com/office/drawing/2014/main" id="{82FCF14A-BFEF-CE46-888D-F865E575D6A5}"/>
              </a:ext>
            </a:extLst>
          </p:cNvPr>
          <p:cNvSpPr txBox="1"/>
          <p:nvPr/>
        </p:nvSpPr>
        <p:spPr>
          <a:xfrm>
            <a:off x="3885398" y="2426676"/>
            <a:ext cx="2101171" cy="3216265"/>
          </a:xfrm>
          <a:prstGeom prst="rect">
            <a:avLst/>
          </a:prstGeom>
          <a:noFill/>
        </p:spPr>
        <p:txBody>
          <a:bodyPr wrap="square" rtlCol="0">
            <a:spAutoFit/>
          </a:bodyPr>
          <a:lstStyle/>
          <a:p>
            <a:pPr algn="ctr"/>
            <a:r>
              <a:rPr lang="en-US" b="1" dirty="0">
                <a:solidFill>
                  <a:srgbClr val="0000CC"/>
                </a:solidFill>
              </a:rPr>
              <a:t>Short-to-Medium Term Goals</a:t>
            </a: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sz="500" b="1" dirty="0">
              <a:solidFill>
                <a:srgbClr val="0000CC"/>
              </a:solidFill>
            </a:endParaRPr>
          </a:p>
          <a:p>
            <a:pPr algn="ctr"/>
            <a:r>
              <a:rPr lang="en-US" b="1" dirty="0">
                <a:solidFill>
                  <a:srgbClr val="0000CC"/>
                </a:solidFill>
              </a:rPr>
              <a:t>Some risk, </a:t>
            </a:r>
          </a:p>
          <a:p>
            <a:pPr algn="ctr"/>
            <a:r>
              <a:rPr lang="en-US" b="1" dirty="0">
                <a:solidFill>
                  <a:srgbClr val="0000CC"/>
                </a:solidFill>
              </a:rPr>
              <a:t>0-3% return goals, </a:t>
            </a:r>
            <a:br>
              <a:rPr lang="en-US" b="1" dirty="0">
                <a:solidFill>
                  <a:srgbClr val="0000CC"/>
                </a:solidFill>
              </a:rPr>
            </a:br>
            <a:r>
              <a:rPr lang="en-US" b="1" dirty="0">
                <a:solidFill>
                  <a:srgbClr val="0000CC"/>
                </a:solidFill>
              </a:rPr>
              <a:t>cash + savings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79" y="3111915"/>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id="{A8D148D0-F20D-CF44-ACEC-F226A9998768}"/>
              </a:ext>
            </a:extLst>
          </p:cNvPr>
          <p:cNvSpPr txBox="1">
            <a:spLocks/>
          </p:cNvSpPr>
          <p:nvPr/>
        </p:nvSpPr>
        <p:spPr>
          <a:xfrm>
            <a:off x="704527" y="795786"/>
            <a:ext cx="10804301" cy="1630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C00000"/>
                </a:solidFill>
              </a:rPr>
              <a:t>Why does this work?</a:t>
            </a:r>
          </a:p>
          <a:p>
            <a:pPr marL="0" indent="0" algn="ctr">
              <a:buNone/>
            </a:pPr>
            <a:endParaRPr lang="en-US" b="1" i="1" dirty="0">
              <a:solidFill>
                <a:srgbClr val="C00000"/>
              </a:solidFill>
            </a:endParaRPr>
          </a:p>
          <a:p>
            <a:pPr algn="ctr"/>
            <a:r>
              <a:rPr lang="en-US" dirty="0"/>
              <a:t>Because it allows me to align different goals with different accounts.</a:t>
            </a:r>
          </a:p>
        </p:txBody>
      </p:sp>
      <p:pic>
        <p:nvPicPr>
          <p:cNvPr id="27" name="Picture 6" descr="Free Bucket Clipart Png, Download Free Bucket Clipart Png png images, Free  ClipArts on Clipart Library">
            <a:extLst>
              <a:ext uri="{FF2B5EF4-FFF2-40B4-BE49-F238E27FC236}">
                <a16:creationId xmlns:a16="http://schemas.microsoft.com/office/drawing/2014/main" id="{BEB482FF-3BF6-F541-AEA4-1DD01AD7E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961" y="3111915"/>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458F007-C179-BC4F-8CC8-306DD65D1B55}"/>
              </a:ext>
            </a:extLst>
          </p:cNvPr>
          <p:cNvSpPr txBox="1"/>
          <p:nvPr/>
        </p:nvSpPr>
        <p:spPr>
          <a:xfrm>
            <a:off x="6405743" y="2424824"/>
            <a:ext cx="2101171" cy="3493264"/>
          </a:xfrm>
          <a:prstGeom prst="rect">
            <a:avLst/>
          </a:prstGeom>
          <a:noFill/>
        </p:spPr>
        <p:txBody>
          <a:bodyPr wrap="square" rtlCol="0">
            <a:spAutoFit/>
          </a:bodyPr>
          <a:lstStyle/>
          <a:p>
            <a:pPr algn="ctr"/>
            <a:r>
              <a:rPr lang="en-US" b="1" dirty="0">
                <a:solidFill>
                  <a:srgbClr val="7030A0"/>
                </a:solidFill>
              </a:rPr>
              <a:t>Long-Term</a:t>
            </a:r>
            <a:br>
              <a:rPr lang="en-US" b="1" dirty="0">
                <a:solidFill>
                  <a:srgbClr val="7030A0"/>
                </a:solidFill>
              </a:rPr>
            </a:br>
            <a:r>
              <a:rPr lang="en-US" b="1" dirty="0">
                <a:solidFill>
                  <a:srgbClr val="7030A0"/>
                </a:solidFill>
              </a:rPr>
              <a:t> Goals</a:t>
            </a: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sz="500" b="1" dirty="0">
              <a:solidFill>
                <a:srgbClr val="7030A0"/>
              </a:solidFill>
            </a:endParaRPr>
          </a:p>
          <a:p>
            <a:pPr algn="ctr"/>
            <a:r>
              <a:rPr lang="en-US" b="1" dirty="0">
                <a:solidFill>
                  <a:srgbClr val="7030A0"/>
                </a:solidFill>
              </a:rPr>
              <a:t>Some Risk,</a:t>
            </a:r>
          </a:p>
          <a:p>
            <a:pPr algn="ctr"/>
            <a:r>
              <a:rPr lang="en-US" b="1" dirty="0">
                <a:solidFill>
                  <a:srgbClr val="7030A0"/>
                </a:solidFill>
              </a:rPr>
              <a:t>3-7% return goals, </a:t>
            </a:r>
          </a:p>
          <a:p>
            <a:pPr algn="ctr"/>
            <a:r>
              <a:rPr lang="en-US" b="1" dirty="0">
                <a:solidFill>
                  <a:srgbClr val="7030A0"/>
                </a:solidFill>
              </a:rPr>
              <a:t>savings + investments</a:t>
            </a:r>
          </a:p>
        </p:txBody>
      </p:sp>
      <p:sp>
        <p:nvSpPr>
          <p:cNvPr id="36" name="TextBox 35">
            <a:extLst>
              <a:ext uri="{FF2B5EF4-FFF2-40B4-BE49-F238E27FC236}">
                <a16:creationId xmlns:a16="http://schemas.microsoft.com/office/drawing/2014/main" id="{FC2C7CBE-2E3E-254E-849A-3B3A6F32AFEB}"/>
              </a:ext>
            </a:extLst>
          </p:cNvPr>
          <p:cNvSpPr txBox="1"/>
          <p:nvPr/>
        </p:nvSpPr>
        <p:spPr>
          <a:xfrm>
            <a:off x="8720259" y="2419132"/>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39" name="Picture 6" descr="Free Bucket Clipart Png, Download Free Bucket Clipart Png png images, Free  ClipArts on Clipart Library">
            <a:extLst>
              <a:ext uri="{FF2B5EF4-FFF2-40B4-BE49-F238E27FC236}">
                <a16:creationId xmlns:a16="http://schemas.microsoft.com/office/drawing/2014/main" id="{40B87571-5D74-AC45-B108-1A949BC82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047" y="3124440"/>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Free Bucket Clipart Png, Download Free Bucket Clipart Png png images, Free  ClipArts on Clipart Library">
            <a:extLst>
              <a:ext uri="{FF2B5EF4-FFF2-40B4-BE49-F238E27FC236}">
                <a16:creationId xmlns:a16="http://schemas.microsoft.com/office/drawing/2014/main" id="{52112D57-26EA-9348-90ED-7C1F44F0F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930" y="3111915"/>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67AB0F3-E7E3-EFA3-2DF3-6377A801DF34}"/>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Tree>
    <p:extLst>
      <p:ext uri="{BB962C8B-B14F-4D97-AF65-F5344CB8AC3E}">
        <p14:creationId xmlns:p14="http://schemas.microsoft.com/office/powerpoint/2010/main" val="2634627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7000322" y="787232"/>
            <a:ext cx="1628964" cy="12595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IN THE NEXT 12 MONTHS:</a:t>
            </a:r>
          </a:p>
          <a:p>
            <a:pPr algn="ctr"/>
            <a:r>
              <a:rPr lang="en-US" sz="4000" b="1" dirty="0">
                <a:solidFill>
                  <a:schemeClr val="tx1"/>
                </a:solidFill>
              </a:rPr>
              <a:t>OPEN AN IRA OR A ROTH IRA (INDIVIDUAL RETIREMENT ACCOUNT) </a:t>
            </a:r>
          </a:p>
          <a:p>
            <a:pPr algn="ctr"/>
            <a:endParaRPr lang="en-US" dirty="0">
              <a:solidFill>
                <a:schemeClr val="tx1"/>
              </a:solidFill>
            </a:endParaRPr>
          </a:p>
          <a:p>
            <a:pPr algn="ctr"/>
            <a:r>
              <a:rPr lang="en-US" dirty="0">
                <a:solidFill>
                  <a:srgbClr val="C00000"/>
                </a:solidFill>
                <a:sym typeface="Wingdings" pitchFamily="2" charset="2"/>
              </a:rPr>
              <a:t>You can contribute $6,500 per year and invest in a wide variety of options.</a:t>
            </a:r>
            <a:br>
              <a:rPr lang="en-US" dirty="0">
                <a:solidFill>
                  <a:srgbClr val="C00000"/>
                </a:solidFill>
                <a:sym typeface="Wingdings" pitchFamily="2" charset="2"/>
              </a:rPr>
            </a:br>
            <a:r>
              <a:rPr lang="en-US" dirty="0">
                <a:solidFill>
                  <a:srgbClr val="C00000"/>
                </a:solidFill>
                <a:sym typeface="Wingdings" pitchFamily="2" charset="2"/>
              </a:rPr>
              <a:t>You get to avoid capital gains taxes and possibly defer income taxes.</a:t>
            </a:r>
            <a:br>
              <a:rPr lang="en-US" dirty="0">
                <a:solidFill>
                  <a:srgbClr val="C00000"/>
                </a:solidFill>
                <a:sym typeface="Wingdings" pitchFamily="2" charset="2"/>
              </a:rPr>
            </a:br>
            <a:r>
              <a:rPr lang="en-US" dirty="0">
                <a:solidFill>
                  <a:srgbClr val="C00000"/>
                </a:solidFill>
                <a:sym typeface="Wingdings" pitchFamily="2" charset="2"/>
              </a:rPr>
              <a:t>You get to benefit from compound investment returns over the long-</a:t>
            </a:r>
            <a:r>
              <a:rPr lang="en-US" dirty="0" err="1">
                <a:solidFill>
                  <a:srgbClr val="C00000"/>
                </a:solidFill>
                <a:sym typeface="Wingdings" pitchFamily="2" charset="2"/>
              </a:rPr>
              <a:t>term..and</a:t>
            </a:r>
            <a:r>
              <a:rPr lang="en-US" dirty="0">
                <a:solidFill>
                  <a:srgbClr val="C00000"/>
                </a:solidFill>
                <a:sym typeface="Wingdings" pitchFamily="2" charset="2"/>
              </a:rPr>
              <a:t> that’s one of the key hacks to building wealth.</a:t>
            </a:r>
          </a:p>
          <a:p>
            <a:pPr algn="ctr"/>
            <a:endParaRPr lang="en-US" dirty="0">
              <a:solidFill>
                <a:srgbClr val="C00000"/>
              </a:solidFill>
              <a:sym typeface="Wingdings" pitchFamily="2" charset="2"/>
            </a:endParaRPr>
          </a:p>
          <a:p>
            <a:pPr algn="ctr"/>
            <a:r>
              <a:rPr lang="en-US" dirty="0">
                <a:solidFill>
                  <a:srgbClr val="C00000"/>
                </a:solidFill>
                <a:sym typeface="Wingdings" pitchFamily="2" charset="2"/>
              </a:rPr>
              <a:t>Open a Roth IRA if your income is very low today – the tax benefits are huge.</a:t>
            </a:r>
            <a:endParaRPr lang="en-US" dirty="0">
              <a:solidFill>
                <a:srgbClr val="C00000"/>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
        <p:nvSpPr>
          <p:cNvPr id="2" name="Rounded Rectangle 1">
            <a:extLst>
              <a:ext uri="{FF2B5EF4-FFF2-40B4-BE49-F238E27FC236}">
                <a16:creationId xmlns:a16="http://schemas.microsoft.com/office/drawing/2014/main" id="{282AF8EC-975A-CBEA-45EE-04A53FC74CD0}"/>
              </a:ext>
            </a:extLst>
          </p:cNvPr>
          <p:cNvSpPr/>
          <p:nvPr/>
        </p:nvSpPr>
        <p:spPr>
          <a:xfrm>
            <a:off x="3524384"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 MONTHS:</a:t>
            </a:r>
          </a:p>
          <a:p>
            <a:pPr algn="ctr"/>
            <a:r>
              <a:rPr lang="en-US" sz="800" b="1" dirty="0">
                <a:solidFill>
                  <a:schemeClr val="tx1"/>
                </a:solidFill>
              </a:rPr>
              <a:t>MAKE A PLAN TO MANAGE – AND PAY OFF – YOUR DEBT</a:t>
            </a:r>
            <a:endParaRPr lang="en-US" sz="800" b="1" dirty="0">
              <a:solidFill>
                <a:srgbClr val="C00000"/>
              </a:solidFill>
            </a:endParaRPr>
          </a:p>
        </p:txBody>
      </p:sp>
      <p:sp>
        <p:nvSpPr>
          <p:cNvPr id="6" name="Rounded Rectangle 5">
            <a:extLst>
              <a:ext uri="{FF2B5EF4-FFF2-40B4-BE49-F238E27FC236}">
                <a16:creationId xmlns:a16="http://schemas.microsoft.com/office/drawing/2014/main" id="{CC2CF108-2A7A-7522-473B-7236ED6FA6D7}"/>
              </a:ext>
            </a:extLst>
          </p:cNvPr>
          <p:cNvSpPr/>
          <p:nvPr/>
        </p:nvSpPr>
        <p:spPr>
          <a:xfrm>
            <a:off x="5262353"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6-12 MONTHS:</a:t>
            </a:r>
          </a:p>
          <a:p>
            <a:pPr algn="ctr"/>
            <a:r>
              <a:rPr lang="en-US" sz="800" b="1" dirty="0">
                <a:solidFill>
                  <a:schemeClr val="tx1"/>
                </a:solidFill>
              </a:rPr>
              <a:t>OPEN A SAVINGS ACCOUNT, ONE FOR EACH OF YOUR GOALS</a:t>
            </a:r>
            <a:endParaRPr lang="en-US" sz="800" b="1" dirty="0">
              <a:solidFill>
                <a:srgbClr val="C00000"/>
              </a:solidFill>
            </a:endParaRPr>
          </a:p>
        </p:txBody>
      </p:sp>
    </p:spTree>
    <p:extLst>
      <p:ext uri="{BB962C8B-B14F-4D97-AF65-F5344CB8AC3E}">
        <p14:creationId xmlns:p14="http://schemas.microsoft.com/office/powerpoint/2010/main" val="8084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If you don’t know where you’ve come from, you can’t know where you’re going.</a:t>
            </a:r>
          </a:p>
          <a:p>
            <a:pPr algn="ctr"/>
            <a:endParaRPr lang="en-US" sz="1500" b="1" i="1" dirty="0">
              <a:solidFill>
                <a:srgbClr val="0000CC"/>
              </a:solidFill>
            </a:endParaRPr>
          </a:p>
          <a:p>
            <a:pPr algn="ctr"/>
            <a:r>
              <a:rPr lang="en-US" sz="3500" b="1" i="1" dirty="0">
                <a:solidFill>
                  <a:srgbClr val="0000CC"/>
                </a:solidFill>
              </a:rPr>
              <a:t> - Maya Angelou</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44317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8925997" y="787232"/>
            <a:ext cx="1156626" cy="161685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WITHIN 2 YEARS OF GRADUATION:</a:t>
            </a:r>
          </a:p>
          <a:p>
            <a:pPr algn="ctr"/>
            <a:r>
              <a:rPr lang="en-US" sz="4000" b="1" dirty="0">
                <a:solidFill>
                  <a:schemeClr val="tx1"/>
                </a:solidFill>
              </a:rPr>
              <a:t>HAVE AN “EMERGENCY FUND” ACCOUNT, WITH 3-6 MONTHS OF NON-DISCRETIONARY EXPENSES IN IT</a:t>
            </a:r>
          </a:p>
          <a:p>
            <a:pPr algn="ctr"/>
            <a:endParaRPr lang="en-US" dirty="0">
              <a:solidFill>
                <a:schemeClr val="tx1"/>
              </a:solidFill>
            </a:endParaRPr>
          </a:p>
          <a:p>
            <a:pPr algn="ctr"/>
            <a:r>
              <a:rPr lang="en-US" dirty="0">
                <a:solidFill>
                  <a:srgbClr val="0000CC"/>
                </a:solidFill>
                <a:sym typeface="Wingdings" pitchFamily="2" charset="2"/>
              </a:rPr>
              <a:t>THIS IS REALLY DIFFICULT FOR ANYONE TO DO. BUT MAKE IT A PRIORITY.</a:t>
            </a:r>
          </a:p>
          <a:p>
            <a:pPr algn="ctr"/>
            <a:endParaRPr lang="en-US" dirty="0">
              <a:solidFill>
                <a:srgbClr val="0000CC"/>
              </a:solidFill>
              <a:sym typeface="Wingdings" pitchFamily="2" charset="2"/>
            </a:endParaRPr>
          </a:p>
          <a:p>
            <a:pPr algn="ctr"/>
            <a:r>
              <a:rPr lang="en-US" sz="1600" dirty="0">
                <a:solidFill>
                  <a:srgbClr val="0000CC"/>
                </a:solidFill>
                <a:sym typeface="Wingdings" pitchFamily="2" charset="2"/>
              </a:rPr>
              <a:t>Commit to paying yourself first with every paycheck. Commit to building your financial safety cushion…once you have this, then all other goals get easier and you will sleep better every night.</a:t>
            </a:r>
            <a:endParaRPr lang="en-US" sz="1600" dirty="0">
              <a:solidFill>
                <a:srgbClr val="0000CC"/>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
        <p:nvSpPr>
          <p:cNvPr id="2" name="Rounded Rectangle 1">
            <a:extLst>
              <a:ext uri="{FF2B5EF4-FFF2-40B4-BE49-F238E27FC236}">
                <a16:creationId xmlns:a16="http://schemas.microsoft.com/office/drawing/2014/main" id="{282AF8EC-975A-CBEA-45EE-04A53FC74CD0}"/>
              </a:ext>
            </a:extLst>
          </p:cNvPr>
          <p:cNvSpPr/>
          <p:nvPr/>
        </p:nvSpPr>
        <p:spPr>
          <a:xfrm>
            <a:off x="3524384"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 MONTHS:</a:t>
            </a:r>
          </a:p>
          <a:p>
            <a:pPr algn="ctr"/>
            <a:r>
              <a:rPr lang="en-US" sz="800" b="1" dirty="0">
                <a:solidFill>
                  <a:schemeClr val="tx1"/>
                </a:solidFill>
              </a:rPr>
              <a:t>MAKE A PLAN TO MANAGE – AND PAY OFF – YOUR DEBT</a:t>
            </a:r>
            <a:endParaRPr lang="en-US" sz="800" b="1" dirty="0">
              <a:solidFill>
                <a:srgbClr val="C00000"/>
              </a:solidFill>
            </a:endParaRPr>
          </a:p>
        </p:txBody>
      </p:sp>
      <p:sp>
        <p:nvSpPr>
          <p:cNvPr id="6" name="Rounded Rectangle 5">
            <a:extLst>
              <a:ext uri="{FF2B5EF4-FFF2-40B4-BE49-F238E27FC236}">
                <a16:creationId xmlns:a16="http://schemas.microsoft.com/office/drawing/2014/main" id="{CC2CF108-2A7A-7522-473B-7236ED6FA6D7}"/>
              </a:ext>
            </a:extLst>
          </p:cNvPr>
          <p:cNvSpPr/>
          <p:nvPr/>
        </p:nvSpPr>
        <p:spPr>
          <a:xfrm>
            <a:off x="5262353"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6-12 MONTHS:</a:t>
            </a:r>
          </a:p>
          <a:p>
            <a:pPr algn="ctr"/>
            <a:r>
              <a:rPr lang="en-US" sz="800" b="1" dirty="0">
                <a:solidFill>
                  <a:schemeClr val="tx1"/>
                </a:solidFill>
              </a:rPr>
              <a:t>OPEN A SAVINGS ACCOUNT, ONE FOR EACH OF YOUR GOALS</a:t>
            </a:r>
            <a:endParaRPr lang="en-US" sz="800" b="1" dirty="0">
              <a:solidFill>
                <a:srgbClr val="C00000"/>
              </a:solidFill>
            </a:endParaRPr>
          </a:p>
        </p:txBody>
      </p:sp>
      <p:sp>
        <p:nvSpPr>
          <p:cNvPr id="3" name="Rounded Rectangle 2">
            <a:extLst>
              <a:ext uri="{FF2B5EF4-FFF2-40B4-BE49-F238E27FC236}">
                <a16:creationId xmlns:a16="http://schemas.microsoft.com/office/drawing/2014/main" id="{A05D64BD-E3C4-26A7-3B32-4665C6C9CFE7}"/>
              </a:ext>
            </a:extLst>
          </p:cNvPr>
          <p:cNvSpPr/>
          <p:nvPr/>
        </p:nvSpPr>
        <p:spPr>
          <a:xfrm>
            <a:off x="7000322"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12 MONTHS, OPEN AN IRA OR ROTH IRA</a:t>
            </a:r>
            <a:endParaRPr lang="en-US" sz="800" b="1" dirty="0">
              <a:solidFill>
                <a:srgbClr val="C00000"/>
              </a:solidFill>
            </a:endParaRPr>
          </a:p>
        </p:txBody>
      </p:sp>
    </p:spTree>
    <p:extLst>
      <p:ext uri="{BB962C8B-B14F-4D97-AF65-F5344CB8AC3E}">
        <p14:creationId xmlns:p14="http://schemas.microsoft.com/office/powerpoint/2010/main" val="2459220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V="1">
            <a:off x="10405585" y="684286"/>
            <a:ext cx="724661" cy="196808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WITHIN 3 YEARS OF GRADUATION:</a:t>
            </a:r>
          </a:p>
          <a:p>
            <a:pPr algn="ctr"/>
            <a:r>
              <a:rPr lang="en-US" sz="4000" b="1" dirty="0">
                <a:solidFill>
                  <a:schemeClr val="tx1"/>
                </a:solidFill>
              </a:rPr>
              <a:t>ELIMINATE ALL OF YOUR BAD DEBT.</a:t>
            </a:r>
          </a:p>
          <a:p>
            <a:pPr algn="ctr"/>
            <a:endParaRPr lang="en-US" dirty="0">
              <a:solidFill>
                <a:schemeClr val="tx1"/>
              </a:solidFill>
            </a:endParaRPr>
          </a:p>
          <a:p>
            <a:pPr algn="ctr"/>
            <a:r>
              <a:rPr lang="en-US" dirty="0">
                <a:solidFill>
                  <a:srgbClr val="C00000"/>
                </a:solidFill>
                <a:sym typeface="Wingdings" pitchFamily="2" charset="2"/>
              </a:rPr>
              <a:t>EARNING 10% ON YOUR INVESTMENTS IF YOU ARE PAYING 19.99% ON A CREDIT CARD. ELIMINATING HIGH-COST AND HIGH-FEE DEBT IS THE BEST BUDGET HACK POSSIBLE.</a:t>
            </a:r>
          </a:p>
          <a:p>
            <a:pPr algn="ctr"/>
            <a:endParaRPr lang="en-US" dirty="0">
              <a:solidFill>
                <a:srgbClr val="C00000"/>
              </a:solidFill>
              <a:sym typeface="Wingdings" pitchFamily="2" charset="2"/>
            </a:endParaRPr>
          </a:p>
          <a:p>
            <a:pPr algn="ctr"/>
            <a:r>
              <a:rPr lang="en-US" sz="1700" dirty="0">
                <a:solidFill>
                  <a:srgbClr val="C00000"/>
                </a:solidFill>
                <a:sym typeface="Wingdings" pitchFamily="2" charset="2"/>
              </a:rPr>
              <a:t>And begin working towards executing your overall debt plan. Do not be in a hurry to pay off your good &amp; manageable debt. Simply having control over it will give you peace of mind.</a:t>
            </a:r>
            <a:endParaRPr lang="en-US" sz="1700" dirty="0">
              <a:solidFill>
                <a:srgbClr val="C00000"/>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
        <p:nvSpPr>
          <p:cNvPr id="2" name="Rounded Rectangle 1">
            <a:extLst>
              <a:ext uri="{FF2B5EF4-FFF2-40B4-BE49-F238E27FC236}">
                <a16:creationId xmlns:a16="http://schemas.microsoft.com/office/drawing/2014/main" id="{282AF8EC-975A-CBEA-45EE-04A53FC74CD0}"/>
              </a:ext>
            </a:extLst>
          </p:cNvPr>
          <p:cNvSpPr/>
          <p:nvPr/>
        </p:nvSpPr>
        <p:spPr>
          <a:xfrm>
            <a:off x="3524384"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 MONTHS:</a:t>
            </a:r>
          </a:p>
          <a:p>
            <a:pPr algn="ctr"/>
            <a:r>
              <a:rPr lang="en-US" sz="800" b="1" dirty="0">
                <a:solidFill>
                  <a:schemeClr val="tx1"/>
                </a:solidFill>
              </a:rPr>
              <a:t>MAKE A PLAN TO MANAGE – AND PAY OFF – YOUR DEBT</a:t>
            </a:r>
            <a:endParaRPr lang="en-US" sz="800" b="1" dirty="0">
              <a:solidFill>
                <a:srgbClr val="C00000"/>
              </a:solidFill>
            </a:endParaRPr>
          </a:p>
        </p:txBody>
      </p:sp>
      <p:sp>
        <p:nvSpPr>
          <p:cNvPr id="6" name="Rounded Rectangle 5">
            <a:extLst>
              <a:ext uri="{FF2B5EF4-FFF2-40B4-BE49-F238E27FC236}">
                <a16:creationId xmlns:a16="http://schemas.microsoft.com/office/drawing/2014/main" id="{CC2CF108-2A7A-7522-473B-7236ED6FA6D7}"/>
              </a:ext>
            </a:extLst>
          </p:cNvPr>
          <p:cNvSpPr/>
          <p:nvPr/>
        </p:nvSpPr>
        <p:spPr>
          <a:xfrm>
            <a:off x="5262353"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6-12 MONTHS:</a:t>
            </a:r>
          </a:p>
          <a:p>
            <a:pPr algn="ctr"/>
            <a:r>
              <a:rPr lang="en-US" sz="800" b="1" dirty="0">
                <a:solidFill>
                  <a:schemeClr val="tx1"/>
                </a:solidFill>
              </a:rPr>
              <a:t>OPEN A SAVINGS ACCOUNT, ONE FOR EACH OF YOUR GOALS</a:t>
            </a:r>
            <a:endParaRPr lang="en-US" sz="800" b="1" dirty="0">
              <a:solidFill>
                <a:srgbClr val="C00000"/>
              </a:solidFill>
            </a:endParaRPr>
          </a:p>
        </p:txBody>
      </p:sp>
      <p:sp>
        <p:nvSpPr>
          <p:cNvPr id="3" name="Rounded Rectangle 2">
            <a:extLst>
              <a:ext uri="{FF2B5EF4-FFF2-40B4-BE49-F238E27FC236}">
                <a16:creationId xmlns:a16="http://schemas.microsoft.com/office/drawing/2014/main" id="{A05D64BD-E3C4-26A7-3B32-4665C6C9CFE7}"/>
              </a:ext>
            </a:extLst>
          </p:cNvPr>
          <p:cNvSpPr/>
          <p:nvPr/>
        </p:nvSpPr>
        <p:spPr>
          <a:xfrm>
            <a:off x="7000322"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12 MONTHS, OPEN AN IRA OR ROTH IRA</a:t>
            </a:r>
            <a:endParaRPr lang="en-US" sz="800" b="1" dirty="0">
              <a:solidFill>
                <a:srgbClr val="C00000"/>
              </a:solidFill>
            </a:endParaRPr>
          </a:p>
        </p:txBody>
      </p:sp>
      <p:sp>
        <p:nvSpPr>
          <p:cNvPr id="10" name="Rounded Rectangle 9">
            <a:extLst>
              <a:ext uri="{FF2B5EF4-FFF2-40B4-BE49-F238E27FC236}">
                <a16:creationId xmlns:a16="http://schemas.microsoft.com/office/drawing/2014/main" id="{5AC8BDE3-8D2A-6CFE-E15C-9427FF4244A8}"/>
              </a:ext>
            </a:extLst>
          </p:cNvPr>
          <p:cNvSpPr/>
          <p:nvPr/>
        </p:nvSpPr>
        <p:spPr>
          <a:xfrm>
            <a:off x="8734254"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a:t>
            </a:r>
          </a:p>
          <a:p>
            <a:pPr algn="ctr"/>
            <a:r>
              <a:rPr lang="en-US" sz="800" b="1" dirty="0">
                <a:solidFill>
                  <a:schemeClr val="tx1"/>
                </a:solidFill>
              </a:rPr>
              <a:t>TRACK EVERY PENNY THAT YOU EARN</a:t>
            </a:r>
            <a:endParaRPr lang="en-US" sz="800" b="1" dirty="0">
              <a:solidFill>
                <a:srgbClr val="C00000"/>
              </a:solidFill>
            </a:endParaRPr>
          </a:p>
        </p:txBody>
      </p:sp>
    </p:spTree>
    <p:extLst>
      <p:ext uri="{BB962C8B-B14F-4D97-AF65-F5344CB8AC3E}">
        <p14:creationId xmlns:p14="http://schemas.microsoft.com/office/powerpoint/2010/main" val="284505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866040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rPr>
              <a:t>IN THE NEXT 6 MONTHS:</a:t>
            </a:r>
          </a:p>
          <a:p>
            <a:pPr algn="ctr"/>
            <a:r>
              <a:rPr lang="en-US" sz="2200" b="1" dirty="0">
                <a:solidFill>
                  <a:srgbClr val="FFFF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rPr>
              <a:t>WITHIN 3 YEARS OF GRADUATION:</a:t>
            </a:r>
          </a:p>
          <a:p>
            <a:pPr algn="ctr"/>
            <a:r>
              <a:rPr lang="en-US" sz="2200" b="1" dirty="0">
                <a:solidFill>
                  <a:srgbClr val="FFFF00"/>
                </a:solidFill>
              </a:rPr>
              <a:t>ELIMINATE ALL OF YOUR BAD DEBT.</a:t>
            </a:r>
          </a:p>
        </p:txBody>
      </p:sp>
    </p:spTree>
    <p:extLst>
      <p:ext uri="{BB962C8B-B14F-4D97-AF65-F5344CB8AC3E}">
        <p14:creationId xmlns:p14="http://schemas.microsoft.com/office/powerpoint/2010/main" val="1464363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p>
          <a:p>
            <a:pPr marL="0" indent="0" algn="ctr">
              <a:buNone/>
            </a:pPr>
            <a:endParaRPr lang="en-US" b="1" i="1" dirty="0">
              <a:solidFill>
                <a:srgbClr val="0000CC"/>
              </a:solidFill>
            </a:endParaRPr>
          </a:p>
          <a:p>
            <a:r>
              <a:rPr lang="en-US" sz="2500" dirty="0">
                <a:solidFill>
                  <a:srgbClr val="0000CC"/>
                </a:solidFill>
              </a:rPr>
              <a:t>We borrow because we want something today that we cannot afford today.</a:t>
            </a:r>
          </a:p>
          <a:p>
            <a:r>
              <a:rPr lang="en-US" sz="2500" dirty="0">
                <a:solidFill>
                  <a:srgbClr val="0000CC"/>
                </a:solidFill>
              </a:rPr>
              <a:t>We make a promise to pay for that something in the future.</a:t>
            </a:r>
          </a:p>
          <a:p>
            <a:endParaRPr lang="en-US" sz="2500" dirty="0">
              <a:solidFill>
                <a:srgbClr val="0000CC"/>
              </a:solidFill>
            </a:endParaRPr>
          </a:p>
          <a:p>
            <a:r>
              <a:rPr lang="en-US" sz="2500" dirty="0">
                <a:solidFill>
                  <a:srgbClr val="0000CC"/>
                </a:solidFill>
              </a:rPr>
              <a:t>The entity we borrow from wants to make money. They are not our friends.</a:t>
            </a:r>
          </a:p>
          <a:p>
            <a:r>
              <a:rPr lang="en-US" sz="2500" dirty="0">
                <a:solidFill>
                  <a:srgbClr val="0000CC"/>
                </a:solidFill>
              </a:rPr>
              <a:t>We have to pay them helping us get what we want today.</a:t>
            </a:r>
          </a:p>
          <a:p>
            <a:pPr lvl="1"/>
            <a:r>
              <a:rPr lang="en-US" sz="2100" dirty="0">
                <a:solidFill>
                  <a:srgbClr val="0000CC"/>
                </a:solidFill>
              </a:rPr>
              <a:t>At a minimum, we pay them interest on our debt.</a:t>
            </a:r>
          </a:p>
          <a:p>
            <a:pPr lvl="1"/>
            <a:r>
              <a:rPr lang="en-US" sz="2100" dirty="0">
                <a:solidFill>
                  <a:srgbClr val="0000CC"/>
                </a:solidFill>
              </a:rPr>
              <a:t>Depending on the type of debt, we may have to pay them much more (fees, collateral, earnings, control, etc.)</a:t>
            </a:r>
            <a:endParaRPr lang="en-US" sz="2500" dirty="0">
              <a:solidFill>
                <a:srgbClr val="0000CC"/>
              </a:solidFill>
            </a:endParaRPr>
          </a:p>
        </p:txBody>
      </p:sp>
    </p:spTree>
    <p:extLst>
      <p:ext uri="{BB962C8B-B14F-4D97-AF65-F5344CB8AC3E}">
        <p14:creationId xmlns:p14="http://schemas.microsoft.com/office/powerpoint/2010/main" val="2501347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br>
              <a:rPr lang="en-US" sz="4400" b="1" i="1" dirty="0">
                <a:solidFill>
                  <a:srgbClr val="C00000"/>
                </a:solidFill>
              </a:rPr>
            </a:br>
            <a:endParaRPr lang="en-US" sz="4400" b="1" i="1" dirty="0">
              <a:solidFill>
                <a:srgbClr val="C00000"/>
              </a:solidFill>
            </a:endParaRPr>
          </a:p>
          <a:p>
            <a:pPr marL="0" indent="0" algn="ctr">
              <a:buNone/>
            </a:pPr>
            <a:r>
              <a:rPr lang="en-US" sz="3400" b="1" i="1" dirty="0">
                <a:solidFill>
                  <a:srgbClr val="0000CC"/>
                </a:solidFill>
              </a:rPr>
              <a:t>If your debt is keeping you up at night…</a:t>
            </a:r>
          </a:p>
          <a:p>
            <a:pPr marL="0" indent="0" algn="ctr">
              <a:buNone/>
            </a:pPr>
            <a:r>
              <a:rPr lang="en-US" sz="3400" b="1" i="1" dirty="0">
                <a:solidFill>
                  <a:srgbClr val="0000CC"/>
                </a:solidFill>
              </a:rPr>
              <a:t>If your debt is preventing you from achieving your goals…</a:t>
            </a:r>
          </a:p>
          <a:p>
            <a:pPr marL="0" indent="0" algn="ctr">
              <a:buNone/>
            </a:pPr>
            <a:r>
              <a:rPr lang="en-US" sz="3400" b="1" i="1" dirty="0">
                <a:solidFill>
                  <a:srgbClr val="0000CC"/>
                </a:solidFill>
              </a:rPr>
              <a:t>If your debt is damaging your relationships…</a:t>
            </a:r>
          </a:p>
          <a:p>
            <a:pPr marL="0" indent="0" algn="ctr">
              <a:buNone/>
            </a:pPr>
            <a:endParaRPr lang="en-US" sz="3800" b="1" i="1" dirty="0">
              <a:solidFill>
                <a:srgbClr val="0000CC"/>
              </a:solidFill>
            </a:endParaRPr>
          </a:p>
          <a:p>
            <a:pPr marL="0" indent="0" algn="ctr">
              <a:buNone/>
            </a:pPr>
            <a:r>
              <a:rPr lang="en-US" sz="3800" b="1" i="1" dirty="0">
                <a:solidFill>
                  <a:srgbClr val="0000CC"/>
                </a:solidFill>
              </a:rPr>
              <a:t>…Then you may have too much debt.</a:t>
            </a:r>
          </a:p>
          <a:p>
            <a:pPr marL="0" indent="0" algn="ctr">
              <a:buNone/>
            </a:pPr>
            <a:r>
              <a:rPr lang="en-US" sz="2400" i="1" dirty="0">
                <a:solidFill>
                  <a:srgbClr val="0000CC"/>
                </a:solidFill>
              </a:rPr>
              <a:t>(we will return to this issue later)</a:t>
            </a:r>
            <a:endParaRPr lang="en-US" sz="2400" dirty="0">
              <a:solidFill>
                <a:srgbClr val="0000CC"/>
              </a:solidFill>
            </a:endParaRPr>
          </a:p>
        </p:txBody>
      </p:sp>
    </p:spTree>
    <p:extLst>
      <p:ext uri="{BB962C8B-B14F-4D97-AF65-F5344CB8AC3E}">
        <p14:creationId xmlns:p14="http://schemas.microsoft.com/office/powerpoint/2010/main" val="4012609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Truism About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99674" y="1326183"/>
            <a:ext cx="1139669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If you borrow $10,000,</a:t>
            </a:r>
          </a:p>
          <a:p>
            <a:pPr marL="0" indent="0" algn="ctr">
              <a:buNone/>
            </a:pPr>
            <a:r>
              <a:rPr lang="en-US" sz="4400" b="1" i="1" dirty="0">
                <a:solidFill>
                  <a:srgbClr val="C00000"/>
                </a:solidFill>
              </a:rPr>
              <a:t>You will have to repay $10,000.</a:t>
            </a:r>
          </a:p>
          <a:p>
            <a:pPr marL="0" indent="0" algn="ctr">
              <a:buNone/>
            </a:pPr>
            <a:endParaRPr lang="en-US" sz="4400" b="1" i="1" dirty="0">
              <a:solidFill>
                <a:srgbClr val="C00000"/>
              </a:solidFill>
            </a:endParaRPr>
          </a:p>
          <a:p>
            <a:pPr marL="0" indent="0" algn="ctr">
              <a:buNone/>
            </a:pPr>
            <a:r>
              <a:rPr lang="en-US" sz="3200" b="1" i="1" dirty="0">
                <a:solidFill>
                  <a:srgbClr val="0000CC"/>
                </a:solidFill>
              </a:rPr>
              <a:t>Whatever you borrow, you will have to repay – in full, with interest – 99% of the time. Lenders do not exist to give you money.</a:t>
            </a:r>
          </a:p>
          <a:p>
            <a:pPr marL="0" indent="0" algn="ctr">
              <a:buNone/>
            </a:pPr>
            <a:r>
              <a:rPr lang="en-US" sz="3200" b="1" i="1" dirty="0">
                <a:solidFill>
                  <a:srgbClr val="0000CC"/>
                </a:solidFill>
              </a:rPr>
              <a:t>One good exception: Student loan forgiveness.</a:t>
            </a:r>
          </a:p>
          <a:p>
            <a:pPr marL="0" indent="0" algn="ctr">
              <a:buNone/>
            </a:pPr>
            <a:r>
              <a:rPr lang="en-US" sz="3200" b="1" i="1" dirty="0">
                <a:solidFill>
                  <a:srgbClr val="0000CC"/>
                </a:solidFill>
              </a:rPr>
              <a:t>Lots of bad exceptions: Default, bankruptcy, short sale…</a:t>
            </a:r>
            <a:endParaRPr lang="en-US" sz="3200" dirty="0">
              <a:solidFill>
                <a:srgbClr val="0000CC"/>
              </a:solidFill>
            </a:endParaRPr>
          </a:p>
        </p:txBody>
      </p:sp>
    </p:spTree>
    <p:extLst>
      <p:ext uri="{BB962C8B-B14F-4D97-AF65-F5344CB8AC3E}">
        <p14:creationId xmlns:p14="http://schemas.microsoft.com/office/powerpoint/2010/main" val="3376940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Is it smart to pay off student debt as soon as you are able to? </a:t>
            </a:r>
          </a:p>
          <a:p>
            <a:pPr marL="0" indent="0" algn="ctr">
              <a:buNone/>
            </a:pPr>
            <a:r>
              <a:rPr lang="en-US" b="1" i="1" dirty="0">
                <a:solidFill>
                  <a:srgbClr val="C00000"/>
                </a:solidFill>
              </a:rPr>
              <a:t>General Answer: No, not for most people.</a:t>
            </a:r>
          </a:p>
          <a:p>
            <a:pPr marL="0" indent="0" algn="ctr">
              <a:buNone/>
            </a:pPr>
            <a:br>
              <a:rPr lang="en-US" b="1" i="1" dirty="0">
                <a:solidFill>
                  <a:srgbClr val="0000CC"/>
                </a:solidFill>
              </a:rPr>
            </a:br>
            <a:r>
              <a:rPr lang="en-US" sz="2600" b="1" i="1" dirty="0">
                <a:solidFill>
                  <a:srgbClr val="C00000"/>
                </a:solidFill>
              </a:rPr>
              <a:t>Student loans – if they are federally subsidized loans – are some of the BEST debt you have. </a:t>
            </a:r>
          </a:p>
          <a:p>
            <a:pPr marL="0" indent="0" algn="ctr">
              <a:buNone/>
            </a:pPr>
            <a:endParaRPr lang="en-US" sz="2600" b="1" i="1" dirty="0">
              <a:solidFill>
                <a:srgbClr val="C00000"/>
              </a:solidFill>
            </a:endParaRPr>
          </a:p>
          <a:p>
            <a:pPr marL="0" indent="0" algn="ctr">
              <a:buNone/>
            </a:pPr>
            <a:r>
              <a:rPr lang="en-US" sz="2600" b="1" i="1" dirty="0">
                <a:solidFill>
                  <a:srgbClr val="C00000"/>
                </a:solidFill>
              </a:rPr>
              <a:t>They generally have low interest rates, flexible repayment plans&amp; the possibility of forgiveness.</a:t>
            </a:r>
          </a:p>
          <a:p>
            <a:pPr marL="0" indent="0" algn="ctr">
              <a:buNone/>
            </a:pPr>
            <a:endParaRPr lang="en-US" sz="2600" b="1" i="1" dirty="0">
              <a:solidFill>
                <a:srgbClr val="C00000"/>
              </a:solidFill>
            </a:endParaRPr>
          </a:p>
          <a:p>
            <a:pPr marL="0" indent="0" algn="ctr">
              <a:buNone/>
            </a:pPr>
            <a:r>
              <a:rPr lang="en-US" sz="2600" b="1" i="1" dirty="0">
                <a:solidFill>
                  <a:srgbClr val="C00000"/>
                </a:solidFill>
              </a:rPr>
              <a:t>HOWEVER, if you have private, unsubsidized student loans, they could be BAD debt that you want to pay off as soon as you are able.</a:t>
            </a:r>
          </a:p>
        </p:txBody>
      </p:sp>
    </p:spTree>
    <p:extLst>
      <p:ext uri="{BB962C8B-B14F-4D97-AF65-F5344CB8AC3E}">
        <p14:creationId xmlns:p14="http://schemas.microsoft.com/office/powerpoint/2010/main" val="352229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Debt can help us achieve our goals, depending on our current situations and what those goals are.</a:t>
            </a:r>
          </a:p>
          <a:p>
            <a:pPr marL="0" indent="0" algn="ctr">
              <a:buNone/>
            </a:pPr>
            <a:endParaRPr lang="en-US" sz="3000" i="1" dirty="0">
              <a:solidFill>
                <a:srgbClr val="006600"/>
              </a:solidFill>
            </a:endParaRPr>
          </a:p>
          <a:p>
            <a:pPr marL="0" indent="0" algn="ctr">
              <a:buNone/>
            </a:pPr>
            <a:r>
              <a:rPr lang="en-US" sz="3000" i="1" dirty="0">
                <a:solidFill>
                  <a:srgbClr val="006600"/>
                </a:solidFill>
              </a:rPr>
              <a:t>Debt is also called “leverage” – because it gives us the ability do things we might not be able to do otherwise. </a:t>
            </a:r>
          </a:p>
          <a:p>
            <a:pPr marL="0" indent="0" algn="ctr">
              <a:buNone/>
            </a:pPr>
            <a:endParaRPr lang="en-US" sz="3000" i="1" dirty="0">
              <a:solidFill>
                <a:srgbClr val="006600"/>
              </a:solidFill>
            </a:endParaRPr>
          </a:p>
        </p:txBody>
      </p:sp>
    </p:spTree>
    <p:extLst>
      <p:ext uri="{BB962C8B-B14F-4D97-AF65-F5344CB8AC3E}">
        <p14:creationId xmlns:p14="http://schemas.microsoft.com/office/powerpoint/2010/main" val="2115917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My one primary piece of advice:</a:t>
            </a:r>
          </a:p>
          <a:p>
            <a:pPr marL="0" indent="0" algn="ctr">
              <a:buNone/>
            </a:pPr>
            <a:endParaRPr lang="en-US" sz="3000" i="1" dirty="0">
              <a:solidFill>
                <a:srgbClr val="006600"/>
              </a:solidFill>
            </a:endParaRPr>
          </a:p>
          <a:p>
            <a:pPr marL="0" indent="0" algn="ctr">
              <a:buNone/>
            </a:pPr>
            <a:r>
              <a:rPr lang="en-US" i="1" dirty="0">
                <a:solidFill>
                  <a:srgbClr val="C00000"/>
                </a:solidFill>
              </a:rPr>
              <a:t>Whenever borrow money – whether it’s $20 for a Friday night pizza on your credit card or a $10,000 student loan – have a plan for paying it back. </a:t>
            </a:r>
          </a:p>
          <a:p>
            <a:pPr marL="0" indent="0" algn="ctr">
              <a:buNone/>
            </a:pPr>
            <a:r>
              <a:rPr lang="en-US" i="1" dirty="0">
                <a:solidFill>
                  <a:srgbClr val="C00000"/>
                </a:solidFill>
              </a:rPr>
              <a:t>Know why you are borrowing and where you will get the money to repay it.</a:t>
            </a:r>
          </a:p>
        </p:txBody>
      </p:sp>
    </p:spTree>
    <p:extLst>
      <p:ext uri="{BB962C8B-B14F-4D97-AF65-F5344CB8AC3E}">
        <p14:creationId xmlns:p14="http://schemas.microsoft.com/office/powerpoint/2010/main" val="244181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99AEF0BC-6D4A-30BC-D318-C6809056A0F5}"/>
              </a:ext>
            </a:extLst>
          </p:cNvPr>
          <p:cNvSpPr txBox="1">
            <a:spLocks noChangeArrowheads="1"/>
          </p:cNvSpPr>
          <p:nvPr/>
        </p:nvSpPr>
        <p:spPr bwMode="auto">
          <a:xfrm>
            <a:off x="9027407" y="641875"/>
            <a:ext cx="3092669" cy="3292474"/>
          </a:xfrm>
          <a:prstGeom prst="rect">
            <a:avLst/>
          </a:prstGeom>
          <a:solidFill>
            <a:schemeClr val="accent1">
              <a:lumMod val="50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WEALTH GAP</a:t>
            </a:r>
          </a:p>
          <a:p>
            <a:pPr algn="ctr"/>
            <a:r>
              <a:rPr lang="en-US" b="1" dirty="0">
                <a:solidFill>
                  <a:schemeClr val="bg1"/>
                </a:solidFill>
                <a:latin typeface="Calibri" panose="020F0502020204030204" pitchFamily="34" charset="0"/>
                <a:cs typeface="Calibri" panose="020F0502020204030204" pitchFamily="34" charset="0"/>
              </a:rPr>
              <a:t> IN THE</a:t>
            </a:r>
          </a:p>
          <a:p>
            <a:pPr algn="ctr"/>
            <a:r>
              <a:rPr lang="en-US" b="1" dirty="0">
                <a:solidFill>
                  <a:schemeClr val="bg1"/>
                </a:solidFill>
                <a:latin typeface="Calibri" panose="020F0502020204030204" pitchFamily="34" charset="0"/>
                <a:cs typeface="Calibri" panose="020F0502020204030204" pitchFamily="34" charset="0"/>
              </a:rPr>
              <a:t> USA</a:t>
            </a:r>
          </a:p>
        </p:txBody>
      </p:sp>
      <p:pic>
        <p:nvPicPr>
          <p:cNvPr id="2" name="Picture 1">
            <a:extLst>
              <a:ext uri="{FF2B5EF4-FFF2-40B4-BE49-F238E27FC236}">
                <a16:creationId xmlns:a16="http://schemas.microsoft.com/office/drawing/2014/main" id="{CEB7B394-3048-FC27-8081-87FEA3D2D824}"/>
              </a:ext>
            </a:extLst>
          </p:cNvPr>
          <p:cNvPicPr>
            <a:picLocks noChangeAspect="1"/>
          </p:cNvPicPr>
          <p:nvPr/>
        </p:nvPicPr>
        <p:blipFill>
          <a:blip r:embed="rId3"/>
          <a:stretch>
            <a:fillRect/>
          </a:stretch>
        </p:blipFill>
        <p:spPr>
          <a:xfrm>
            <a:off x="71924" y="109001"/>
            <a:ext cx="8903083" cy="6721463"/>
          </a:xfrm>
          <a:prstGeom prst="rect">
            <a:avLst/>
          </a:prstGeom>
        </p:spPr>
      </p:pic>
    </p:spTree>
    <p:extLst>
      <p:ext uri="{BB962C8B-B14F-4D97-AF65-F5344CB8AC3E}">
        <p14:creationId xmlns:p14="http://schemas.microsoft.com/office/powerpoint/2010/main" val="579546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E17C2E-923C-FF42-B998-2314C778EC7D}"/>
              </a:ext>
            </a:extLst>
          </p:cNvPr>
          <p:cNvPicPr>
            <a:picLocks noChangeAspect="1"/>
          </p:cNvPicPr>
          <p:nvPr/>
        </p:nvPicPr>
        <p:blipFill>
          <a:blip r:embed="rId2"/>
          <a:stretch>
            <a:fillRect/>
          </a:stretch>
        </p:blipFill>
        <p:spPr>
          <a:xfrm>
            <a:off x="2279901" y="1225970"/>
            <a:ext cx="7154771" cy="4778648"/>
          </a:xfrm>
          <a:prstGeom prst="rect">
            <a:avLst/>
          </a:prstGeom>
        </p:spPr>
      </p:pic>
      <p:sp>
        <p:nvSpPr>
          <p:cNvPr id="7" name="Rectangle 2">
            <a:extLst>
              <a:ext uri="{FF2B5EF4-FFF2-40B4-BE49-F238E27FC236}">
                <a16:creationId xmlns:a16="http://schemas.microsoft.com/office/drawing/2014/main" id="{A3DAC500-8B81-6647-B20F-A512AFFC6BD4}"/>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Little Math: Good Debt vs. Bad Debt</a:t>
            </a:r>
          </a:p>
        </p:txBody>
      </p:sp>
    </p:spTree>
    <p:extLst>
      <p:ext uri="{BB962C8B-B14F-4D97-AF65-F5344CB8AC3E}">
        <p14:creationId xmlns:p14="http://schemas.microsoft.com/office/powerpoint/2010/main" val="2754631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Little Math: Good Debt vs. Bad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4590166"/>
            <a:ext cx="10515600" cy="15867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i="1" dirty="0">
                <a:solidFill>
                  <a:srgbClr val="0000CC"/>
                </a:solidFill>
              </a:rPr>
              <a:t>Yes, I’ve simplified this a little. You will be making debt payments on your mortgage over those 3 years, so that would count against your equity growth. But this also means you would repay less in 3 years, which would increase your equity growth. And I have ignored taxes: both the benefits from using a mortgage and any costs due to the gains you may earn on the sale. But the idea here is to show how debt can create – or leverage – opportunities today to create value in the future.</a:t>
            </a:r>
            <a:endParaRPr lang="en-US" sz="2000" dirty="0">
              <a:solidFill>
                <a:srgbClr val="0000CC"/>
              </a:solidFill>
            </a:endParaRPr>
          </a:p>
        </p:txBody>
      </p:sp>
      <p:pic>
        <p:nvPicPr>
          <p:cNvPr id="5" name="Picture 4">
            <a:extLst>
              <a:ext uri="{FF2B5EF4-FFF2-40B4-BE49-F238E27FC236}">
                <a16:creationId xmlns:a16="http://schemas.microsoft.com/office/drawing/2014/main" id="{A6E17C2E-923C-FF42-B998-2314C778EC7D}"/>
              </a:ext>
            </a:extLst>
          </p:cNvPr>
          <p:cNvPicPr>
            <a:picLocks noChangeAspect="1"/>
          </p:cNvPicPr>
          <p:nvPr/>
        </p:nvPicPr>
        <p:blipFill>
          <a:blip r:embed="rId2"/>
          <a:stretch>
            <a:fillRect/>
          </a:stretch>
        </p:blipFill>
        <p:spPr>
          <a:xfrm>
            <a:off x="1092989" y="1207803"/>
            <a:ext cx="4864731" cy="3249138"/>
          </a:xfrm>
          <a:prstGeom prst="rect">
            <a:avLst/>
          </a:prstGeom>
        </p:spPr>
      </p:pic>
      <p:pic>
        <p:nvPicPr>
          <p:cNvPr id="2" name="Picture 1">
            <a:extLst>
              <a:ext uri="{FF2B5EF4-FFF2-40B4-BE49-F238E27FC236}">
                <a16:creationId xmlns:a16="http://schemas.microsoft.com/office/drawing/2014/main" id="{2829E118-20C5-504E-A76E-60B9E146119F}"/>
              </a:ext>
            </a:extLst>
          </p:cNvPr>
          <p:cNvPicPr>
            <a:picLocks noChangeAspect="1"/>
          </p:cNvPicPr>
          <p:nvPr/>
        </p:nvPicPr>
        <p:blipFill>
          <a:blip r:embed="rId3"/>
          <a:stretch>
            <a:fillRect/>
          </a:stretch>
        </p:blipFill>
        <p:spPr>
          <a:xfrm>
            <a:off x="6446171" y="1207802"/>
            <a:ext cx="4864731" cy="3249138"/>
          </a:xfrm>
          <a:prstGeom prst="rect">
            <a:avLst/>
          </a:prstGeom>
        </p:spPr>
      </p:pic>
    </p:spTree>
    <p:extLst>
      <p:ext uri="{BB962C8B-B14F-4D97-AF65-F5344CB8AC3E}">
        <p14:creationId xmlns:p14="http://schemas.microsoft.com/office/powerpoint/2010/main" val="574866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Little Math: Good Debt vs. Bad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477574"/>
            <a:ext cx="10515600" cy="4699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i="1" dirty="0">
                <a:solidFill>
                  <a:srgbClr val="0000CC"/>
                </a:solidFill>
              </a:rPr>
              <a:t>Isn’t this a lot like what you’re doing with your education?</a:t>
            </a:r>
          </a:p>
          <a:p>
            <a:pPr marL="0" indent="0">
              <a:buNone/>
            </a:pPr>
            <a:endParaRPr lang="en-US" sz="2600" i="1" dirty="0">
              <a:solidFill>
                <a:srgbClr val="0000CC"/>
              </a:solidFill>
            </a:endParaRPr>
          </a:p>
          <a:p>
            <a:pPr marL="0" indent="0">
              <a:buNone/>
            </a:pPr>
            <a:r>
              <a:rPr lang="en-US" sz="2600" i="1" dirty="0">
                <a:solidFill>
                  <a:srgbClr val="0000CC"/>
                </a:solidFill>
              </a:rPr>
              <a:t>You’re investing today – time, energy, money – in order </a:t>
            </a:r>
            <a:br>
              <a:rPr lang="en-US" sz="2600" i="1" dirty="0">
                <a:solidFill>
                  <a:srgbClr val="0000CC"/>
                </a:solidFill>
              </a:rPr>
            </a:br>
            <a:r>
              <a:rPr lang="en-US" sz="2600" i="1" dirty="0">
                <a:solidFill>
                  <a:srgbClr val="0000CC"/>
                </a:solidFill>
              </a:rPr>
              <a:t>to create bigger and better opportunities for your future. </a:t>
            </a:r>
          </a:p>
          <a:p>
            <a:r>
              <a:rPr lang="en-US" sz="2600" dirty="0">
                <a:solidFill>
                  <a:srgbClr val="0000CC"/>
                </a:solidFill>
              </a:rPr>
              <a:t>These opportunities may or may not be financial.</a:t>
            </a:r>
          </a:p>
          <a:p>
            <a:r>
              <a:rPr lang="en-US" sz="2600" dirty="0">
                <a:solidFill>
                  <a:srgbClr val="0000CC"/>
                </a:solidFill>
              </a:rPr>
              <a:t>These opportunities are what will help you live your values and achieve your goals &amp; dreams.</a:t>
            </a:r>
          </a:p>
          <a:p>
            <a:r>
              <a:rPr lang="en-US" sz="2600" dirty="0">
                <a:solidFill>
                  <a:srgbClr val="0000CC"/>
                </a:solidFill>
              </a:rPr>
              <a:t>Yes, you do have to repay the money you borrowed. But if you are borrowing the money to achieve your dreams – dreams that you would not otherwise be able to achieve – then it’s probably a wonderful investment for you.</a:t>
            </a:r>
          </a:p>
        </p:txBody>
      </p:sp>
      <p:pic>
        <p:nvPicPr>
          <p:cNvPr id="5" name="Picture 4">
            <a:extLst>
              <a:ext uri="{FF2B5EF4-FFF2-40B4-BE49-F238E27FC236}">
                <a16:creationId xmlns:a16="http://schemas.microsoft.com/office/drawing/2014/main" id="{A6E17C2E-923C-FF42-B998-2314C778EC7D}"/>
              </a:ext>
            </a:extLst>
          </p:cNvPr>
          <p:cNvPicPr>
            <a:picLocks noChangeAspect="1"/>
          </p:cNvPicPr>
          <p:nvPr/>
        </p:nvPicPr>
        <p:blipFill>
          <a:blip r:embed="rId2"/>
          <a:stretch>
            <a:fillRect/>
          </a:stretch>
        </p:blipFill>
        <p:spPr>
          <a:xfrm>
            <a:off x="8935191" y="1416307"/>
            <a:ext cx="3013479" cy="2012693"/>
          </a:xfrm>
          <a:prstGeom prst="rect">
            <a:avLst/>
          </a:prstGeom>
        </p:spPr>
      </p:pic>
    </p:spTree>
    <p:extLst>
      <p:ext uri="{BB962C8B-B14F-4D97-AF65-F5344CB8AC3E}">
        <p14:creationId xmlns:p14="http://schemas.microsoft.com/office/powerpoint/2010/main" val="2192744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ew House Clipart - ClipArt Best">
            <a:extLst>
              <a:ext uri="{FF2B5EF4-FFF2-40B4-BE49-F238E27FC236}">
                <a16:creationId xmlns:a16="http://schemas.microsoft.com/office/drawing/2014/main" id="{8059C50D-81DE-CB47-A9B5-3F8DC94A2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829" y="1660339"/>
            <a:ext cx="3277479" cy="21849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eason 4 episode 6 GIFs - Primo GIF - Latest Animated GIFs">
            <a:extLst>
              <a:ext uri="{FF2B5EF4-FFF2-40B4-BE49-F238E27FC236}">
                <a16:creationId xmlns:a16="http://schemas.microsoft.com/office/drawing/2014/main" id="{E0D7AFB6-3D32-6F45-A02F-B1D6CAC7F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2546" y="1660340"/>
            <a:ext cx="2906702" cy="242225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4173426"/>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006600"/>
                </a:solidFill>
              </a:rPr>
              <a:t>High cost, both in $$$ and opportunity</a:t>
            </a:r>
          </a:p>
          <a:p>
            <a:r>
              <a:rPr lang="en-US" sz="1600" i="1" dirty="0">
                <a:solidFill>
                  <a:srgbClr val="006600"/>
                </a:solidFill>
              </a:rPr>
              <a:t>Lots of uncertainty</a:t>
            </a:r>
          </a:p>
          <a:p>
            <a:r>
              <a:rPr lang="en-US" sz="1600" i="1" dirty="0">
                <a:solidFill>
                  <a:srgbClr val="006600"/>
                </a:solidFill>
              </a:rPr>
              <a:t>Potential for enormous return</a:t>
            </a:r>
          </a:p>
          <a:p>
            <a:r>
              <a:rPr lang="en-US" sz="1600" i="1" dirty="0">
                <a:solidFill>
                  <a:srgbClr val="006600"/>
                </a:solidFill>
              </a:rPr>
              <a:t>Perfectly aligned with values, goals &amp; dreams</a:t>
            </a:r>
            <a:endParaRPr lang="en-US" sz="1600" dirty="0">
              <a:solidFill>
                <a:srgbClr val="006600"/>
              </a:solidFill>
            </a:endParaRPr>
          </a:p>
        </p:txBody>
      </p:sp>
      <p:sp>
        <p:nvSpPr>
          <p:cNvPr id="12" name="Content Placeholder 2">
            <a:extLst>
              <a:ext uri="{FF2B5EF4-FFF2-40B4-BE49-F238E27FC236}">
                <a16:creationId xmlns:a16="http://schemas.microsoft.com/office/drawing/2014/main" id="{A08E8DB9-7E00-7E4B-B168-4BC13FF28D55}"/>
              </a:ext>
            </a:extLst>
          </p:cNvPr>
          <p:cNvSpPr txBox="1">
            <a:spLocks/>
          </p:cNvSpPr>
          <p:nvPr/>
        </p:nvSpPr>
        <p:spPr>
          <a:xfrm>
            <a:off x="4254584" y="4173425"/>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0000CC"/>
                </a:solidFill>
              </a:rPr>
              <a:t>High cost, both in $ and opportunity</a:t>
            </a:r>
          </a:p>
          <a:p>
            <a:r>
              <a:rPr lang="en-US" sz="1600" i="1" dirty="0">
                <a:solidFill>
                  <a:srgbClr val="0000CC"/>
                </a:solidFill>
              </a:rPr>
              <a:t>Lots of uncertainty</a:t>
            </a:r>
          </a:p>
          <a:p>
            <a:r>
              <a:rPr lang="en-US" sz="1600" i="1" dirty="0">
                <a:solidFill>
                  <a:srgbClr val="0000CC"/>
                </a:solidFill>
              </a:rPr>
              <a:t>Potential for some return</a:t>
            </a:r>
          </a:p>
          <a:p>
            <a:r>
              <a:rPr lang="en-US" sz="1600" i="1" dirty="0">
                <a:solidFill>
                  <a:srgbClr val="0000CC"/>
                </a:solidFill>
              </a:rPr>
              <a:t>Usually aligned with values, goals &amp; dreams</a:t>
            </a:r>
            <a:endParaRPr lang="en-US" sz="1600" dirty="0">
              <a:solidFill>
                <a:srgbClr val="0000CC"/>
              </a:solidFill>
            </a:endParaRPr>
          </a:p>
        </p:txBody>
      </p:sp>
      <p:sp>
        <p:nvSpPr>
          <p:cNvPr id="13" name="Content Placeholder 2">
            <a:extLst>
              <a:ext uri="{FF2B5EF4-FFF2-40B4-BE49-F238E27FC236}">
                <a16:creationId xmlns:a16="http://schemas.microsoft.com/office/drawing/2014/main" id="{9613E8EC-80EF-984B-9339-00F3A9319D47}"/>
              </a:ext>
            </a:extLst>
          </p:cNvPr>
          <p:cNvSpPr txBox="1">
            <a:spLocks/>
          </p:cNvSpPr>
          <p:nvPr/>
        </p:nvSpPr>
        <p:spPr>
          <a:xfrm>
            <a:off x="8359292" y="4173424"/>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C00000"/>
                </a:solidFill>
              </a:rPr>
              <a:t>Very high cost</a:t>
            </a:r>
          </a:p>
          <a:p>
            <a:r>
              <a:rPr lang="en-US" sz="1600" i="1" dirty="0">
                <a:solidFill>
                  <a:srgbClr val="C00000"/>
                </a:solidFill>
              </a:rPr>
              <a:t>Short-term fulfillment</a:t>
            </a:r>
          </a:p>
          <a:p>
            <a:r>
              <a:rPr lang="en-US" sz="1600" i="1" dirty="0">
                <a:solidFill>
                  <a:srgbClr val="C00000"/>
                </a:solidFill>
              </a:rPr>
              <a:t>No future return</a:t>
            </a:r>
          </a:p>
          <a:p>
            <a:r>
              <a:rPr lang="en-US" sz="1600" i="1" dirty="0">
                <a:solidFill>
                  <a:srgbClr val="C00000"/>
                </a:solidFill>
              </a:rPr>
              <a:t>Unrelated to values, goals &amp; dreams</a:t>
            </a:r>
            <a:endParaRPr lang="en-US" sz="1600" dirty="0">
              <a:solidFill>
                <a:srgbClr val="C00000"/>
              </a:solidFill>
            </a:endParaRPr>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70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Effect transition="in" filter="fade">
                                      <p:cBhvr>
                                        <p:cTn id="9" dur="500"/>
                                        <p:tgtEl>
                                          <p:spTgt spid="308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084"/>
                                        </p:tgtEl>
                                        <p:attrNameLst>
                                          <p:attrName>style.visibility</p:attrName>
                                        </p:attrNameLst>
                                      </p:cBhvr>
                                      <p:to>
                                        <p:strVal val="visible"/>
                                      </p:to>
                                    </p:set>
                                    <p:anim calcmode="lin" valueType="num">
                                      <p:cBhvr>
                                        <p:cTn id="23" dur="500" fill="hold"/>
                                        <p:tgtEl>
                                          <p:spTgt spid="3084"/>
                                        </p:tgtEl>
                                        <p:attrNameLst>
                                          <p:attrName>ppt_w</p:attrName>
                                        </p:attrNameLst>
                                      </p:cBhvr>
                                      <p:tavLst>
                                        <p:tav tm="0">
                                          <p:val>
                                            <p:fltVal val="0"/>
                                          </p:val>
                                        </p:tav>
                                        <p:tav tm="100000">
                                          <p:val>
                                            <p:strVal val="#ppt_w"/>
                                          </p:val>
                                        </p:tav>
                                      </p:tavLst>
                                    </p:anim>
                                    <p:anim calcmode="lin" valueType="num">
                                      <p:cBhvr>
                                        <p:cTn id="24" dur="500" fill="hold"/>
                                        <p:tgtEl>
                                          <p:spTgt spid="3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6600"/>
                </a:solidFill>
              </a:rPr>
              <a:t>$45,435 of interest</a:t>
            </a:r>
          </a:p>
          <a:p>
            <a:pPr marL="0" indent="0" algn="ctr">
              <a:buNone/>
            </a:pPr>
            <a:r>
              <a:rPr lang="en-US" i="1" dirty="0"/>
              <a:t>Repaid over 20 years @ 4%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2EAEFEF-9D48-1649-BC2A-7FAFB2347E1E}"/>
              </a:ext>
            </a:extLst>
          </p:cNvPr>
          <p:cNvPicPr>
            <a:picLocks noChangeAspect="1"/>
          </p:cNvPicPr>
          <p:nvPr/>
        </p:nvPicPr>
        <p:blipFill>
          <a:blip r:embed="rId4"/>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2239078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00CC"/>
                </a:solidFill>
              </a:rPr>
              <a:t>$58,389 of interest</a:t>
            </a:r>
          </a:p>
          <a:p>
            <a:pPr marL="0" indent="0" algn="ctr">
              <a:buNone/>
            </a:pPr>
            <a:r>
              <a:rPr lang="en-US" i="1" dirty="0"/>
              <a:t>Repaid over 20 years @ 5%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New House Clipart - ClipArt Best">
            <a:extLst>
              <a:ext uri="{FF2B5EF4-FFF2-40B4-BE49-F238E27FC236}">
                <a16:creationId xmlns:a16="http://schemas.microsoft.com/office/drawing/2014/main" id="{B36DC52B-6EDA-2F42-827F-4462CB141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67" y="1710454"/>
            <a:ext cx="2722958" cy="18153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0920918-7955-A342-ADD6-0670DFA2CC95}"/>
              </a:ext>
            </a:extLst>
          </p:cNvPr>
          <p:cNvPicPr>
            <a:picLocks noChangeAspect="1"/>
          </p:cNvPicPr>
          <p:nvPr/>
        </p:nvPicPr>
        <p:blipFill>
          <a:blip r:embed="rId3"/>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149797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00CC"/>
                </a:solidFill>
              </a:rPr>
              <a:t>$216,030 of interest</a:t>
            </a:r>
          </a:p>
          <a:p>
            <a:pPr marL="0" indent="0" algn="ctr">
              <a:buNone/>
            </a:pPr>
            <a:r>
              <a:rPr lang="en-US" i="1" dirty="0"/>
              <a:t>Repaid over 20 years @ 15%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12" descr="season 4 episode 6 GIFs - Primo GIF - Latest Animated GIFs">
            <a:extLst>
              <a:ext uri="{FF2B5EF4-FFF2-40B4-BE49-F238E27FC236}">
                <a16:creationId xmlns:a16="http://schemas.microsoft.com/office/drawing/2014/main" id="{13517A70-6C68-B14B-8850-DC7929095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065" y="1449170"/>
            <a:ext cx="2679183" cy="22326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211A504-B5E9-5047-9C88-6F927B67F96D}"/>
              </a:ext>
            </a:extLst>
          </p:cNvPr>
          <p:cNvPicPr>
            <a:picLocks noChangeAspect="1"/>
          </p:cNvPicPr>
          <p:nvPr/>
        </p:nvPicPr>
        <p:blipFill>
          <a:blip r:embed="rId3"/>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413164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ew House Clipart - ClipArt Best">
            <a:extLst>
              <a:ext uri="{FF2B5EF4-FFF2-40B4-BE49-F238E27FC236}">
                <a16:creationId xmlns:a16="http://schemas.microsoft.com/office/drawing/2014/main" id="{8059C50D-81DE-CB47-A9B5-3F8DC94A2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829" y="1660339"/>
            <a:ext cx="3277479" cy="21849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eason 4 episode 6 GIFs - Primo GIF - Latest Animated GIFs">
            <a:extLst>
              <a:ext uri="{FF2B5EF4-FFF2-40B4-BE49-F238E27FC236}">
                <a16:creationId xmlns:a16="http://schemas.microsoft.com/office/drawing/2014/main" id="{E0D7AFB6-3D32-6F45-A02F-B1D6CAC7F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2546" y="1660340"/>
            <a:ext cx="2906702" cy="242225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4417842"/>
            <a:ext cx="10401048"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Is this debt aligned with my values, goals &amp; dreams?</a:t>
            </a:r>
            <a:br>
              <a:rPr lang="en-US" sz="3700" i="1" dirty="0"/>
            </a:br>
            <a:endParaRPr lang="en-US" sz="3700" i="1" dirty="0"/>
          </a:p>
          <a:p>
            <a:pPr marL="0" indent="0" algn="ctr">
              <a:buNone/>
            </a:pPr>
            <a:r>
              <a:rPr lang="en-US" sz="3700" i="1" dirty="0"/>
              <a:t>How am I going to repay this debt?</a:t>
            </a:r>
            <a:endParaRPr lang="en-US" sz="3700"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33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Effect transition="in" filter="fade">
                                      <p:cBhvr>
                                        <p:cTn id="9" dur="500"/>
                                        <p:tgtEl>
                                          <p:spTgt spid="3080"/>
                                        </p:tgtEl>
                                      </p:cBhvr>
                                    </p:animEffect>
                                  </p:childTnLst>
                                </p:cTn>
                              </p:par>
                              <p:par>
                                <p:cTn id="10" presetID="23" presetClass="entr" presetSubtype="16" fill="hold" nodeType="withEffect">
                                  <p:stCondLst>
                                    <p:cond delay="0"/>
                                  </p:stCondLst>
                                  <p:childTnLst>
                                    <p:set>
                                      <p:cBhvr>
                                        <p:cTn id="11" dur="1" fill="hold">
                                          <p:stCondLst>
                                            <p:cond delay="0"/>
                                          </p:stCondLst>
                                        </p:cTn>
                                        <p:tgtEl>
                                          <p:spTgt spid="3084"/>
                                        </p:tgtEl>
                                        <p:attrNameLst>
                                          <p:attrName>style.visibility</p:attrName>
                                        </p:attrNameLst>
                                      </p:cBhvr>
                                      <p:to>
                                        <p:strVal val="visible"/>
                                      </p:to>
                                    </p:set>
                                    <p:anim calcmode="lin" valueType="num">
                                      <p:cBhvr>
                                        <p:cTn id="12" dur="500" fill="hold"/>
                                        <p:tgtEl>
                                          <p:spTgt spid="3084"/>
                                        </p:tgtEl>
                                        <p:attrNameLst>
                                          <p:attrName>ppt_w</p:attrName>
                                        </p:attrNameLst>
                                      </p:cBhvr>
                                      <p:tavLst>
                                        <p:tav tm="0">
                                          <p:val>
                                            <p:fltVal val="0"/>
                                          </p:val>
                                        </p:tav>
                                        <p:tav tm="100000">
                                          <p:val>
                                            <p:strVal val="#ppt_w"/>
                                          </p:val>
                                        </p:tav>
                                      </p:tavLst>
                                    </p:anim>
                                    <p:anim calcmode="lin" valueType="num">
                                      <p:cBhvr>
                                        <p:cTn id="13" dur="500" fill="hold"/>
                                        <p:tgtEl>
                                          <p:spTgt spid="3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NOTE:</a:t>
            </a:r>
          </a:p>
          <a:p>
            <a:pPr marL="0" indent="0" algn="ctr">
              <a:buNone/>
            </a:pPr>
            <a:r>
              <a:rPr lang="en-US" sz="3700" i="1" dirty="0"/>
              <a:t>Using a credit card is not necessarily a bad idea.</a:t>
            </a:r>
          </a:p>
          <a:p>
            <a:pPr marL="0" indent="0" algn="ctr">
              <a:buNone/>
            </a:pPr>
            <a:r>
              <a:rPr lang="en-US" sz="3700" i="1" dirty="0"/>
              <a:t>Only racking up loads of credit card debt is a bad idea.</a:t>
            </a:r>
          </a:p>
          <a:p>
            <a:pPr marL="0" indent="0" algn="ctr">
              <a:buNone/>
            </a:pPr>
            <a:endParaRPr lang="en-US" sz="3700" i="1" dirty="0"/>
          </a:p>
          <a:p>
            <a:pPr marL="0" indent="0" algn="ctr">
              <a:buNone/>
            </a:pPr>
            <a:r>
              <a:rPr lang="en-US" sz="3700" i="1" dirty="0"/>
              <a:t>I regularly use 3 credit cards.</a:t>
            </a:r>
          </a:p>
          <a:p>
            <a:pPr marL="0" indent="0" algn="ctr">
              <a:buNone/>
            </a:pPr>
            <a:r>
              <a:rPr lang="en-US" sz="3700" i="1" dirty="0"/>
              <a:t>Here’s how and here’s why…</a:t>
            </a:r>
            <a:endParaRPr lang="en-US" sz="3700"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237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786410" y="1362517"/>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chemeClr val="accent5">
                    <a:lumMod val="50000"/>
                  </a:schemeClr>
                </a:solidFill>
              </a:rPr>
              <a:t>Card #1: </a:t>
            </a:r>
            <a:r>
              <a:rPr lang="en-US" sz="3200" i="1" dirty="0">
                <a:solidFill>
                  <a:schemeClr val="accent5">
                    <a:lumMod val="50000"/>
                  </a:schemeClr>
                </a:solidFill>
              </a:rPr>
              <a:t>Automatic bill payment of recurring monthly 	expenses (phone, insurance, cable, utilities)</a:t>
            </a:r>
          </a:p>
        </p:txBody>
      </p:sp>
      <p:pic>
        <p:nvPicPr>
          <p:cNvPr id="5124" name="Picture 4" descr="Free clip art &quot;Credit Card (Front)&quot; by Jmlevick">
            <a:extLst>
              <a:ext uri="{FF2B5EF4-FFF2-40B4-BE49-F238E27FC236}">
                <a16:creationId xmlns:a16="http://schemas.microsoft.com/office/drawing/2014/main" id="{67964D25-4F1A-C241-A0EC-43C8785C7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57" y="1405061"/>
            <a:ext cx="1407765" cy="88728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redit Card Clip Art - Royalty Free - GoGraph">
            <a:extLst>
              <a:ext uri="{FF2B5EF4-FFF2-40B4-BE49-F238E27FC236}">
                <a16:creationId xmlns:a16="http://schemas.microsoft.com/office/drawing/2014/main" id="{CBAF53D8-BD9D-1C43-946D-EB85C08AA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56" y="4386132"/>
            <a:ext cx="1519965" cy="9860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redit Card clipart - Visa, Bank, Text, transparent clip art">
            <a:extLst>
              <a:ext uri="{FF2B5EF4-FFF2-40B4-BE49-F238E27FC236}">
                <a16:creationId xmlns:a16="http://schemas.microsoft.com/office/drawing/2014/main" id="{785BA5A1-65A3-0C41-9692-B9B0F43FB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56" y="2837950"/>
            <a:ext cx="1407765" cy="8935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A377AB9-EA25-D545-89C8-E2A443762C7D}"/>
              </a:ext>
            </a:extLst>
          </p:cNvPr>
          <p:cNvSpPr/>
          <p:nvPr/>
        </p:nvSpPr>
        <p:spPr>
          <a:xfrm>
            <a:off x="272504" y="5311889"/>
            <a:ext cx="1247459" cy="337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rgbClr val="C00000"/>
                </a:solidFill>
              </a:rPr>
              <a:t>Card #2: </a:t>
            </a:r>
            <a:r>
              <a:rPr lang="en-US" sz="3200" i="1" dirty="0">
                <a:solidFill>
                  <a:srgbClr val="C00000"/>
                </a:solidFill>
              </a:rPr>
              <a:t>Living and discretionary expenses (gas, 	groceries, coffee, pizza, new shoes)</a:t>
            </a: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t>Card #3: </a:t>
            </a:r>
            <a:r>
              <a:rPr lang="en-US" sz="3200" i="1" dirty="0"/>
              <a:t>Non-recurring big expenses (vacation, holidays, 	charity, new refrigerator)</a:t>
            </a:r>
            <a:br>
              <a:rPr lang="en-US" sz="3200" i="1" dirty="0"/>
            </a:br>
            <a:br>
              <a:rPr lang="en-US" sz="3200" i="1" dirty="0"/>
            </a:br>
            <a:r>
              <a:rPr lang="en-US" sz="3200" i="1" dirty="0"/>
              <a:t>Card #3 frequently has a $0.00 balance</a:t>
            </a:r>
          </a:p>
        </p:txBody>
      </p:sp>
    </p:spTree>
    <p:extLst>
      <p:ext uri="{BB962C8B-B14F-4D97-AF65-F5344CB8AC3E}">
        <p14:creationId xmlns:p14="http://schemas.microsoft.com/office/powerpoint/2010/main" val="2038146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8043555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219703" y="5311889"/>
            <a:ext cx="9389759"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solidFill>
                  <a:schemeClr val="accent5">
                    <a:lumMod val="50000"/>
                  </a:schemeClr>
                </a:solidFill>
              </a:rPr>
              <a:t>Card #1: Automatic bill payment of recurring monthly expenses (phone, insurance, cable, utilities)</a:t>
            </a:r>
          </a:p>
          <a:p>
            <a:pPr marL="0" indent="0" algn="ctr">
              <a:buNone/>
            </a:pPr>
            <a:r>
              <a:rPr lang="en-US" sz="1800" i="1" dirty="0">
                <a:solidFill>
                  <a:srgbClr val="C00000"/>
                </a:solidFill>
              </a:rPr>
              <a:t>Card #2: Living and discretionary expenses (gas, groceries, coffee, pizza, new shoes)</a:t>
            </a:r>
          </a:p>
          <a:p>
            <a:pPr marL="0" indent="0" algn="ctr">
              <a:buNone/>
            </a:pPr>
            <a:r>
              <a:rPr lang="en-US" sz="1800" i="1" dirty="0"/>
              <a:t>Card #3: Non-recurring big expenses (vacation, holidays, charity, new refrigerator)</a:t>
            </a:r>
          </a:p>
          <a:p>
            <a:pPr marL="0" indent="0" algn="ctr">
              <a:buNone/>
            </a:pPr>
            <a:endParaRPr lang="en-US" sz="1800" i="1" dirty="0">
              <a:solidFill>
                <a:schemeClr val="accent5">
                  <a:lumMod val="50000"/>
                </a:schemeClr>
              </a:solidFill>
            </a:endParaRP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10" name="Content Placeholder 2">
            <a:extLst>
              <a:ext uri="{FF2B5EF4-FFF2-40B4-BE49-F238E27FC236}">
                <a16:creationId xmlns:a16="http://schemas.microsoft.com/office/drawing/2014/main" id="{B3252C28-567D-5941-A85E-D94C9DEDFC57}"/>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WHY DO I DO THIS?</a:t>
            </a:r>
          </a:p>
          <a:p>
            <a:pPr marL="0" indent="0">
              <a:buNone/>
            </a:pPr>
            <a:r>
              <a:rPr lang="en-US" b="1" i="1" u="sng" dirty="0">
                <a:solidFill>
                  <a:srgbClr val="C00000"/>
                </a:solidFill>
              </a:rPr>
              <a:t>Mental Budgeting</a:t>
            </a:r>
            <a:r>
              <a:rPr lang="en-US" i="1" dirty="0">
                <a:solidFill>
                  <a:srgbClr val="C00000"/>
                </a:solidFill>
              </a:rPr>
              <a:t>: This helps me mentally be aware of what I’m spending and why I’m spending.</a:t>
            </a:r>
          </a:p>
          <a:p>
            <a:pPr lvl="1"/>
            <a:r>
              <a:rPr lang="en-US" sz="2800" i="1" dirty="0">
                <a:solidFill>
                  <a:srgbClr val="C00000"/>
                </a:solidFill>
              </a:rPr>
              <a:t>Instead of just knowing that I’m putting $1,000 on my credit cards in a month, separating the expenses across cards forces me to be aware of what I’m spending money on. </a:t>
            </a:r>
          </a:p>
          <a:p>
            <a:pPr lvl="1"/>
            <a:r>
              <a:rPr lang="en-US" sz="2800" i="1" dirty="0">
                <a:solidFill>
                  <a:srgbClr val="C00000"/>
                </a:solidFill>
              </a:rPr>
              <a:t>When I review my statements and budgets at the end of each month, this gives me an easy opportunity to judge myself and to analyze my own behavior.</a:t>
            </a:r>
            <a:endParaRPr lang="en-US" sz="2800" dirty="0">
              <a:solidFill>
                <a:srgbClr val="C00000"/>
              </a:solidFill>
            </a:endParaRPr>
          </a:p>
        </p:txBody>
      </p:sp>
    </p:spTree>
    <p:extLst>
      <p:ext uri="{BB962C8B-B14F-4D97-AF65-F5344CB8AC3E}">
        <p14:creationId xmlns:p14="http://schemas.microsoft.com/office/powerpoint/2010/main" val="2617923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219703" y="5311889"/>
            <a:ext cx="9389759"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solidFill>
                  <a:schemeClr val="accent5">
                    <a:lumMod val="50000"/>
                  </a:schemeClr>
                </a:solidFill>
              </a:rPr>
              <a:t>Card #1: Automatic bill payment of recurring monthly expenses (phone, insurance, cable, utilities)</a:t>
            </a:r>
          </a:p>
          <a:p>
            <a:pPr marL="0" indent="0" algn="ctr">
              <a:buNone/>
            </a:pPr>
            <a:r>
              <a:rPr lang="en-US" sz="1800" i="1" dirty="0">
                <a:solidFill>
                  <a:srgbClr val="C00000"/>
                </a:solidFill>
              </a:rPr>
              <a:t>Card #2: Living and discretionary expenses (gas, groceries, coffee, pizza, new shoes)</a:t>
            </a:r>
          </a:p>
          <a:p>
            <a:pPr marL="0" indent="0" algn="ctr">
              <a:buNone/>
            </a:pPr>
            <a:r>
              <a:rPr lang="en-US" sz="1800" i="1" dirty="0"/>
              <a:t>Card #3: Non-recurring big expenses (vacation, holidays, charity, new refrigerator)</a:t>
            </a:r>
          </a:p>
          <a:p>
            <a:pPr marL="0" indent="0" algn="ctr">
              <a:buNone/>
            </a:pPr>
            <a:endParaRPr lang="en-US" sz="1800" i="1" dirty="0">
              <a:solidFill>
                <a:schemeClr val="accent5">
                  <a:lumMod val="50000"/>
                </a:schemeClr>
              </a:solidFill>
            </a:endParaRP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10" name="Content Placeholder 2">
            <a:extLst>
              <a:ext uri="{FF2B5EF4-FFF2-40B4-BE49-F238E27FC236}">
                <a16:creationId xmlns:a16="http://schemas.microsoft.com/office/drawing/2014/main" id="{B3252C28-567D-5941-A85E-D94C9DEDFC57}"/>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WHY DO I DO THIS?</a:t>
            </a:r>
          </a:p>
          <a:p>
            <a:pPr marL="0" indent="0">
              <a:buNone/>
            </a:pPr>
            <a:r>
              <a:rPr lang="en-US" b="1" i="1" u="sng" dirty="0">
                <a:solidFill>
                  <a:srgbClr val="0000CC"/>
                </a:solidFill>
              </a:rPr>
              <a:t>FREE MONEY! </a:t>
            </a:r>
          </a:p>
          <a:p>
            <a:pPr lvl="1"/>
            <a:r>
              <a:rPr lang="en-US" sz="2600" i="1" dirty="0">
                <a:solidFill>
                  <a:srgbClr val="0000CC"/>
                </a:solidFill>
              </a:rPr>
              <a:t>I pay off the full balance of each card each month. If I make a purchase on October 5, the cash does not leave my bank account until December 1. </a:t>
            </a:r>
          </a:p>
          <a:p>
            <a:pPr lvl="2"/>
            <a:r>
              <a:rPr lang="en-US" sz="2600" i="1" dirty="0">
                <a:solidFill>
                  <a:srgbClr val="0000CC"/>
                </a:solidFill>
              </a:rPr>
              <a:t>It might only be a penny or two, but earning interest during those 57 days feels kind of nice.</a:t>
            </a:r>
          </a:p>
          <a:p>
            <a:pPr lvl="1"/>
            <a:r>
              <a:rPr lang="en-US" sz="2600" i="1" dirty="0">
                <a:solidFill>
                  <a:srgbClr val="0000CC"/>
                </a:solidFill>
              </a:rPr>
              <a:t>Miles, cash-back and other rewards.</a:t>
            </a:r>
          </a:p>
          <a:p>
            <a:pPr lvl="2"/>
            <a:r>
              <a:rPr lang="en-US" sz="2600" i="1" dirty="0">
                <a:solidFill>
                  <a:srgbClr val="0000CC"/>
                </a:solidFill>
              </a:rPr>
              <a:t>Choose a card with benefits that you would be paying for anyway. And then cash in the rewards instead of paying cash in the future.</a:t>
            </a:r>
            <a:endParaRPr lang="en-US" sz="2600" dirty="0">
              <a:solidFill>
                <a:srgbClr val="0000CC"/>
              </a:solidFill>
            </a:endParaRPr>
          </a:p>
        </p:txBody>
      </p:sp>
    </p:spTree>
    <p:extLst>
      <p:ext uri="{BB962C8B-B14F-4D97-AF65-F5344CB8AC3E}">
        <p14:creationId xmlns:p14="http://schemas.microsoft.com/office/powerpoint/2010/main" val="122839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2537687" y="1960206"/>
            <a:ext cx="7116626" cy="4668507"/>
          </a:xfrm>
          <a:prstGeom prst="rect">
            <a:avLst/>
          </a:prstGeom>
          <a:ln w="28575">
            <a:solidFill>
              <a:schemeClr val="tx1"/>
            </a:solidFill>
          </a:ln>
        </p:spPr>
      </p:pic>
    </p:spTree>
    <p:extLst>
      <p:ext uri="{BB962C8B-B14F-4D97-AF65-F5344CB8AC3E}">
        <p14:creationId xmlns:p14="http://schemas.microsoft.com/office/powerpoint/2010/main" val="1453587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14678" y="3152858"/>
            <a:ext cx="5592374" cy="2031325"/>
          </a:xfrm>
          <a:prstGeom prst="rect">
            <a:avLst/>
          </a:prstGeom>
          <a:noFill/>
        </p:spPr>
        <p:txBody>
          <a:bodyPr wrap="square">
            <a:spAutoFit/>
          </a:bodyPr>
          <a:lstStyle/>
          <a:p>
            <a:pPr marL="914400" indent="-457200"/>
            <a:r>
              <a:rPr lang="en-US"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35%	Payment History – This is perhaps this simplest category, as it looks at how well you repay all borrowed amounts on credit cards, retail accounts, auto loans, utilities and phone bills, other installment loans and other debts. The better you are at repaying, the better your Payment History. Pay your bills on time.</a:t>
            </a:r>
          </a:p>
        </p:txBody>
      </p:sp>
    </p:spTree>
    <p:extLst>
      <p:ext uri="{BB962C8B-B14F-4D97-AF65-F5344CB8AC3E}">
        <p14:creationId xmlns:p14="http://schemas.microsoft.com/office/powerpoint/2010/main" val="1104388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693319"/>
          </a:xfrm>
          <a:prstGeom prst="rect">
            <a:avLst/>
          </a:prstGeom>
          <a:noFill/>
        </p:spPr>
        <p:txBody>
          <a:bodyPr wrap="square">
            <a:spAutoFit/>
          </a:bodyPr>
          <a:lstStyle/>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30%	Amounts Owed –The amount you owe is not simply about how much money you owe, but it’s also about how much of your available credit you use. If you have a credit card limit of $5,000 and your balance is $4,000, that’s worse than having a limit of $20,000 and a balance of $10,000. There are many trade-offs within this category and it can be confusing. </a:t>
            </a:r>
          </a:p>
          <a:p>
            <a:pPr marL="914400" indent="-457200"/>
            <a:endPar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	Pro-tip if you are using more than 30% of your available balance: Pay it off or down before the end of your reporting cycle and the credit agencies will never know it existed.</a:t>
            </a:r>
            <a:endParaRPr lang="en-US" dirty="0">
              <a:solidFill>
                <a:srgbClr val="0000CC"/>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9594601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693319"/>
          </a:xfrm>
          <a:prstGeom prst="rect">
            <a:avLst/>
          </a:prstGeom>
          <a:noFill/>
        </p:spPr>
        <p:txBody>
          <a:bodyPr wrap="square">
            <a:spAutoFit/>
          </a:bodyPr>
          <a:lstStyle/>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30%	Amounts Owed –The amount you owe is not simply about how much money you owe, but it’s also about how much of your available credit you use. If you have a credit card limit of $5,000 and your balance is $4,000, that’s worse than having a limit of $20,000 and a balance of $10,000. There are many trade-offs within this category and it can be confusing. </a:t>
            </a:r>
          </a:p>
          <a:p>
            <a:pPr marL="914400" indent="-457200"/>
            <a:endPar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	Pro-tip if you are using more than 30% of your available balance: Pay it off or down before the end of your reporting cycle and the credit agencies will never know it existed.</a:t>
            </a:r>
            <a:endParaRPr lang="en-US" dirty="0">
              <a:solidFill>
                <a:srgbClr val="0000CC"/>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
        <p:nvSpPr>
          <p:cNvPr id="2" name="TextBox 1">
            <a:extLst>
              <a:ext uri="{FF2B5EF4-FFF2-40B4-BE49-F238E27FC236}">
                <a16:creationId xmlns:a16="http://schemas.microsoft.com/office/drawing/2014/main" id="{03B17B13-10CD-49CC-80FA-CCBDB16BC58A}"/>
              </a:ext>
            </a:extLst>
          </p:cNvPr>
          <p:cNvSpPr txBox="1"/>
          <p:nvPr/>
        </p:nvSpPr>
        <p:spPr>
          <a:xfrm>
            <a:off x="7865533" y="2396067"/>
            <a:ext cx="3378200" cy="2800767"/>
          </a:xfrm>
          <a:prstGeom prst="rect">
            <a:avLst/>
          </a:prstGeom>
          <a:solidFill>
            <a:schemeClr val="bg1"/>
          </a:solidFill>
          <a:ln w="28575">
            <a:solidFill>
              <a:srgbClr val="FF0000"/>
            </a:solidFill>
          </a:ln>
        </p:spPr>
        <p:txBody>
          <a:bodyPr wrap="square" rtlCol="0">
            <a:spAutoFit/>
          </a:bodyPr>
          <a:lstStyle/>
          <a:p>
            <a:pPr algn="ctr"/>
            <a:r>
              <a:rPr lang="en-US" sz="2200" dirty="0">
                <a:solidFill>
                  <a:srgbClr val="FF0000"/>
                </a:solidFill>
              </a:rPr>
              <a:t>One thing you can do tomorrow that might improve your credit score:</a:t>
            </a:r>
          </a:p>
          <a:p>
            <a:pPr algn="ctr"/>
            <a:endParaRPr lang="en-US" sz="2200" dirty="0">
              <a:solidFill>
                <a:srgbClr val="FF0000"/>
              </a:solidFill>
            </a:endParaRPr>
          </a:p>
          <a:p>
            <a:pPr algn="ctr"/>
            <a:r>
              <a:rPr lang="en-US" sz="2200" dirty="0">
                <a:solidFill>
                  <a:srgbClr val="FF0000"/>
                </a:solidFill>
              </a:rPr>
              <a:t>Ask for a credit limit increase on all of your credit cards or outstanding lines of credit.</a:t>
            </a:r>
          </a:p>
        </p:txBody>
      </p:sp>
    </p:spTree>
    <p:extLst>
      <p:ext uri="{BB962C8B-B14F-4D97-AF65-F5344CB8AC3E}">
        <p14:creationId xmlns:p14="http://schemas.microsoft.com/office/powerpoint/2010/main" val="7819037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266068" y="2286901"/>
            <a:ext cx="5680559" cy="2031325"/>
          </a:xfrm>
          <a:prstGeom prst="rect">
            <a:avLst/>
          </a:prstGeom>
          <a:noFill/>
        </p:spPr>
        <p:txBody>
          <a:bodyPr wrap="square">
            <a:spAutoFit/>
          </a:bodyPr>
          <a:lstStyle/>
          <a:p>
            <a:pPr marL="914400" indent="-457200"/>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15%	Length of Credit History – This is also pretty simple – the longer your history of paying bills and loans, the better off you’ll be. Yes, this does bias against younger borrowers – but if your behavior in the other categories is strong, you should be okay. Be patient – you’ll build your history.</a:t>
            </a:r>
            <a:endPar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95115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2862322"/>
          </a:xfrm>
          <a:prstGeom prst="rect">
            <a:avLst/>
          </a:prstGeom>
          <a:noFill/>
        </p:spPr>
        <p:txBody>
          <a:bodyPr wrap="square">
            <a:spAutoFit/>
          </a:bodyPr>
          <a:lstStyle/>
          <a:p>
            <a:pPr marL="914400" indent="-457200"/>
            <a:r>
              <a:rPr lang="en-US" dirty="0">
                <a:solidFill>
                  <a:srgbClr val="006600"/>
                </a:solidFill>
                <a:latin typeface="Calibri" panose="020F0502020204030204" pitchFamily="34" charset="0"/>
                <a:ea typeface="Times New Roman" panose="02020603050405020304" pitchFamily="18" charset="0"/>
                <a:cs typeface="Calibri" panose="020F0502020204030204" pitchFamily="34" charset="0"/>
              </a:rPr>
              <a:t>10%	Credit Mix – Perhaps ironically, it can be better to have 5 different accounts that you repay regularly than it is to have just 2 different accounts. The greater the variety of accounts you have, the more opportunity you have to indicate that you are a low credit risk. Of course, if you have 5 accounts and you miss your payments, that will be doubly bad. Pay your bills on time and the Credit Mix will take care of itself.</a:t>
            </a:r>
            <a:endParaRPr lang="en-US"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19434191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69179" y="2946737"/>
            <a:ext cx="5592374" cy="2585323"/>
          </a:xfrm>
          <a:prstGeom prst="rect">
            <a:avLst/>
          </a:prstGeom>
          <a:noFill/>
        </p:spPr>
        <p:txBody>
          <a:bodyPr wrap="square">
            <a:spAutoFit/>
          </a:bodyPr>
          <a:lstStyle/>
          <a:p>
            <a:pPr marL="914400" indent="-457200"/>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10%	New Credit – Opening a large number of new accounts in a short period of time may indicate that you are a higher risk. So, is the moral to never open new accounts? No – because then you can never indicate that you are a low risk. Be mindful of opening too many accounts in a short period of time, pay all your bills on time, and the New Credit category will not be a big issue. </a:t>
            </a:r>
            <a:endParaRPr lang="en-US"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99512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970318"/>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Your FICO Score will become an actual number: between 250 and 900. </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higher your Score, the lower interest rates you will pay on most loans.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FICO Score for Americans is just over 700. </a:t>
            </a: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in Louisiana is 677, the second lowest in the 50 U.S. states; only Mississippi has a lower average FICO Score.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pic>
        <p:nvPicPr>
          <p:cNvPr id="2" name="Picture 1">
            <a:extLst>
              <a:ext uri="{FF2B5EF4-FFF2-40B4-BE49-F238E27FC236}">
                <a16:creationId xmlns:a16="http://schemas.microsoft.com/office/drawing/2014/main" id="{0B14C25B-633F-D946-BB25-374B3DE2912E}"/>
              </a:ext>
            </a:extLst>
          </p:cNvPr>
          <p:cNvPicPr>
            <a:picLocks noChangeAspect="1"/>
          </p:cNvPicPr>
          <p:nvPr/>
        </p:nvPicPr>
        <p:blipFill>
          <a:blip r:embed="rId3"/>
          <a:stretch>
            <a:fillRect/>
          </a:stretch>
        </p:blipFill>
        <p:spPr>
          <a:xfrm>
            <a:off x="8023704" y="3573828"/>
            <a:ext cx="3360371" cy="1560172"/>
          </a:xfrm>
          <a:prstGeom prst="rect">
            <a:avLst/>
          </a:prstGeom>
        </p:spPr>
      </p:pic>
    </p:spTree>
    <p:extLst>
      <p:ext uri="{BB962C8B-B14F-4D97-AF65-F5344CB8AC3E}">
        <p14:creationId xmlns:p14="http://schemas.microsoft.com/office/powerpoint/2010/main" val="608028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0000CC"/>
                </a:solidFill>
              </a:rPr>
              <a:t>There is no judgment in personal finance.</a:t>
            </a:r>
          </a:p>
          <a:p>
            <a:pPr marL="0" indent="0" algn="ctr">
              <a:buNone/>
            </a:pPr>
            <a:r>
              <a:rPr lang="en-US" sz="4000" b="1" i="1" dirty="0">
                <a:solidFill>
                  <a:srgbClr val="0000CC"/>
                </a:solidFill>
              </a:rPr>
              <a:t>There is no ego in personal finance.</a:t>
            </a:r>
          </a:p>
          <a:p>
            <a:pPr marL="0" indent="0" algn="ctr">
              <a:buNone/>
            </a:pPr>
            <a:r>
              <a:rPr lang="en-US" sz="4000" b="1" i="1" dirty="0">
                <a:solidFill>
                  <a:srgbClr val="0000CC"/>
                </a:solidFill>
              </a:rPr>
              <a:t>There is no shame in personal finance.</a:t>
            </a:r>
          </a:p>
          <a:p>
            <a:pPr marL="0" indent="0" algn="ctr">
              <a:buNone/>
            </a:pPr>
            <a:endParaRPr lang="en-US" sz="4000" b="1" i="1" dirty="0">
              <a:solidFill>
                <a:srgbClr val="0000CC"/>
              </a:solidFill>
            </a:endParaRPr>
          </a:p>
          <a:p>
            <a:pPr marL="0" indent="0" algn="ctr">
              <a:buNone/>
            </a:pPr>
            <a:r>
              <a:rPr lang="en-US" sz="4000" b="1" i="1" dirty="0">
                <a:solidFill>
                  <a:srgbClr val="0000CC"/>
                </a:solidFill>
              </a:rPr>
              <a:t>It’s about you and not about anyone else.</a:t>
            </a:r>
          </a:p>
        </p:txBody>
      </p:sp>
    </p:spTree>
    <p:extLst>
      <p:ext uri="{BB962C8B-B14F-4D97-AF65-F5344CB8AC3E}">
        <p14:creationId xmlns:p14="http://schemas.microsoft.com/office/powerpoint/2010/main" val="16834952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000" b="1" dirty="0">
                <a:solidFill>
                  <a:srgbClr val="C00000"/>
                </a:solidFill>
                <a:latin typeface="Arial" panose="020B0604020202020204" pitchFamily="34" charset="0"/>
              </a:rPr>
              <a:t>WHAT SHOULD YOU BE FOCUSED ON WITH RESPECT TO YOUR CREDIT SCORE?</a:t>
            </a:r>
            <a:endParaRPr lang="en-US" sz="2000" dirty="0">
              <a:solidFill>
                <a:srgbClr val="C00000"/>
              </a:solidFill>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4247317"/>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below 600, there are probably 1 or 2 areas where you have significant weaknesses in your history.</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Commit to correcting these weaknesses and not creating any new weaknesses.</a:t>
            </a: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between 600-700, there are probably 1 or 2 areas that can be improved – or where you used to have significant weaknesses.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Keep doing what you’re doing – and commit to not creating any new concerns.</a:t>
            </a:r>
          </a:p>
          <a:p>
            <a:pPr marL="914400" indent="-457200"/>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over 700, keep doing what you’re doing and time will eventually get you the best score possible.</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33365577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42031439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5281392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92500" lnSpcReduction="20000"/>
          </a:bodyPr>
          <a:lstStyle/>
          <a:p>
            <a:r>
              <a:rPr lang="en-US" sz="4000" dirty="0"/>
              <a:t>Conceptually, the earlier we begin saving for retirement, the more we will benefit from compound interest when we get to retirement age.</a:t>
            </a:r>
          </a:p>
          <a:p>
            <a:pPr marL="0" indent="0">
              <a:buNone/>
            </a:pPr>
            <a:endParaRPr lang="en-US" sz="4000" dirty="0"/>
          </a:p>
          <a:p>
            <a:pPr lvl="1"/>
            <a:r>
              <a:rPr lang="en-US" sz="3600" dirty="0"/>
              <a:t>If you invest $6,000 per year from age 25 to age 60, you would have</a:t>
            </a:r>
            <a:r>
              <a:rPr lang="en-US" sz="3600" b="1" dirty="0">
                <a:solidFill>
                  <a:srgbClr val="C00000"/>
                </a:solidFill>
              </a:rPr>
              <a:t> $1,300,000 </a:t>
            </a:r>
            <a:r>
              <a:rPr lang="en-US" sz="3600" dirty="0"/>
              <a:t>in your account at age 60 (assuming a 9% annual return).</a:t>
            </a:r>
          </a:p>
          <a:p>
            <a:pPr marL="457200" lvl="1" indent="0">
              <a:buNone/>
            </a:pPr>
            <a:endParaRPr lang="en-US" sz="3600" dirty="0"/>
          </a:p>
          <a:p>
            <a:pPr lvl="1"/>
            <a:r>
              <a:rPr lang="en-US" sz="3600" dirty="0"/>
              <a:t>If you wait 10 years and invest $6,000 per year from age 35 to age 60, you would have </a:t>
            </a:r>
            <a:r>
              <a:rPr lang="en-US" sz="3600" b="1" dirty="0">
                <a:solidFill>
                  <a:srgbClr val="C00000"/>
                </a:solidFill>
              </a:rPr>
              <a:t>$500,000 </a:t>
            </a:r>
            <a:r>
              <a:rPr lang="en-US" sz="3600" dirty="0"/>
              <a:t>in your account at age 60 (assuming a 9% annual return).</a:t>
            </a:r>
            <a:br>
              <a:rPr lang="en-US" sz="3600" dirty="0"/>
            </a:b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Why Do It?</a:t>
            </a:r>
          </a:p>
        </p:txBody>
      </p:sp>
    </p:spTree>
    <p:extLst>
      <p:ext uri="{BB962C8B-B14F-4D97-AF65-F5344CB8AC3E}">
        <p14:creationId xmlns:p14="http://schemas.microsoft.com/office/powerpoint/2010/main" val="36448027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92500" lnSpcReduction="20000"/>
          </a:bodyPr>
          <a:lstStyle/>
          <a:p>
            <a:r>
              <a:rPr lang="en-US" sz="4000" dirty="0"/>
              <a:t>Conceptually, the earlier we begin saving for retirement, the more we will benefit from compound interest when we get to retirement age.</a:t>
            </a:r>
          </a:p>
          <a:p>
            <a:pPr marL="0" indent="0">
              <a:buNone/>
            </a:pPr>
            <a:endParaRPr lang="en-US" sz="4000" dirty="0"/>
          </a:p>
          <a:p>
            <a:pPr lvl="1"/>
            <a:r>
              <a:rPr lang="en-US" sz="3600" dirty="0"/>
              <a:t>If you invest $6,000 per year from age 25 to age 60, you would have</a:t>
            </a:r>
            <a:r>
              <a:rPr lang="en-US" sz="3600" b="1" dirty="0">
                <a:solidFill>
                  <a:srgbClr val="C00000"/>
                </a:solidFill>
              </a:rPr>
              <a:t> $1,300,000 </a:t>
            </a:r>
            <a:r>
              <a:rPr lang="en-US" sz="3600" dirty="0"/>
              <a:t>in your account at age 60 (assuming a 9% annual return).</a:t>
            </a:r>
          </a:p>
          <a:p>
            <a:pPr marL="457200" lvl="1" indent="0">
              <a:buNone/>
            </a:pPr>
            <a:endParaRPr lang="en-US" sz="3600" dirty="0"/>
          </a:p>
          <a:p>
            <a:pPr lvl="1"/>
            <a:r>
              <a:rPr lang="en-US" sz="3600" dirty="0"/>
              <a:t>If you wait 10 years and invest $6,000 per year from age 35 to age 60, you would have </a:t>
            </a:r>
            <a:r>
              <a:rPr lang="en-US" sz="3600" b="1" dirty="0">
                <a:solidFill>
                  <a:srgbClr val="C00000"/>
                </a:solidFill>
              </a:rPr>
              <a:t>$500,000 </a:t>
            </a:r>
            <a:r>
              <a:rPr lang="en-US" sz="3600" dirty="0"/>
              <a:t>in your account at age 60 (assuming a 9% annual return).</a:t>
            </a:r>
            <a:br>
              <a:rPr lang="en-US" sz="3600" dirty="0"/>
            </a:b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Planning for Retirement – Why do it NOW?</a:t>
            </a:r>
          </a:p>
        </p:txBody>
      </p:sp>
    </p:spTree>
    <p:extLst>
      <p:ext uri="{BB962C8B-B14F-4D97-AF65-F5344CB8AC3E}">
        <p14:creationId xmlns:p14="http://schemas.microsoft.com/office/powerpoint/2010/main" val="66390768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70000" lnSpcReduction="20000"/>
          </a:bodyPr>
          <a:lstStyle/>
          <a:p>
            <a:pPr marL="742950" indent="-742950">
              <a:buFont typeface="+mj-lt"/>
              <a:buAutoNum type="arabicPeriod"/>
            </a:pPr>
            <a:r>
              <a:rPr lang="en-US" sz="4000" dirty="0"/>
              <a:t>A taxable-brokerage account (with Robinhood, Fidelity or some other brokerage)</a:t>
            </a:r>
          </a:p>
          <a:p>
            <a:pPr lvl="2"/>
            <a:r>
              <a:rPr lang="en-US" sz="3200" dirty="0"/>
              <a:t>You contribute/invest after-tax cash flow (what is leftover from your paycheck)</a:t>
            </a:r>
          </a:p>
          <a:p>
            <a:pPr lvl="2"/>
            <a:r>
              <a:rPr lang="en-US" sz="3200" dirty="0"/>
              <a:t>Your investments should grow over time</a:t>
            </a:r>
          </a:p>
          <a:p>
            <a:pPr lvl="2"/>
            <a:r>
              <a:rPr lang="en-US" sz="3200" dirty="0"/>
              <a:t>You pay income taxes today, before investing, and then capital gains when you withdraw the money in the future</a:t>
            </a:r>
          </a:p>
          <a:p>
            <a:pPr lvl="2"/>
            <a:r>
              <a:rPr lang="en-US" sz="3200" dirty="0"/>
              <a:t>This is the most flexible…but has the fewest tax benefits</a:t>
            </a:r>
            <a:endParaRPr lang="en-US" sz="3600" dirty="0"/>
          </a:p>
          <a:p>
            <a:pPr marL="742950" indent="-742950">
              <a:buFont typeface="+mj-lt"/>
              <a:buAutoNum type="arabicPeriod"/>
            </a:pPr>
            <a:endParaRPr lang="en-US" sz="4000" dirty="0"/>
          </a:p>
          <a:p>
            <a:pPr marL="742950" indent="-742950">
              <a:buFont typeface="+mj-lt"/>
              <a:buAutoNum type="arabicPeriod"/>
            </a:pPr>
            <a:r>
              <a:rPr lang="en-US" sz="4000" dirty="0">
                <a:solidFill>
                  <a:srgbClr val="0000CC"/>
                </a:solidFill>
              </a:rPr>
              <a:t>A company-sponsored retirement plan: 401(k) or 403(b), in most cases.</a:t>
            </a:r>
          </a:p>
          <a:p>
            <a:pPr lvl="2"/>
            <a:r>
              <a:rPr lang="en-US" sz="3200" dirty="0">
                <a:solidFill>
                  <a:srgbClr val="0000CC"/>
                </a:solidFill>
              </a:rPr>
              <a:t>Your employer may match some of your contributions (= “free money”)</a:t>
            </a:r>
          </a:p>
          <a:p>
            <a:pPr lvl="2"/>
            <a:r>
              <a:rPr lang="en-US" sz="3200" dirty="0">
                <a:solidFill>
                  <a:srgbClr val="0000CC"/>
                </a:solidFill>
              </a:rPr>
              <a:t>Your investments should grow over time</a:t>
            </a:r>
          </a:p>
          <a:p>
            <a:pPr lvl="2"/>
            <a:r>
              <a:rPr lang="en-US" sz="3200" dirty="0">
                <a:solidFill>
                  <a:srgbClr val="0000CC"/>
                </a:solidFill>
              </a:rPr>
              <a:t>You will pay income taxes when you withdraw the money in retirement, only</a:t>
            </a:r>
          </a:p>
          <a:p>
            <a:pPr lvl="2"/>
            <a:r>
              <a:rPr lang="en-US" sz="3200" dirty="0">
                <a:solidFill>
                  <a:srgbClr val="0000CC"/>
                </a:solidFill>
              </a:rPr>
              <a:t>You never pay capital gains taxes on the growth – that’s good</a:t>
            </a:r>
            <a:br>
              <a:rPr lang="en-US" sz="3200" dirty="0"/>
            </a:br>
            <a:endParaRPr lang="en-US" sz="32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Planning for Retirement – How to do it?</a:t>
            </a:r>
          </a:p>
        </p:txBody>
      </p:sp>
    </p:spTree>
    <p:extLst>
      <p:ext uri="{BB962C8B-B14F-4D97-AF65-F5344CB8AC3E}">
        <p14:creationId xmlns:p14="http://schemas.microsoft.com/office/powerpoint/2010/main" val="1843800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7" dur="500"/>
                                        <p:tgtEl>
                                          <p:spTgt spid="2560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0" dur="500"/>
                                        <p:tgtEl>
                                          <p:spTgt spid="2560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3" dur="500"/>
                                        <p:tgtEl>
                                          <p:spTgt spid="2560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16" dur="500"/>
                                        <p:tgtEl>
                                          <p:spTgt spid="2560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19"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77500" lnSpcReduction="20000"/>
          </a:bodyPr>
          <a:lstStyle/>
          <a:p>
            <a:pPr marL="742950" indent="-742950">
              <a:buFont typeface="+mj-lt"/>
              <a:buAutoNum type="arabicPeriod" startAt="3"/>
            </a:pPr>
            <a:r>
              <a:rPr lang="en-US" sz="4000" dirty="0">
                <a:solidFill>
                  <a:srgbClr val="7030A0"/>
                </a:solidFill>
              </a:rPr>
              <a:t>An IRA – Individual Retirement Account, designed for people without a company sponsored retirement plan</a:t>
            </a:r>
          </a:p>
          <a:p>
            <a:pPr lvl="2"/>
            <a:r>
              <a:rPr lang="en-US" sz="3200" dirty="0">
                <a:solidFill>
                  <a:srgbClr val="7030A0"/>
                </a:solidFill>
              </a:rPr>
              <a:t>Available through Robinhood, Fidelity or most other brokerages</a:t>
            </a:r>
          </a:p>
          <a:p>
            <a:pPr lvl="2"/>
            <a:r>
              <a:rPr lang="en-US" sz="3200" dirty="0">
                <a:solidFill>
                  <a:srgbClr val="7030A0"/>
                </a:solidFill>
              </a:rPr>
              <a:t>You contribute/invest </a:t>
            </a:r>
            <a:r>
              <a:rPr lang="en-US" sz="3200" b="1" dirty="0">
                <a:solidFill>
                  <a:srgbClr val="7030A0"/>
                </a:solidFill>
              </a:rPr>
              <a:t>PRE-TAX</a:t>
            </a:r>
            <a:r>
              <a:rPr lang="en-US" sz="3200" dirty="0">
                <a:solidFill>
                  <a:srgbClr val="7030A0"/>
                </a:solidFill>
              </a:rPr>
              <a:t> cash flow today</a:t>
            </a:r>
          </a:p>
          <a:p>
            <a:pPr lvl="2"/>
            <a:r>
              <a:rPr lang="en-US" sz="3200" dirty="0">
                <a:solidFill>
                  <a:srgbClr val="7030A0"/>
                </a:solidFill>
              </a:rPr>
              <a:t>Your investments should grow over time</a:t>
            </a:r>
          </a:p>
          <a:p>
            <a:pPr lvl="2"/>
            <a:r>
              <a:rPr lang="en-US" sz="3200" dirty="0">
                <a:solidFill>
                  <a:srgbClr val="7030A0"/>
                </a:solidFill>
              </a:rPr>
              <a:t>You pay income taxes in retirement</a:t>
            </a:r>
            <a:endParaRPr lang="en-US" sz="3600" dirty="0">
              <a:solidFill>
                <a:srgbClr val="7030A0"/>
              </a:solidFill>
            </a:endParaRPr>
          </a:p>
          <a:p>
            <a:pPr marL="742950" indent="-742950">
              <a:buFont typeface="+mj-lt"/>
              <a:buAutoNum type="arabicPeriod" startAt="3"/>
            </a:pPr>
            <a:endParaRPr lang="en-US" sz="4000" dirty="0"/>
          </a:p>
          <a:p>
            <a:pPr marL="742950" indent="-742950">
              <a:buFont typeface="+mj-lt"/>
              <a:buAutoNum type="arabicPeriod" startAt="3"/>
            </a:pPr>
            <a:r>
              <a:rPr lang="en-US" sz="4000" dirty="0">
                <a:solidFill>
                  <a:srgbClr val="C00000"/>
                </a:solidFill>
              </a:rPr>
              <a:t>A Roth IRA</a:t>
            </a:r>
          </a:p>
          <a:p>
            <a:pPr lvl="2"/>
            <a:r>
              <a:rPr lang="en-US" sz="3200" dirty="0">
                <a:solidFill>
                  <a:srgbClr val="C00000"/>
                </a:solidFill>
              </a:rPr>
              <a:t>Available through Robinhood, Fidelity or most other brokerages</a:t>
            </a:r>
          </a:p>
          <a:p>
            <a:pPr lvl="2"/>
            <a:r>
              <a:rPr lang="en-US" sz="3200" dirty="0">
                <a:solidFill>
                  <a:srgbClr val="C00000"/>
                </a:solidFill>
              </a:rPr>
              <a:t>You contribute/invest </a:t>
            </a:r>
            <a:r>
              <a:rPr lang="en-US" sz="3200" b="1" dirty="0">
                <a:solidFill>
                  <a:srgbClr val="C00000"/>
                </a:solidFill>
              </a:rPr>
              <a:t>AFTER-TAX</a:t>
            </a:r>
            <a:r>
              <a:rPr lang="en-US" sz="3200" dirty="0">
                <a:solidFill>
                  <a:srgbClr val="C00000"/>
                </a:solidFill>
              </a:rPr>
              <a:t> cash flow today</a:t>
            </a:r>
          </a:p>
          <a:p>
            <a:pPr lvl="2"/>
            <a:r>
              <a:rPr lang="en-US" sz="3200" dirty="0">
                <a:solidFill>
                  <a:srgbClr val="C00000"/>
                </a:solidFill>
              </a:rPr>
              <a:t>Your investments should grow over time</a:t>
            </a:r>
          </a:p>
          <a:p>
            <a:pPr lvl="2"/>
            <a:r>
              <a:rPr lang="en-US" sz="3200" dirty="0">
                <a:solidFill>
                  <a:srgbClr val="C00000"/>
                </a:solidFill>
              </a:rPr>
              <a:t>You pay income taxes today, but never again</a:t>
            </a:r>
            <a:br>
              <a:rPr lang="en-US" sz="3200" dirty="0">
                <a:solidFill>
                  <a:srgbClr val="C00000"/>
                </a:solidFill>
              </a:rPr>
            </a:br>
            <a:endParaRPr lang="en-US" sz="3200" dirty="0">
              <a:solidFill>
                <a:srgbClr val="C00000"/>
              </a:solidFill>
            </a:endParaRPr>
          </a:p>
          <a:p>
            <a:pPr lvl="2"/>
            <a:r>
              <a:rPr lang="en-US" sz="3200" dirty="0">
                <a:solidFill>
                  <a:srgbClr val="C00000"/>
                </a:solidFill>
              </a:rPr>
              <a:t>Roth IRAs are ideal for people with relatively low income today, </a:t>
            </a:r>
            <a:br>
              <a:rPr lang="en-US" sz="3200" dirty="0">
                <a:solidFill>
                  <a:srgbClr val="C00000"/>
                </a:solidFill>
              </a:rPr>
            </a:br>
            <a:r>
              <a:rPr lang="en-US" sz="3200" dirty="0">
                <a:solidFill>
                  <a:srgbClr val="C00000"/>
                </a:solidFill>
              </a:rPr>
              <a:t>who expect their income to increase in the future</a:t>
            </a:r>
            <a:endParaRPr lang="en-US" sz="3600"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Planning for Retirement – How to do it?</a:t>
            </a:r>
          </a:p>
        </p:txBody>
      </p:sp>
    </p:spTree>
    <p:extLst>
      <p:ext uri="{BB962C8B-B14F-4D97-AF65-F5344CB8AC3E}">
        <p14:creationId xmlns:p14="http://schemas.microsoft.com/office/powerpoint/2010/main" val="2746868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7" dur="500"/>
                                        <p:tgtEl>
                                          <p:spTgt spid="2560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0" dur="500"/>
                                        <p:tgtEl>
                                          <p:spTgt spid="2560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3" dur="500"/>
                                        <p:tgtEl>
                                          <p:spTgt spid="2560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16" dur="500"/>
                                        <p:tgtEl>
                                          <p:spTgt spid="2560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19" dur="500"/>
                                        <p:tgtEl>
                                          <p:spTgt spid="25603">
                                            <p:txEl>
                                              <p:pRg st="10" end="1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5603">
                                            <p:txEl>
                                              <p:pRg st="11" end="11"/>
                                            </p:txEl>
                                          </p:spTgt>
                                        </p:tgtEl>
                                        <p:attrNameLst>
                                          <p:attrName>style.visibility</p:attrName>
                                        </p:attrNameLst>
                                      </p:cBhvr>
                                      <p:to>
                                        <p:strVal val="visible"/>
                                      </p:to>
                                    </p:set>
                                    <p:animEffect transition="in" filter="blinds(horizontal)">
                                      <p:cBhvr>
                                        <p:cTn id="22" dur="500"/>
                                        <p:tgtEl>
                                          <p:spTgt spid="256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55000" lnSpcReduction="20000"/>
          </a:bodyPr>
          <a:lstStyle/>
          <a:p>
            <a:r>
              <a:rPr lang="en-US" sz="4000" dirty="0"/>
              <a:t>But what is an IRA? Why the Roth IRA?</a:t>
            </a:r>
          </a:p>
          <a:p>
            <a:pPr lvl="1"/>
            <a:r>
              <a:rPr lang="en-US" sz="3600" dirty="0"/>
              <a:t>An IRA is an Individual Retirement Account.</a:t>
            </a:r>
          </a:p>
          <a:p>
            <a:pPr lvl="1"/>
            <a:r>
              <a:rPr lang="en-US" sz="3600" dirty="0"/>
              <a:t>You are allowed to contribute $6,500 per year</a:t>
            </a:r>
          </a:p>
          <a:p>
            <a:pPr lvl="1"/>
            <a:r>
              <a:rPr lang="en-US" sz="3600" dirty="0"/>
              <a:t>An IRA has tax advantages to a regular brokerage account, in that it allows you avoid capital gains taxes</a:t>
            </a:r>
          </a:p>
          <a:p>
            <a:pPr lvl="2"/>
            <a:r>
              <a:rPr lang="en-US" sz="3200" dirty="0"/>
              <a:t>With a Roth IRA, you use after-tax money to invest today. The money should grow over time, but then when you with withdraw the money in retirement, you do NOT pay income taxes</a:t>
            </a:r>
          </a:p>
          <a:p>
            <a:pPr lvl="2"/>
            <a:r>
              <a:rPr lang="en-US" sz="3200" dirty="0"/>
              <a:t>With a traditional IRA, you get a tax-deduction today for the amount that you invest. So you do not pay taxes today on that amount of income. But then you will pay income taxes when you withdraw the money in retirement.</a:t>
            </a:r>
            <a:br>
              <a:rPr lang="en-US" sz="3200" dirty="0"/>
            </a:br>
            <a:endParaRPr lang="en-US" sz="3200" dirty="0"/>
          </a:p>
          <a:p>
            <a:pPr lvl="2"/>
            <a:r>
              <a:rPr lang="en-US" sz="3200" dirty="0"/>
              <a:t>The key decision is based on whether you think your tax rate will be higher today or in the future. </a:t>
            </a:r>
          </a:p>
          <a:p>
            <a:pPr lvl="2"/>
            <a:r>
              <a:rPr lang="en-US" sz="3200" dirty="0"/>
              <a:t>This is why we recommend a Roth IRA to graduate students: Your income tax rate is probably lower today than it will be in the future, so you want to pay taxes today and avoid taxes in the future. The Roth lets you do this.</a:t>
            </a:r>
            <a:br>
              <a:rPr lang="en-US" sz="3200" dirty="0"/>
            </a:br>
            <a:endParaRPr lang="en-US" sz="3200" dirty="0"/>
          </a:p>
          <a:p>
            <a:pPr lvl="1"/>
            <a:r>
              <a:rPr lang="en-US" sz="3600" dirty="0"/>
              <a:t>The bad news is that the money you put into an IRA cannot be withdrawn, unless you pay a 10% penalty, until you turn 59 ½ years old</a:t>
            </a:r>
            <a:br>
              <a:rPr lang="en-US" sz="3600" dirty="0"/>
            </a:br>
            <a:endParaRPr lang="en-US" sz="3600" dirty="0"/>
          </a:p>
          <a:p>
            <a:pPr lvl="1"/>
            <a:r>
              <a:rPr lang="en-US" sz="3600" dirty="0"/>
              <a:t>There is more fine print that we are skipping over here and some minor exceptions to this overview, but this should cover most of you and most situations.</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The Fine Print</a:t>
            </a:r>
          </a:p>
        </p:txBody>
      </p:sp>
    </p:spTree>
    <p:extLst>
      <p:ext uri="{BB962C8B-B14F-4D97-AF65-F5344CB8AC3E}">
        <p14:creationId xmlns:p14="http://schemas.microsoft.com/office/powerpoint/2010/main" val="8646951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988444" cy="5212714"/>
          </a:xfrm>
        </p:spPr>
        <p:txBody>
          <a:bodyPr>
            <a:normAutofit fontScale="55000" lnSpcReduction="20000"/>
          </a:bodyPr>
          <a:lstStyle/>
          <a:p>
            <a:pPr marL="1200150" lvl="1" indent="-742950">
              <a:buFont typeface="+mj-lt"/>
              <a:buAutoNum type="arabicPeriod"/>
            </a:pPr>
            <a:r>
              <a:rPr lang="en-US" sz="3600" dirty="0"/>
              <a:t>Research – and pick – a brokerage or financial institution to use.</a:t>
            </a:r>
          </a:p>
          <a:p>
            <a:pPr lvl="3"/>
            <a:r>
              <a:rPr lang="en-US" sz="3000" dirty="0"/>
              <a:t>Functionally &amp; legally, as far as managing your account and investments, they are going to be similar.</a:t>
            </a:r>
          </a:p>
          <a:p>
            <a:pPr lvl="3"/>
            <a:r>
              <a:rPr lang="en-US" sz="3000" dirty="0"/>
              <a:t>However, the user interfaces will be different…including how you use the account and resources available. That’s the decision – which interface do you like best.</a:t>
            </a:r>
          </a:p>
          <a:p>
            <a:pPr lvl="3"/>
            <a:r>
              <a:rPr lang="en-US" sz="3000" dirty="0"/>
              <a:t>And, some brokerages may not offer certain types of accounts. </a:t>
            </a:r>
            <a:br>
              <a:rPr lang="en-US" sz="3000" dirty="0"/>
            </a:br>
            <a:endParaRPr lang="en-US" sz="3000" dirty="0"/>
          </a:p>
          <a:p>
            <a:pPr lvl="3"/>
            <a:r>
              <a:rPr lang="en-US" sz="3000" dirty="0"/>
              <a:t>Robinhood, Fidelity, Charles Schwab, JP Morgan Chase, Bank of America, TD Ameritrade and many others are all good.</a:t>
            </a:r>
            <a:br>
              <a:rPr lang="en-US" sz="3000" dirty="0"/>
            </a:br>
            <a:endParaRPr lang="en-US" sz="3000" dirty="0"/>
          </a:p>
          <a:p>
            <a:pPr marL="1200150" lvl="1" indent="-742950">
              <a:buFont typeface="+mj-lt"/>
              <a:buAutoNum type="arabicPeriod"/>
            </a:pPr>
            <a:r>
              <a:rPr lang="en-US" sz="3600" dirty="0"/>
              <a:t>Establish and open your Roth IRA account. </a:t>
            </a:r>
          </a:p>
          <a:p>
            <a:pPr lvl="3"/>
            <a:r>
              <a:rPr lang="en-US" sz="3000" dirty="0"/>
              <a:t>This will require your Social Security number and other personal information, but not too much. It should take 5-10 minutes.</a:t>
            </a:r>
            <a:br>
              <a:rPr lang="en-US" sz="3000" dirty="0"/>
            </a:br>
            <a:endParaRPr lang="en-US" sz="3000" dirty="0"/>
          </a:p>
          <a:p>
            <a:pPr marL="1200150" lvl="1" indent="-742950">
              <a:buFont typeface="+mj-lt"/>
              <a:buAutoNum type="arabicPeriod"/>
            </a:pPr>
            <a:r>
              <a:rPr lang="en-US" sz="3600" dirty="0"/>
              <a:t>Fund your Roth IRA account.</a:t>
            </a:r>
          </a:p>
          <a:p>
            <a:pPr lvl="3"/>
            <a:r>
              <a:rPr lang="en-US" sz="3000" dirty="0"/>
              <a:t>Link a bank account to your Roth IRA to allow online transfers. It may take 1-2 weeks initially to get the money transferred as the Roth IRA account verifies your bank accounts.</a:t>
            </a:r>
          </a:p>
          <a:p>
            <a:pPr lvl="3"/>
            <a:r>
              <a:rPr lang="en-US" sz="3000" dirty="0"/>
              <a:t>Your brokerage may allow wire transfers for a fee, but the initial transfer may still take 1-2 weeks</a:t>
            </a:r>
          </a:p>
          <a:p>
            <a:pPr lvl="3"/>
            <a:r>
              <a:rPr lang="en-US" sz="3000" dirty="0"/>
              <a:t>You may be able to upload an electronic copy of a personal check to deposit funds into your Roth IRA account.</a:t>
            </a:r>
          </a:p>
          <a:p>
            <a:pPr lvl="3"/>
            <a:r>
              <a:rPr lang="en-US" sz="3000" dirty="0"/>
              <a:t>You may be able to go old school and visit a branch of your brokerage to do everything in person. </a:t>
            </a:r>
            <a:br>
              <a:rPr lang="en-US" sz="3000" dirty="0"/>
            </a:br>
            <a:endParaRPr lang="en-US" sz="3000" dirty="0"/>
          </a:p>
          <a:p>
            <a:pPr marL="1200150" lvl="1" indent="-742950">
              <a:buFont typeface="+mj-lt"/>
              <a:buAutoNum type="arabicPeriod"/>
            </a:pPr>
            <a:r>
              <a:rPr lang="en-US" sz="3600" dirty="0"/>
              <a:t>Begin investing and saving for your retirement.</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A Checklist</a:t>
            </a:r>
          </a:p>
        </p:txBody>
      </p:sp>
    </p:spTree>
    <p:extLst>
      <p:ext uri="{BB962C8B-B14F-4D97-AF65-F5344CB8AC3E}">
        <p14:creationId xmlns:p14="http://schemas.microsoft.com/office/powerpoint/2010/main" val="2662127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7" dur="500"/>
                                        <p:tgtEl>
                                          <p:spTgt spid="2560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0" dur="500"/>
                                        <p:tgtEl>
                                          <p:spTgt spid="2560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5" dur="500"/>
                                        <p:tgtEl>
                                          <p:spTgt spid="25603">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8" dur="500"/>
                                        <p:tgtEl>
                                          <p:spTgt spid="25603">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21" dur="500"/>
                                        <p:tgtEl>
                                          <p:spTgt spid="25603">
                                            <p:txEl>
                                              <p:pRg st="9" end="9"/>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24" dur="500"/>
                                        <p:tgtEl>
                                          <p:spTgt spid="25603">
                                            <p:txEl>
                                              <p:pRg st="10" end="1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11" end="11"/>
                                            </p:txEl>
                                          </p:spTgt>
                                        </p:tgtEl>
                                        <p:attrNameLst>
                                          <p:attrName>style.visibility</p:attrName>
                                        </p:attrNameLst>
                                      </p:cBhvr>
                                      <p:to>
                                        <p:strVal val="visible"/>
                                      </p:to>
                                    </p:set>
                                    <p:animEffect transition="in" filter="blinds(horizontal)">
                                      <p:cBhvr>
                                        <p:cTn id="27" dur="500"/>
                                        <p:tgtEl>
                                          <p:spTgt spid="2560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5603">
                                            <p:txEl>
                                              <p:pRg st="12" end="12"/>
                                            </p:txEl>
                                          </p:spTgt>
                                        </p:tgtEl>
                                        <p:attrNameLst>
                                          <p:attrName>style.visibility</p:attrName>
                                        </p:attrNameLst>
                                      </p:cBhvr>
                                      <p:to>
                                        <p:strVal val="visible"/>
                                      </p:to>
                                    </p:set>
                                    <p:animEffect transition="in" filter="blinds(horizontal)">
                                      <p:cBhvr>
                                        <p:cTn id="32" dur="500"/>
                                        <p:tgtEl>
                                          <p:spTgt spid="2560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pic>
        <p:nvPicPr>
          <p:cNvPr id="4" name="Picture 3">
            <a:extLst>
              <a:ext uri="{FF2B5EF4-FFF2-40B4-BE49-F238E27FC236}">
                <a16:creationId xmlns:a16="http://schemas.microsoft.com/office/drawing/2014/main" id="{ADE05EC5-3561-5943-AA01-6C73CFB901A3}"/>
              </a:ext>
            </a:extLst>
          </p:cNvPr>
          <p:cNvPicPr/>
          <p:nvPr/>
        </p:nvPicPr>
        <p:blipFill>
          <a:blip r:embed="rId2"/>
          <a:stretch>
            <a:fillRect/>
          </a:stretch>
        </p:blipFill>
        <p:spPr>
          <a:xfrm>
            <a:off x="1756132" y="1150570"/>
            <a:ext cx="8235656" cy="5613568"/>
          </a:xfrm>
          <a:prstGeom prst="rect">
            <a:avLst/>
          </a:prstGeom>
        </p:spPr>
      </p:pic>
    </p:spTree>
    <p:extLst>
      <p:ext uri="{BB962C8B-B14F-4D97-AF65-F5344CB8AC3E}">
        <p14:creationId xmlns:p14="http://schemas.microsoft.com/office/powerpoint/2010/main" val="849693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Because personal finance is personal, it is virtually impossible for me to give you any specific advice.</a:t>
            </a:r>
          </a:p>
          <a:p>
            <a:pPr marL="0" indent="0" algn="ctr">
              <a:buNone/>
            </a:pPr>
            <a:endParaRPr lang="en-US" sz="4000" b="1" i="1" dirty="0">
              <a:solidFill>
                <a:srgbClr val="C00000"/>
              </a:solidFill>
            </a:endParaRPr>
          </a:p>
          <a:p>
            <a:pPr marL="0" indent="0" algn="ctr">
              <a:buNone/>
            </a:pPr>
            <a:r>
              <a:rPr lang="en-US" sz="3900" b="1" i="1" dirty="0">
                <a:solidFill>
                  <a:srgbClr val="C00000"/>
                </a:solidFill>
              </a:rPr>
              <a:t>However, there is one word of advice that applies to 99% of people working on their finances:</a:t>
            </a:r>
          </a:p>
          <a:p>
            <a:pPr marL="0" indent="0" algn="ctr">
              <a:buNone/>
            </a:pPr>
            <a:r>
              <a:rPr lang="en-US" sz="6000" b="1" i="1" dirty="0">
                <a:solidFill>
                  <a:srgbClr val="006600"/>
                </a:solidFill>
              </a:rPr>
              <a:t>SAVE</a:t>
            </a:r>
          </a:p>
        </p:txBody>
      </p:sp>
    </p:spTree>
    <p:extLst>
      <p:ext uri="{BB962C8B-B14F-4D97-AF65-F5344CB8AC3E}">
        <p14:creationId xmlns:p14="http://schemas.microsoft.com/office/powerpoint/2010/main" val="20546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2" name="Rectangle 1">
            <a:extLst>
              <a:ext uri="{FF2B5EF4-FFF2-40B4-BE49-F238E27FC236}">
                <a16:creationId xmlns:a16="http://schemas.microsoft.com/office/drawing/2014/main" id="{E81A47F7-CEEA-A046-BD2F-09C667D370F9}"/>
              </a:ext>
            </a:extLst>
          </p:cNvPr>
          <p:cNvSpPr/>
          <p:nvPr/>
        </p:nvSpPr>
        <p:spPr>
          <a:xfrm>
            <a:off x="10052344" y="5867905"/>
            <a:ext cx="2058914" cy="90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5BBF0A-52AF-2B46-BF30-1432F31DF730}"/>
              </a:ext>
            </a:extLst>
          </p:cNvPr>
          <p:cNvPicPr/>
          <p:nvPr/>
        </p:nvPicPr>
        <p:blipFill>
          <a:blip r:embed="rId2"/>
          <a:stretch>
            <a:fillRect/>
          </a:stretch>
        </p:blipFill>
        <p:spPr>
          <a:xfrm>
            <a:off x="6096000" y="3173150"/>
            <a:ext cx="6015258" cy="3597043"/>
          </a:xfrm>
          <a:prstGeom prst="rect">
            <a:avLst/>
          </a:prstGeom>
        </p:spPr>
      </p:pic>
      <p:pic>
        <p:nvPicPr>
          <p:cNvPr id="6" name="Picture 5">
            <a:extLst>
              <a:ext uri="{FF2B5EF4-FFF2-40B4-BE49-F238E27FC236}">
                <a16:creationId xmlns:a16="http://schemas.microsoft.com/office/drawing/2014/main" id="{A9C2D8BD-175F-FA4D-8796-8F9C8876E687}"/>
              </a:ext>
            </a:extLst>
          </p:cNvPr>
          <p:cNvPicPr/>
          <p:nvPr/>
        </p:nvPicPr>
        <p:blipFill>
          <a:blip r:embed="rId3"/>
          <a:stretch>
            <a:fillRect/>
          </a:stretch>
        </p:blipFill>
        <p:spPr>
          <a:xfrm>
            <a:off x="134275" y="1179486"/>
            <a:ext cx="5926442" cy="3883020"/>
          </a:xfrm>
          <a:prstGeom prst="rect">
            <a:avLst/>
          </a:prstGeom>
        </p:spPr>
      </p:pic>
    </p:spTree>
    <p:extLst>
      <p:ext uri="{BB962C8B-B14F-4D97-AF65-F5344CB8AC3E}">
        <p14:creationId xmlns:p14="http://schemas.microsoft.com/office/powerpoint/2010/main" val="1764513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chemeClr val="bg1"/>
                </a:solidFill>
              </a:rPr>
              <a:t>With an 8% return, you will have $185,000 accumulated at 65.</a:t>
            </a:r>
            <a:br>
              <a:rPr lang="en-US" sz="2600" dirty="0">
                <a:solidFill>
                  <a:schemeClr val="bg1"/>
                </a:solidFill>
              </a:rPr>
            </a:br>
            <a:endParaRPr lang="en-US" sz="2600" dirty="0">
              <a:solidFill>
                <a:schemeClr val="bg1"/>
              </a:solidFill>
            </a:endParaRPr>
          </a:p>
          <a:p>
            <a:pPr marL="514350" indent="-514350">
              <a:buAutoNum type="alphaUcParenBoth"/>
            </a:pPr>
            <a:r>
              <a:rPr lang="en-US" sz="2600" dirty="0"/>
              <a:t>Investing $100 per month from age 35-65 (but nothing from 25-35)</a:t>
            </a:r>
            <a:br>
              <a:rPr lang="en-US" sz="2600" dirty="0"/>
            </a:br>
            <a:r>
              <a:rPr lang="en-US" sz="2600" dirty="0">
                <a:solidFill>
                  <a:schemeClr val="bg1"/>
                </a:solidFill>
              </a:rPr>
              <a:t>With an 8% return, you will have $150,000 accumulated at 65.</a:t>
            </a:r>
            <a:br>
              <a:rPr lang="en-US" dirty="0">
                <a:solidFill>
                  <a:schemeClr val="bg1"/>
                </a:solidFill>
              </a:rPr>
            </a:br>
            <a:br>
              <a:rPr lang="en-US" dirty="0">
                <a:solidFill>
                  <a:schemeClr val="bg1"/>
                </a:solidFill>
              </a:rPr>
            </a:br>
            <a:r>
              <a:rPr lang="en-US" sz="2000" dirty="0">
                <a:solidFill>
                  <a:schemeClr val="bg1"/>
                </a:solidFill>
              </a:rPr>
              <a:t>Note: If the returns on your investments are less than 6%, (B) will lead to greater wealth.</a:t>
            </a:r>
            <a:br>
              <a:rPr lang="en-US" sz="2000" dirty="0">
                <a:solidFill>
                  <a:schemeClr val="bg1"/>
                </a:solidFill>
              </a:rPr>
            </a:br>
            <a:br>
              <a:rPr lang="en-US" sz="2000" dirty="0">
                <a:solidFill>
                  <a:schemeClr val="bg1"/>
                </a:solidFill>
              </a:rPr>
            </a:br>
            <a:r>
              <a:rPr lang="en-US" sz="2000" dirty="0">
                <a:solidFill>
                  <a:schemeClr val="bg1"/>
                </a:solidFill>
              </a:rPr>
              <a:t>There’s a similar but different problem on page 37 of your handbook.</a:t>
            </a:r>
          </a:p>
          <a:p>
            <a:pPr marL="514350" indent="-514350">
              <a:buAutoNum type="alphaUcParenBoth"/>
            </a:pPr>
            <a:endParaRPr lang="en-US" sz="2200" dirty="0">
              <a:solidFill>
                <a:schemeClr val="bg1"/>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28161909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rgbClr val="C00000"/>
                </a:solidFill>
              </a:rPr>
              <a:t>With an 8% return, you will have $185,000 accumulated at 65.</a:t>
            </a:r>
            <a:br>
              <a:rPr lang="en-US" sz="2600" dirty="0"/>
            </a:br>
            <a:endParaRPr lang="en-US" sz="2600" dirty="0"/>
          </a:p>
          <a:p>
            <a:pPr marL="514350" indent="-514350">
              <a:buAutoNum type="alphaUcParenBoth"/>
            </a:pPr>
            <a:r>
              <a:rPr lang="en-US" sz="2600" dirty="0"/>
              <a:t>Investing $100 per month from age 35-65 (but nothing from 25-35)</a:t>
            </a:r>
            <a:br>
              <a:rPr lang="en-US" sz="2600" dirty="0"/>
            </a:br>
            <a:r>
              <a:rPr lang="en-US" sz="2600" dirty="0">
                <a:solidFill>
                  <a:srgbClr val="C00000"/>
                </a:solidFill>
              </a:rPr>
              <a:t>With an 8% return, you will have $150,000 accumulated at 65.</a:t>
            </a:r>
            <a:br>
              <a:rPr lang="en-US" dirty="0">
                <a:solidFill>
                  <a:srgbClr val="C00000"/>
                </a:solidFill>
              </a:rPr>
            </a:br>
            <a:br>
              <a:rPr lang="en-US" dirty="0">
                <a:solidFill>
                  <a:srgbClr val="C00000"/>
                </a:solidFill>
              </a:rPr>
            </a:br>
            <a:r>
              <a:rPr lang="en-US" sz="2000" dirty="0">
                <a:solidFill>
                  <a:srgbClr val="006600"/>
                </a:solidFill>
              </a:rPr>
              <a:t>Note: If the returns on your investments are less than 6%, (B) will lead to greater wealth.</a:t>
            </a:r>
            <a:br>
              <a:rPr lang="en-US" sz="2000" dirty="0">
                <a:solidFill>
                  <a:srgbClr val="006600"/>
                </a:solidFill>
              </a:rPr>
            </a:br>
            <a:br>
              <a:rPr lang="en-US" sz="2000" dirty="0">
                <a:solidFill>
                  <a:srgbClr val="006600"/>
                </a:solidFill>
              </a:rPr>
            </a:br>
            <a:r>
              <a:rPr lang="en-US" sz="2000" dirty="0">
                <a:solidFill>
                  <a:srgbClr val="006600"/>
                </a:solidFill>
              </a:rPr>
              <a:t>There’s a similar but different problem on page 37 of your handbook.</a:t>
            </a:r>
          </a:p>
          <a:p>
            <a:pPr marL="514350" indent="-514350">
              <a:buAutoNum type="alphaUcParenBoth"/>
            </a:pPr>
            <a:endParaRPr lang="en-US" sz="2200" dirty="0">
              <a:solidFill>
                <a:srgbClr val="006600"/>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35210387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8601230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
        <p:nvSpPr>
          <p:cNvPr id="4" name="Rounded Rectangle 3">
            <a:extLst>
              <a:ext uri="{FF2B5EF4-FFF2-40B4-BE49-F238E27FC236}">
                <a16:creationId xmlns:a16="http://schemas.microsoft.com/office/drawing/2014/main" id="{3DE0A60A-852A-D64C-B98D-F298186E394B}"/>
              </a:ext>
            </a:extLst>
          </p:cNvPr>
          <p:cNvSpPr/>
          <p:nvPr/>
        </p:nvSpPr>
        <p:spPr>
          <a:xfrm>
            <a:off x="1814285" y="1596571"/>
            <a:ext cx="9216572" cy="4238172"/>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Not to be too esoteric or philosophical…</a:t>
            </a:r>
          </a:p>
          <a:p>
            <a:pPr algn="ctr"/>
            <a:r>
              <a:rPr lang="en-US" sz="2500" b="1" dirty="0"/>
              <a:t>But compound interest doesn’t just apply to investing.</a:t>
            </a:r>
          </a:p>
          <a:p>
            <a:endParaRPr lang="en-US" sz="2500" b="1" dirty="0"/>
          </a:p>
          <a:p>
            <a:r>
              <a:rPr lang="en-US" sz="2500" b="1" dirty="0"/>
              <a:t>Compound interest applies to all aspects of college life:</a:t>
            </a:r>
          </a:p>
          <a:p>
            <a:r>
              <a:rPr lang="en-US" sz="2500" b="1" dirty="0"/>
              <a:t>	Time Management</a:t>
            </a:r>
          </a:p>
          <a:p>
            <a:r>
              <a:rPr lang="en-US" sz="2500" b="1" dirty="0"/>
              <a:t>	Mental Health</a:t>
            </a:r>
          </a:p>
          <a:p>
            <a:r>
              <a:rPr lang="en-US" sz="2500" b="1" dirty="0"/>
              <a:t>	Health Management</a:t>
            </a:r>
          </a:p>
          <a:p>
            <a:r>
              <a:rPr lang="en-US" sz="2500" b="1" dirty="0"/>
              <a:t>	Writing Skills</a:t>
            </a:r>
          </a:p>
          <a:p>
            <a:r>
              <a:rPr lang="en-US" sz="2500" b="1" dirty="0"/>
              <a:t>	Relationships</a:t>
            </a:r>
          </a:p>
          <a:p>
            <a:r>
              <a:rPr lang="en-US" sz="2500" b="1" dirty="0"/>
              <a:t>	And…Of course, Money Management</a:t>
            </a:r>
          </a:p>
        </p:txBody>
      </p:sp>
    </p:spTree>
    <p:extLst>
      <p:ext uri="{BB962C8B-B14F-4D97-AF65-F5344CB8AC3E}">
        <p14:creationId xmlns:p14="http://schemas.microsoft.com/office/powerpoint/2010/main" val="35091277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Values, 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b="1" i="1" dirty="0">
                <a:solidFill>
                  <a:srgbClr val="C00000"/>
                </a:solidFill>
              </a:rPr>
              <a:t>Budgeting &amp; Debt Management</a:t>
            </a:r>
            <a:br>
              <a:rPr lang="en-US" sz="3000" b="1" i="1" dirty="0"/>
            </a:br>
            <a:endParaRPr lang="en-US" sz="3000" b="1" i="1" dirty="0"/>
          </a:p>
          <a:p>
            <a:r>
              <a:rPr lang="en-US" sz="3000" b="1" i="1" dirty="0">
                <a:solidFill>
                  <a:srgbClr val="0000CC"/>
                </a:solidFill>
              </a:rPr>
              <a:t>Resetting your financial plan</a:t>
            </a:r>
            <a:br>
              <a:rPr lang="en-US" sz="3000" b="1" i="1" dirty="0">
                <a:solidFill>
                  <a:srgbClr val="0000CC"/>
                </a:solidFill>
              </a:rPr>
            </a:br>
            <a:endParaRPr lang="en-US" sz="3000" b="1" i="1" dirty="0">
              <a:solidFill>
                <a:srgbClr val="0000CC"/>
              </a:solidFill>
            </a:endParaRPr>
          </a:p>
          <a:p>
            <a:r>
              <a:rPr lang="en-US" sz="3000" b="1" i="1" dirty="0">
                <a:solidFill>
                  <a:srgbClr val="006600"/>
                </a:solidFill>
              </a:rPr>
              <a:t>Tax planning</a:t>
            </a:r>
          </a:p>
          <a:p>
            <a:endParaRPr lang="en-US" sz="3000" b="1" i="1" dirty="0">
              <a:solidFill>
                <a:srgbClr val="006600"/>
              </a:solidFill>
            </a:endParaRPr>
          </a:p>
          <a:p>
            <a:r>
              <a:rPr lang="en-US" sz="3000" b="1" i="1" dirty="0">
                <a:solidFill>
                  <a:srgbClr val="7030A0"/>
                </a:solidFill>
              </a:rPr>
              <a:t>Graduate School…Is it in your future?</a:t>
            </a:r>
            <a:br>
              <a:rPr lang="en-US" sz="3000" b="1" i="1" dirty="0">
                <a:solidFill>
                  <a:srgbClr val="006600"/>
                </a:solidFill>
              </a:rPr>
            </a:br>
            <a:endParaRPr lang="en-US" sz="3000" b="1" i="1" dirty="0">
              <a:solidFill>
                <a:srgbClr val="006600"/>
              </a:solidFill>
            </a:endParaRPr>
          </a:p>
          <a:p>
            <a:r>
              <a:rPr lang="en-US" sz="3000" b="1" i="1" dirty="0">
                <a:solidFill>
                  <a:srgbClr val="002060"/>
                </a:solidFill>
              </a:rPr>
              <a:t>Revisiting your family, personal &amp; career goals</a:t>
            </a:r>
            <a:endParaRPr lang="en-US" sz="3000" i="1" dirty="0">
              <a:solidFill>
                <a:srgbClr val="002060"/>
              </a:solidFill>
            </a:endParaRPr>
          </a:p>
        </p:txBody>
      </p:sp>
    </p:spTree>
    <p:extLst>
      <p:ext uri="{BB962C8B-B14F-4D97-AF65-F5344CB8AC3E}">
        <p14:creationId xmlns:p14="http://schemas.microsoft.com/office/powerpoint/2010/main" val="40925741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Budgeting &amp; Debt Management</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i="1" dirty="0">
                <a:solidFill>
                  <a:srgbClr val="C00000"/>
                </a:solidFill>
              </a:rPr>
              <a:t>Budgeting – The one truth is that you can only spend money that you have or earn…unless you borrow.</a:t>
            </a:r>
            <a:br>
              <a:rPr lang="en-US" sz="3600" b="1" i="1" dirty="0">
                <a:solidFill>
                  <a:srgbClr val="C00000"/>
                </a:solidFill>
              </a:rPr>
            </a:br>
            <a:endParaRPr lang="en-US" sz="3600" b="1" i="1" dirty="0">
              <a:solidFill>
                <a:srgbClr val="C00000"/>
              </a:solidFill>
            </a:endParaRPr>
          </a:p>
          <a:p>
            <a:pPr lvl="1"/>
            <a:r>
              <a:rPr lang="en-US" sz="2800" b="1" i="1" dirty="0">
                <a:solidFill>
                  <a:srgbClr val="C00000"/>
                </a:solidFill>
              </a:rPr>
              <a:t>Find a budget approach that works for you.</a:t>
            </a:r>
          </a:p>
          <a:p>
            <a:pPr lvl="1"/>
            <a:r>
              <a:rPr lang="en-US" sz="2800" b="1" i="1" dirty="0">
                <a:solidFill>
                  <a:srgbClr val="C00000"/>
                </a:solidFill>
              </a:rPr>
              <a:t>Don’t outsource all of your budgeting to apps, websites or your bank. Do it yourself. Internalize the numbers.</a:t>
            </a:r>
          </a:p>
          <a:p>
            <a:pPr lvl="1"/>
            <a:r>
              <a:rPr lang="en-US" sz="2800" b="1" i="1" dirty="0">
                <a:solidFill>
                  <a:srgbClr val="C00000"/>
                </a:solidFill>
              </a:rPr>
              <a:t>Set boundaries and rules – make willpower natural.</a:t>
            </a:r>
          </a:p>
          <a:p>
            <a:pPr lvl="1"/>
            <a:r>
              <a:rPr lang="en-US" sz="2800" b="1" i="1" dirty="0">
                <a:solidFill>
                  <a:srgbClr val="C00000"/>
                </a:solidFill>
              </a:rPr>
              <a:t>Set goals and challenges – make saving a game.</a:t>
            </a:r>
          </a:p>
          <a:p>
            <a:pPr lvl="1"/>
            <a:endParaRPr lang="en-US" sz="2800" b="1" i="1" dirty="0">
              <a:solidFill>
                <a:srgbClr val="C00000"/>
              </a:solidFill>
            </a:endParaRPr>
          </a:p>
          <a:p>
            <a:pPr lvl="1"/>
            <a:r>
              <a:rPr lang="en-US" sz="2800" b="1" i="1" dirty="0">
                <a:solidFill>
                  <a:srgbClr val="C00000"/>
                </a:solidFill>
              </a:rPr>
              <a:t>Align your spending with your values and what you care about most.</a:t>
            </a:r>
          </a:p>
        </p:txBody>
      </p:sp>
    </p:spTree>
    <p:extLst>
      <p:ext uri="{BB962C8B-B14F-4D97-AF65-F5344CB8AC3E}">
        <p14:creationId xmlns:p14="http://schemas.microsoft.com/office/powerpoint/2010/main" val="24567697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Budgeting &amp; Debt Management</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i="1" dirty="0">
                <a:solidFill>
                  <a:srgbClr val="C00000"/>
                </a:solidFill>
              </a:rPr>
              <a:t>Debt Management – When you borrow, you are saying that your present needs are so great that you are willing to endure some pain or sacrifice in the future to satisfy those needs</a:t>
            </a:r>
            <a:r>
              <a:rPr lang="en-US" b="1" i="1" dirty="0">
                <a:solidFill>
                  <a:srgbClr val="C00000"/>
                </a:solidFill>
              </a:rPr>
              <a:t> </a:t>
            </a:r>
            <a:r>
              <a:rPr lang="en-US" sz="1800" b="1" i="1" dirty="0">
                <a:solidFill>
                  <a:srgbClr val="C00000"/>
                </a:solidFill>
              </a:rPr>
              <a:t>(and almost all students do this)</a:t>
            </a:r>
            <a:r>
              <a:rPr lang="en-US" b="1" i="1" dirty="0">
                <a:solidFill>
                  <a:srgbClr val="C00000"/>
                </a:solidFill>
              </a:rPr>
              <a:t>.</a:t>
            </a:r>
          </a:p>
          <a:p>
            <a:pPr lvl="1"/>
            <a:endParaRPr lang="en-US" sz="2800" b="1" i="1" dirty="0">
              <a:solidFill>
                <a:srgbClr val="C00000"/>
              </a:solidFill>
            </a:endParaRPr>
          </a:p>
          <a:p>
            <a:pPr lvl="1"/>
            <a:r>
              <a:rPr lang="en-US" b="1" i="1" dirty="0">
                <a:solidFill>
                  <a:srgbClr val="C00000"/>
                </a:solidFill>
              </a:rPr>
              <a:t>Whenever you borrow – whether it’s student loans or credit card debt – make a plan for how you’re going to repay that debt.</a:t>
            </a:r>
          </a:p>
          <a:p>
            <a:pPr lvl="1"/>
            <a:r>
              <a:rPr lang="en-US" b="1" i="1" dirty="0">
                <a:solidFill>
                  <a:srgbClr val="C00000"/>
                </a:solidFill>
              </a:rPr>
              <a:t>Interest: the premium you pay to use someone else’s money.</a:t>
            </a:r>
          </a:p>
          <a:p>
            <a:pPr lvl="2"/>
            <a:r>
              <a:rPr lang="en-US" sz="2400" b="1" i="1" dirty="0">
                <a:solidFill>
                  <a:srgbClr val="C00000"/>
                </a:solidFill>
              </a:rPr>
              <a:t>Find loans with low rates, no fees or penalties &amp; a short repayment term.</a:t>
            </a:r>
          </a:p>
          <a:p>
            <a:pPr lvl="1"/>
            <a:r>
              <a:rPr lang="en-US" b="1" i="1" dirty="0">
                <a:solidFill>
                  <a:srgbClr val="C00000"/>
                </a:solidFill>
              </a:rPr>
              <a:t>Once a year, talk to a bank or lender about consolidating your debt.</a:t>
            </a:r>
            <a:br>
              <a:rPr lang="en-US" b="1" i="1" dirty="0">
                <a:solidFill>
                  <a:srgbClr val="C00000"/>
                </a:solidFill>
              </a:rPr>
            </a:br>
            <a:endParaRPr lang="en-US" b="1" i="1" dirty="0">
              <a:solidFill>
                <a:srgbClr val="C00000"/>
              </a:solidFill>
            </a:endParaRPr>
          </a:p>
          <a:p>
            <a:pPr lvl="1"/>
            <a:r>
              <a:rPr lang="en-US" b="1" i="1" dirty="0">
                <a:solidFill>
                  <a:srgbClr val="C00000"/>
                </a:solidFill>
              </a:rPr>
              <a:t>Live a life that is not controlled by debt. This starts with your values, your behavior &amp; your budgeting. Always have a plan to get rid of your debt.</a:t>
            </a:r>
          </a:p>
        </p:txBody>
      </p:sp>
    </p:spTree>
    <p:extLst>
      <p:ext uri="{BB962C8B-B14F-4D97-AF65-F5344CB8AC3E}">
        <p14:creationId xmlns:p14="http://schemas.microsoft.com/office/powerpoint/2010/main" val="15073250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0000CC"/>
                </a:solidFill>
              </a:rPr>
              <a:t>Resetting your financial plan</a:t>
            </a:r>
            <a:br>
              <a:rPr lang="en-US" sz="3600" b="1" i="1" dirty="0">
                <a:solidFill>
                  <a:srgbClr val="0000CC"/>
                </a:solidFill>
              </a:rPr>
            </a:br>
            <a:endParaRPr lang="en-US" sz="3600" b="1" i="1" dirty="0">
              <a:solidFill>
                <a:srgbClr val="0000CC"/>
              </a:solidFill>
            </a:endParaRPr>
          </a:p>
          <a:p>
            <a:pPr lvl="1"/>
            <a:r>
              <a:rPr lang="en-US" sz="3000" b="1" i="1" dirty="0">
                <a:solidFill>
                  <a:srgbClr val="0000CC"/>
                </a:solidFill>
              </a:rPr>
              <a:t>Revisit your values and identify your short- and long-term goals</a:t>
            </a:r>
          </a:p>
          <a:p>
            <a:pPr lvl="1"/>
            <a:r>
              <a:rPr lang="en-US" sz="3000" b="1" i="1" dirty="0">
                <a:solidFill>
                  <a:srgbClr val="0000CC"/>
                </a:solidFill>
              </a:rPr>
              <a:t>Analyze your insurance, phone, subscription and other expenses</a:t>
            </a:r>
          </a:p>
          <a:p>
            <a:pPr lvl="1"/>
            <a:r>
              <a:rPr lang="en-US" sz="3000" b="1" i="1" dirty="0">
                <a:solidFill>
                  <a:srgbClr val="0000CC"/>
                </a:solidFill>
              </a:rPr>
              <a:t>What kind of job are you looking for?</a:t>
            </a:r>
          </a:p>
          <a:p>
            <a:pPr lvl="1"/>
            <a:r>
              <a:rPr lang="en-US" sz="3000" b="1" i="1" dirty="0">
                <a:solidFill>
                  <a:srgbClr val="0000CC"/>
                </a:solidFill>
              </a:rPr>
              <a:t>Start a money journal – note your behaviors, feelings and emotions related to how you spend money</a:t>
            </a:r>
          </a:p>
          <a:p>
            <a:pPr lvl="1"/>
            <a:r>
              <a:rPr lang="en-US" sz="3000" b="1" i="1" dirty="0">
                <a:solidFill>
                  <a:srgbClr val="0000CC"/>
                </a:solidFill>
              </a:rPr>
              <a:t>Share your financial goals with your family</a:t>
            </a:r>
          </a:p>
          <a:p>
            <a:pPr lvl="1"/>
            <a:endParaRPr lang="en-US" i="1" dirty="0">
              <a:solidFill>
                <a:srgbClr val="002060"/>
              </a:solidFill>
            </a:endParaRPr>
          </a:p>
        </p:txBody>
      </p:sp>
    </p:spTree>
    <p:extLst>
      <p:ext uri="{BB962C8B-B14F-4D97-AF65-F5344CB8AC3E}">
        <p14:creationId xmlns:p14="http://schemas.microsoft.com/office/powerpoint/2010/main" val="3583816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006600"/>
                </a:solidFill>
              </a:rPr>
              <a:t>Tax planning</a:t>
            </a:r>
            <a:br>
              <a:rPr lang="en-US" sz="3600" b="1" i="1" dirty="0">
                <a:solidFill>
                  <a:srgbClr val="006600"/>
                </a:solidFill>
              </a:rPr>
            </a:br>
            <a:endParaRPr lang="en-US" sz="2400" b="1" i="1" dirty="0">
              <a:solidFill>
                <a:srgbClr val="006600"/>
              </a:solidFill>
            </a:endParaRPr>
          </a:p>
          <a:p>
            <a:pPr lvl="1"/>
            <a:r>
              <a:rPr lang="en-US" sz="2600" b="1" i="1" dirty="0">
                <a:solidFill>
                  <a:srgbClr val="006600"/>
                </a:solidFill>
              </a:rPr>
              <a:t>Make sure your employer is withholding the right amount.</a:t>
            </a:r>
          </a:p>
          <a:p>
            <a:pPr lvl="2"/>
            <a:r>
              <a:rPr lang="en-US" sz="2600" b="1" i="1" dirty="0">
                <a:solidFill>
                  <a:srgbClr val="006600"/>
                </a:solidFill>
              </a:rPr>
              <a:t>Less withholding = More cash in your pocket</a:t>
            </a:r>
          </a:p>
          <a:p>
            <a:pPr lvl="1"/>
            <a:r>
              <a:rPr lang="en-US" sz="2600" b="1" i="1" dirty="0">
                <a:solidFill>
                  <a:srgbClr val="006600"/>
                </a:solidFill>
              </a:rPr>
              <a:t>Do you want to make any charitable donations before year-end (or wait until January)?</a:t>
            </a:r>
          </a:p>
          <a:p>
            <a:pPr lvl="1"/>
            <a:r>
              <a:rPr lang="en-US" sz="2600" b="1" i="1" dirty="0">
                <a:solidFill>
                  <a:srgbClr val="006600"/>
                </a:solidFill>
              </a:rPr>
              <a:t>Should you recognize any investment gains or losses before year-end?</a:t>
            </a:r>
          </a:p>
          <a:p>
            <a:pPr lvl="1"/>
            <a:r>
              <a:rPr lang="en-US" sz="2600" b="1" i="1" dirty="0">
                <a:solidFill>
                  <a:srgbClr val="006600"/>
                </a:solidFill>
              </a:rPr>
              <a:t>Do you know all of the deductions and credits that you are eligible for?</a:t>
            </a:r>
            <a:endParaRPr lang="en-US" sz="2600" i="1" dirty="0">
              <a:solidFill>
                <a:srgbClr val="006600"/>
              </a:solidFill>
            </a:endParaRPr>
          </a:p>
          <a:p>
            <a:pPr lvl="1"/>
            <a:r>
              <a:rPr lang="en-US" sz="2600" b="1" i="1" dirty="0">
                <a:solidFill>
                  <a:srgbClr val="006600"/>
                </a:solidFill>
              </a:rPr>
              <a:t>Did you receive a tax refund this year? Do you really want a tax refund each year?</a:t>
            </a:r>
          </a:p>
          <a:p>
            <a:pPr lvl="1"/>
            <a:r>
              <a:rPr lang="en-US" sz="2600" b="1" i="1" dirty="0">
                <a:solidFill>
                  <a:srgbClr val="006600"/>
                </a:solidFill>
              </a:rPr>
              <a:t>Are you married or close to getting married? Do a little research to understand how this is going to affect your tax situation.</a:t>
            </a:r>
          </a:p>
        </p:txBody>
      </p:sp>
    </p:spTree>
    <p:extLst>
      <p:ext uri="{BB962C8B-B14F-4D97-AF65-F5344CB8AC3E}">
        <p14:creationId xmlns:p14="http://schemas.microsoft.com/office/powerpoint/2010/main" val="805878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4463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885499"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7030A0"/>
                </a:solidFill>
              </a:rPr>
              <a:t>Graduate School…Is it in your future?</a:t>
            </a:r>
            <a:br>
              <a:rPr lang="en-US" sz="3600" b="1" i="1" dirty="0">
                <a:solidFill>
                  <a:srgbClr val="7030A0"/>
                </a:solidFill>
              </a:rPr>
            </a:br>
            <a:endParaRPr lang="en-US" sz="3600" b="1" i="1" dirty="0">
              <a:solidFill>
                <a:srgbClr val="7030A0"/>
              </a:solidFill>
            </a:endParaRPr>
          </a:p>
          <a:p>
            <a:pPr lvl="1"/>
            <a:r>
              <a:rPr lang="en-US" b="1" i="1" dirty="0">
                <a:solidFill>
                  <a:srgbClr val="7030A0"/>
                </a:solidFill>
              </a:rPr>
              <a:t>For some careers, graduate school degrees are required.</a:t>
            </a:r>
          </a:p>
          <a:p>
            <a:pPr lvl="2"/>
            <a:r>
              <a:rPr lang="en-US" b="1" i="1" dirty="0">
                <a:solidFill>
                  <a:srgbClr val="7030A0"/>
                </a:solidFill>
              </a:rPr>
              <a:t>But not for all.</a:t>
            </a:r>
          </a:p>
          <a:p>
            <a:pPr lvl="2"/>
            <a:r>
              <a:rPr lang="en-US" b="1" i="1" dirty="0">
                <a:solidFill>
                  <a:srgbClr val="7030A0"/>
                </a:solidFill>
              </a:rPr>
              <a:t>Do your research on whether or not it is essential for you to get a graduate degree.</a:t>
            </a:r>
          </a:p>
          <a:p>
            <a:pPr lvl="2"/>
            <a:r>
              <a:rPr lang="en-US" b="1" i="1" dirty="0">
                <a:solidFill>
                  <a:srgbClr val="7030A0"/>
                </a:solidFill>
              </a:rPr>
              <a:t>Do your research on whether you need to go to grad school NOW or if you can wait.</a:t>
            </a:r>
          </a:p>
          <a:p>
            <a:pPr lvl="1"/>
            <a:r>
              <a:rPr lang="en-US" b="1" i="1" dirty="0">
                <a:solidFill>
                  <a:srgbClr val="7030A0"/>
                </a:solidFill>
              </a:rPr>
              <a:t>In selecting a graduate school, focus on both the short-term and long-term benefits…because this is probably the only graduate degree you will ever have</a:t>
            </a:r>
          </a:p>
          <a:p>
            <a:pPr lvl="2"/>
            <a:r>
              <a:rPr lang="en-US" b="1" i="1" dirty="0">
                <a:solidFill>
                  <a:srgbClr val="7030A0"/>
                </a:solidFill>
              </a:rPr>
              <a:t>Some schools may entice you with generous scholarships or work-study benefits. That’s great…so long as the value of the degree is also great.</a:t>
            </a:r>
          </a:p>
          <a:p>
            <a:pPr lvl="3"/>
            <a:r>
              <a:rPr lang="en-US" b="1" i="1" dirty="0">
                <a:solidFill>
                  <a:srgbClr val="7030A0"/>
                </a:solidFill>
              </a:rPr>
              <a:t>The cliché that “you get what you pay for” certainly applies here.</a:t>
            </a:r>
          </a:p>
          <a:p>
            <a:pPr lvl="2"/>
            <a:r>
              <a:rPr lang="en-US" b="1" i="1" dirty="0">
                <a:solidFill>
                  <a:srgbClr val="7030A0"/>
                </a:solidFill>
              </a:rPr>
              <a:t>Make sure the school – or faculty – can get you the job you want.</a:t>
            </a:r>
          </a:p>
          <a:p>
            <a:pPr lvl="3"/>
            <a:r>
              <a:rPr lang="en-US" b="1" i="1" dirty="0">
                <a:solidFill>
                  <a:srgbClr val="7030A0"/>
                </a:solidFill>
              </a:rPr>
              <a:t>Otherwise, you’re just wasting 1-5 additional years of your life.</a:t>
            </a:r>
          </a:p>
        </p:txBody>
      </p:sp>
    </p:spTree>
    <p:extLst>
      <p:ext uri="{BB962C8B-B14F-4D97-AF65-F5344CB8AC3E}">
        <p14:creationId xmlns:p14="http://schemas.microsoft.com/office/powerpoint/2010/main" val="26135112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002060"/>
                </a:solidFill>
              </a:rPr>
              <a:t>Revisiting your family, personal &amp; career goals</a:t>
            </a:r>
            <a:br>
              <a:rPr lang="en-US" sz="3600" b="1" i="1" dirty="0">
                <a:solidFill>
                  <a:srgbClr val="002060"/>
                </a:solidFill>
              </a:rPr>
            </a:br>
            <a:endParaRPr lang="en-US" sz="3600" b="1" i="1" dirty="0">
              <a:solidFill>
                <a:srgbClr val="002060"/>
              </a:solidFill>
            </a:endParaRPr>
          </a:p>
          <a:p>
            <a:pPr lvl="1"/>
            <a:r>
              <a:rPr lang="en-US" sz="3000" b="1" i="1" dirty="0">
                <a:solidFill>
                  <a:srgbClr val="002060"/>
                </a:solidFill>
              </a:rPr>
              <a:t>What do you want to achieve over the next 1-2 years?</a:t>
            </a:r>
          </a:p>
          <a:p>
            <a:pPr lvl="1"/>
            <a:r>
              <a:rPr lang="en-US" sz="3000" b="1" i="1" dirty="0">
                <a:solidFill>
                  <a:srgbClr val="002060"/>
                </a:solidFill>
              </a:rPr>
              <a:t>What do you want to achieve over the next 3-5 years?</a:t>
            </a:r>
          </a:p>
          <a:p>
            <a:pPr lvl="1"/>
            <a:r>
              <a:rPr lang="en-US" sz="3000" b="1" i="1" dirty="0">
                <a:solidFill>
                  <a:srgbClr val="002060"/>
                </a:solidFill>
              </a:rPr>
              <a:t>What do you want to achieve over the next 10 years?</a:t>
            </a:r>
            <a:br>
              <a:rPr lang="en-US" sz="3000" b="1" i="1" dirty="0">
                <a:solidFill>
                  <a:srgbClr val="002060"/>
                </a:solidFill>
              </a:rPr>
            </a:br>
            <a:endParaRPr lang="en-US" sz="3000" b="1" i="1" dirty="0">
              <a:solidFill>
                <a:srgbClr val="002060"/>
              </a:solidFill>
            </a:endParaRPr>
          </a:p>
          <a:p>
            <a:pPr lvl="1"/>
            <a:r>
              <a:rPr lang="en-US" sz="3000" b="1" i="1" dirty="0">
                <a:solidFill>
                  <a:srgbClr val="002060"/>
                </a:solidFill>
              </a:rPr>
              <a:t>As you revisit your goals, be sure to communicate with your family and anyone else affected by your goals.</a:t>
            </a:r>
            <a:endParaRPr lang="en-US" sz="3000" i="1" dirty="0">
              <a:solidFill>
                <a:srgbClr val="002060"/>
              </a:solidFill>
            </a:endParaRPr>
          </a:p>
        </p:txBody>
      </p:sp>
    </p:spTree>
    <p:extLst>
      <p:ext uri="{BB962C8B-B14F-4D97-AF65-F5344CB8AC3E}">
        <p14:creationId xmlns:p14="http://schemas.microsoft.com/office/powerpoint/2010/main" val="13275058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37659144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r>
              <a:rPr lang="en-US" dirty="0"/>
              <a:t>Nothing in finance is free. Do not think some institution is giving you a super deal just because they like you. There will be costs.</a:t>
            </a:r>
            <a:br>
              <a:rPr lang="en-US" dirty="0"/>
            </a:br>
            <a:endParaRPr lang="en-US" dirty="0"/>
          </a:p>
          <a:p>
            <a:r>
              <a:rPr lang="en-US" dirty="0">
                <a:solidFill>
                  <a:srgbClr val="C00000"/>
                </a:solidFill>
              </a:rPr>
              <a:t>Investment companies work really hard to get your money. They hire psychologists to figure out how to get you addicted to your products. Your money pays for their commercials, buildings, fancy cars and vacation homes.</a:t>
            </a:r>
            <a:br>
              <a:rPr lang="en-US" dirty="0">
                <a:solidFill>
                  <a:srgbClr val="C00000"/>
                </a:solidFill>
              </a:rPr>
            </a:br>
            <a:endParaRPr lang="en-US" dirty="0">
              <a:solidFill>
                <a:srgbClr val="C00000"/>
              </a:solidFill>
            </a:endParaRPr>
          </a:p>
          <a:p>
            <a:r>
              <a:rPr lang="en-US" dirty="0"/>
              <a:t>I check my bank, savings &amp; investment accounts daily. I do not make changes daily (or even monthly). I just don’t want any surprises.</a:t>
            </a:r>
          </a:p>
        </p:txBody>
      </p:sp>
    </p:spTree>
    <p:extLst>
      <p:ext uri="{BB962C8B-B14F-4D97-AF65-F5344CB8AC3E}">
        <p14:creationId xmlns:p14="http://schemas.microsoft.com/office/powerpoint/2010/main" val="403636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endParaRPr lang="en-US" dirty="0">
              <a:solidFill>
                <a:srgbClr val="C00000"/>
              </a:solidFill>
            </a:endParaRPr>
          </a:p>
          <a:p>
            <a:r>
              <a:rPr lang="en-US" dirty="0">
                <a:solidFill>
                  <a:srgbClr val="C00000"/>
                </a:solidFill>
              </a:rPr>
              <a:t>If you ever invest based on personal relationships, be prepared for losses.</a:t>
            </a:r>
            <a:br>
              <a:rPr lang="en-US" dirty="0">
                <a:solidFill>
                  <a:srgbClr val="C00000"/>
                </a:solidFill>
              </a:rPr>
            </a:br>
            <a:endParaRPr lang="en-US" dirty="0">
              <a:solidFill>
                <a:srgbClr val="C00000"/>
              </a:solidFill>
            </a:endParaRPr>
          </a:p>
          <a:p>
            <a:r>
              <a:rPr lang="en-US" dirty="0"/>
              <a:t>Nobody – NOBODY – can predict the future. And investing is all about predicting the future. Be careful about thinking you can predict the future. Make sure your investments align with your goals.</a:t>
            </a:r>
            <a:br>
              <a:rPr lang="en-US" dirty="0"/>
            </a:br>
            <a:endParaRPr lang="en-US" dirty="0"/>
          </a:p>
          <a:p>
            <a:r>
              <a:rPr lang="en-US" dirty="0">
                <a:solidFill>
                  <a:srgbClr val="C00000"/>
                </a:solidFill>
              </a:rPr>
              <a:t>Be your own boss. Take control of your money and your investments. Nobody else is going to do it for you. Own your financial future. </a:t>
            </a:r>
          </a:p>
        </p:txBody>
      </p:sp>
    </p:spTree>
    <p:extLst>
      <p:ext uri="{BB962C8B-B14F-4D97-AF65-F5344CB8AC3E}">
        <p14:creationId xmlns:p14="http://schemas.microsoft.com/office/powerpoint/2010/main" val="106855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3" name="Cloud Callout 2">
            <a:extLst>
              <a:ext uri="{FF2B5EF4-FFF2-40B4-BE49-F238E27FC236}">
                <a16:creationId xmlns:a16="http://schemas.microsoft.com/office/drawing/2014/main" id="{920B8C93-273A-C43F-1CC7-C82FF0F17B1F}"/>
              </a:ext>
            </a:extLst>
          </p:cNvPr>
          <p:cNvSpPr/>
          <p:nvPr/>
        </p:nvSpPr>
        <p:spPr>
          <a:xfrm>
            <a:off x="2413791" y="1650178"/>
            <a:ext cx="7364418" cy="3999724"/>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solidFill>
                  <a:srgbClr val="CA1E27"/>
                </a:solidFill>
              </a:rPr>
              <a:t>Don’t wait around for other people to be happy for you.</a:t>
            </a:r>
          </a:p>
          <a:p>
            <a:pPr algn="ctr"/>
            <a:r>
              <a:rPr lang="en-US" sz="2600" b="1" i="1" dirty="0">
                <a:solidFill>
                  <a:srgbClr val="CA1E27"/>
                </a:solidFill>
              </a:rPr>
              <a:t>Any happiness you get,</a:t>
            </a:r>
          </a:p>
          <a:p>
            <a:pPr algn="ctr"/>
            <a:r>
              <a:rPr lang="en-US" sz="2600" b="1" i="1" dirty="0">
                <a:solidFill>
                  <a:srgbClr val="CA1E27"/>
                </a:solidFill>
              </a:rPr>
              <a:t>You’ve got to make yourself.</a:t>
            </a:r>
            <a:br>
              <a:rPr lang="en-US" sz="2600" b="1" i="1" dirty="0">
                <a:solidFill>
                  <a:srgbClr val="CA1E27"/>
                </a:solidFill>
              </a:rPr>
            </a:br>
            <a:endParaRPr lang="en-US" sz="2600" b="1" i="1" dirty="0">
              <a:solidFill>
                <a:srgbClr val="CA1E27"/>
              </a:solidFill>
            </a:endParaRPr>
          </a:p>
          <a:p>
            <a:pPr algn="ctr"/>
            <a:r>
              <a:rPr lang="en-US" sz="2200" b="1" i="1" dirty="0">
                <a:solidFill>
                  <a:srgbClr val="CA1E27"/>
                </a:solidFill>
              </a:rPr>
              <a:t>        ~ Alice Walker, poet &amp; novelist</a:t>
            </a:r>
          </a:p>
        </p:txBody>
      </p:sp>
    </p:spTree>
    <p:extLst>
      <p:ext uri="{BB962C8B-B14F-4D97-AF65-F5344CB8AC3E}">
        <p14:creationId xmlns:p14="http://schemas.microsoft.com/office/powerpoint/2010/main" val="36435166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err="1">
                <a:latin typeface="Times New Roman" panose="02020603050405020304" pitchFamily="18" charset="0"/>
                <a:cs typeface="Times New Roman" panose="02020603050405020304" pitchFamily="18" charset="0"/>
              </a:rPr>
              <a:t>brian.bolton@louisiana.edu</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553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Becoming an owner allows you to be the architect of your own future.</a:t>
            </a:r>
          </a:p>
          <a:p>
            <a:pPr algn="ctr"/>
            <a:endParaRPr lang="en-US" sz="1500" b="1" i="1" dirty="0">
              <a:solidFill>
                <a:srgbClr val="0000CC"/>
              </a:solidFill>
            </a:endParaRPr>
          </a:p>
          <a:p>
            <a:pPr algn="ctr"/>
            <a:r>
              <a:rPr lang="en-US" sz="3500" b="1" i="1" dirty="0">
                <a:solidFill>
                  <a:srgbClr val="0000CC"/>
                </a:solidFill>
              </a:rPr>
              <a:t> - Leigha Porter</a:t>
            </a:r>
          </a:p>
          <a:p>
            <a:pPr algn="ctr"/>
            <a:r>
              <a:rPr lang="en-US" sz="1200" b="1" i="1" dirty="0">
                <a:solidFill>
                  <a:srgbClr val="0000CC"/>
                </a:solidFill>
              </a:rPr>
              <a:t>Entrepreneur, Dancer, Choreographer, Founder of the Creole Nutcracker, PARC Village </a:t>
            </a:r>
            <a:br>
              <a:rPr lang="en-US" sz="1200" b="1" i="1" dirty="0">
                <a:solidFill>
                  <a:srgbClr val="0000CC"/>
                </a:solidFill>
              </a:rPr>
            </a:br>
            <a:r>
              <a:rPr lang="en-US" sz="1200" b="1" i="1" dirty="0">
                <a:solidFill>
                  <a:srgbClr val="0000CC"/>
                </a:solidFill>
              </a:rPr>
              <a:t>and FIRE Expressions Conservatory, UL Lafayette grad, Northside High School grad</a:t>
            </a:r>
            <a:endParaRPr lang="en-US" sz="3500" b="1" i="1" dirty="0">
              <a:solidFill>
                <a:srgbClr val="0000CC"/>
              </a:solidFill>
            </a:endParaRP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2340535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15302</TotalTime>
  <Words>7664</Words>
  <Application>Microsoft Macintosh PowerPoint</Application>
  <PresentationFormat>Widescreen</PresentationFormat>
  <Paragraphs>712</Paragraphs>
  <Slides>86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Arial</vt:lpstr>
      <vt:lpstr>Calibri</vt:lpstr>
      <vt:lpstr>Calibri Light</vt:lpstr>
      <vt:lpstr>Times New Roman</vt:lpstr>
      <vt:lpstr>Office Theme</vt:lpstr>
      <vt:lpstr>PowerPoint Presentation</vt:lpstr>
      <vt:lpstr>Brian Bolton Professor of Finance brian.bolton@louisiana.edu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100</cp:revision>
  <dcterms:created xsi:type="dcterms:W3CDTF">2019-08-26T13:43:19Z</dcterms:created>
  <dcterms:modified xsi:type="dcterms:W3CDTF">2024-03-23T17:44:24Z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2023-09-19T13:30:10Z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ccd43961-6a1d-4b2c-af1e-7851cac7afb0</vt:lpwstr>
  </property>
  <property fmtid="{D5CDD505-2E9C-101B-9397-08002B2CF9AE}" pid="8" name="MSIP_Label_638202f9-8d41-4950-b014-f183e397b746_ContentBits">
    <vt:lpwstr>0</vt:lpwstr>
  </property>
</Properties>
</file>