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8"/>
  </p:notesMasterIdLst>
  <p:sldIdLst>
    <p:sldId id="310" r:id="rId2"/>
    <p:sldId id="1343" r:id="rId3"/>
    <p:sldId id="2151" r:id="rId4"/>
    <p:sldId id="2152" r:id="rId5"/>
    <p:sldId id="2282" r:id="rId6"/>
    <p:sldId id="2154" r:id="rId7"/>
    <p:sldId id="2109" r:id="rId8"/>
    <p:sldId id="2327" r:id="rId9"/>
    <p:sldId id="1289" r:id="rId10"/>
    <p:sldId id="2328" r:id="rId11"/>
    <p:sldId id="1292" r:id="rId12"/>
    <p:sldId id="2329" r:id="rId13"/>
    <p:sldId id="2562" r:id="rId14"/>
    <p:sldId id="2563" r:id="rId15"/>
    <p:sldId id="2564" r:id="rId16"/>
    <p:sldId id="2300" r:id="rId17"/>
    <p:sldId id="2565" r:id="rId18"/>
    <p:sldId id="2566" r:id="rId19"/>
    <p:sldId id="2285" r:id="rId20"/>
    <p:sldId id="2340" r:id="rId21"/>
    <p:sldId id="2416" r:id="rId22"/>
    <p:sldId id="2155" r:id="rId23"/>
    <p:sldId id="2326" r:id="rId24"/>
    <p:sldId id="2286" r:id="rId25"/>
    <p:sldId id="2287" r:id="rId26"/>
    <p:sldId id="2289" r:id="rId27"/>
    <p:sldId id="2291" r:id="rId28"/>
    <p:sldId id="2290" r:id="rId29"/>
    <p:sldId id="2226" r:id="rId30"/>
    <p:sldId id="2227" r:id="rId31"/>
    <p:sldId id="2228" r:id="rId32"/>
    <p:sldId id="2229" r:id="rId33"/>
    <p:sldId id="2230" r:id="rId34"/>
    <p:sldId id="2005" r:id="rId35"/>
    <p:sldId id="2006" r:id="rId36"/>
    <p:sldId id="2007" r:id="rId37"/>
    <p:sldId id="2008" r:id="rId38"/>
    <p:sldId id="2009" r:id="rId39"/>
    <p:sldId id="2010" r:id="rId40"/>
    <p:sldId id="2325" r:id="rId41"/>
    <p:sldId id="2062" r:id="rId42"/>
    <p:sldId id="2221" r:id="rId43"/>
    <p:sldId id="2222" r:id="rId44"/>
    <p:sldId id="2063" r:id="rId45"/>
    <p:sldId id="2004" r:id="rId46"/>
    <p:sldId id="1941" r:id="rId47"/>
    <p:sldId id="1942" r:id="rId48"/>
    <p:sldId id="1943" r:id="rId49"/>
    <p:sldId id="1944" r:id="rId50"/>
    <p:sldId id="1945" r:id="rId51"/>
    <p:sldId id="1946" r:id="rId52"/>
    <p:sldId id="1947" r:id="rId53"/>
    <p:sldId id="1321" r:id="rId54"/>
    <p:sldId id="2048" r:id="rId55"/>
    <p:sldId id="2137" r:id="rId56"/>
    <p:sldId id="2138" r:id="rId57"/>
    <p:sldId id="2139" r:id="rId58"/>
    <p:sldId id="2140" r:id="rId59"/>
    <p:sldId id="2141" r:id="rId60"/>
    <p:sldId id="2142" r:id="rId61"/>
    <p:sldId id="2143" r:id="rId62"/>
    <p:sldId id="2144" r:id="rId63"/>
    <p:sldId id="2145" r:id="rId64"/>
    <p:sldId id="2150" r:id="rId65"/>
    <p:sldId id="2153" r:id="rId66"/>
    <p:sldId id="2320" r:id="rId67"/>
    <p:sldId id="2321" r:id="rId68"/>
    <p:sldId id="2322" r:id="rId69"/>
    <p:sldId id="1372" r:id="rId70"/>
    <p:sldId id="2147" r:id="rId71"/>
    <p:sldId id="2324" r:id="rId72"/>
    <p:sldId id="1285" r:id="rId73"/>
    <p:sldId id="1290" r:id="rId74"/>
    <p:sldId id="2302" r:id="rId75"/>
    <p:sldId id="1929" r:id="rId76"/>
    <p:sldId id="1930" r:id="rId77"/>
    <p:sldId id="1958" r:id="rId78"/>
    <p:sldId id="1940" r:id="rId79"/>
    <p:sldId id="1960" r:id="rId80"/>
    <p:sldId id="1961" r:id="rId81"/>
    <p:sldId id="1962" r:id="rId82"/>
    <p:sldId id="1963" r:id="rId83"/>
    <p:sldId id="1964" r:id="rId84"/>
    <p:sldId id="1965" r:id="rId85"/>
    <p:sldId id="1966" r:id="rId86"/>
    <p:sldId id="1967" r:id="rId87"/>
    <p:sldId id="1931" r:id="rId88"/>
    <p:sldId id="1968" r:id="rId89"/>
    <p:sldId id="1932" r:id="rId90"/>
    <p:sldId id="1933" r:id="rId91"/>
    <p:sldId id="1934" r:id="rId92"/>
    <p:sldId id="1935" r:id="rId93"/>
    <p:sldId id="1920" r:id="rId94"/>
    <p:sldId id="1921" r:id="rId95"/>
    <p:sldId id="1922" r:id="rId96"/>
    <p:sldId id="1972" r:id="rId97"/>
    <p:sldId id="1924" r:id="rId98"/>
    <p:sldId id="1923" r:id="rId99"/>
    <p:sldId id="1925" r:id="rId100"/>
    <p:sldId id="1926" r:id="rId101"/>
    <p:sldId id="1955" r:id="rId102"/>
    <p:sldId id="1266" r:id="rId103"/>
    <p:sldId id="1957" r:id="rId104"/>
    <p:sldId id="2201" r:id="rId105"/>
    <p:sldId id="2202" r:id="rId106"/>
    <p:sldId id="2035"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snapToObjects="1">
      <p:cViewPr varScale="1">
        <p:scale>
          <a:sx n="121" d="100"/>
          <a:sy n="121" d="100"/>
        </p:scale>
        <p:origin x="14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10/23/24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2032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114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21273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5813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28</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648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71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12580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C7501D3-620D-726E-29E3-0C4209800728}"/>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BEA217B7-6A8D-CB91-6A99-8DE2B7BA4F7C}"/>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&amp; Taxes: Managing Financial Challenges &amp; Obligations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6369A2A-80D6-AF6C-94B4-16506663A73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25C620E9-6EFB-D7F3-443F-F86CFE9ED7F3}"/>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&amp; Taxes: Managing Financial Challenges &amp; Obligations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86BCF52-2412-E01E-4117-2BA3205323B2}"/>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90405B5A-B8D5-425E-4DC5-4ECB4D2DE7D1}"/>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&amp; Taxes: Managing Financial Challenges &amp; Obligations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6EA68C04-7EC2-032F-8B7E-0BA014A2C2C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DFC3DBD2-D3EA-33ED-1E3D-818560871E26}"/>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&amp; Taxes: Managing Financial Challenges &amp; Obligations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FACA48F3-B3D4-EDC4-E2DE-007DA0B5B16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1F966472-3DCF-B836-DC41-04D8ED6853BC}"/>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&amp; Taxes: Managing Financial Challenges &amp; Obligations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6DEC2FB-FF34-1DF9-BEC1-44C53D0A912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9" name="Title 1">
            <a:extLst>
              <a:ext uri="{FF2B5EF4-FFF2-40B4-BE49-F238E27FC236}">
                <a16:creationId xmlns:a16="http://schemas.microsoft.com/office/drawing/2014/main" id="{1EA3A4A9-EFE2-DC1A-16EE-4FA46ECD4C95}"/>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&amp; Taxes: Managing Financial Challenges &amp; Obligations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D2533C5-4A7A-8062-9210-F1239F52C034}"/>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5" name="Title 1">
            <a:extLst>
              <a:ext uri="{FF2B5EF4-FFF2-40B4-BE49-F238E27FC236}">
                <a16:creationId xmlns:a16="http://schemas.microsoft.com/office/drawing/2014/main" id="{C3C86324-4A6C-1B50-24CC-8DA34A2B23B4}"/>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&amp; Taxes: Managing Financial Challenges &amp; Obligations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2AEDF-CD5B-9F50-A37C-CE732729480B}"/>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B7A0C960-8BEA-36E7-4363-3BD77B95E130}"/>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&amp; Taxes: Managing Financial Challenges &amp; Obligations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0E73954B-6FB9-F0A5-8EA5-059BBC17B73D}"/>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91816569-92AE-E559-4F75-32247C460576}"/>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&amp; Taxes: Managing Financial Challenges &amp; Obligations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2278EBF8-869C-C238-D098-3CCB2A90E646}"/>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49F921AB-166F-2088-FEEB-BA74D6A1C6F4}"/>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#3:</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Debt &amp; Taxes: Managing Financial Challenges &amp; Obligations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10/23/24</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gif"/><Relationship Id="rId4" Type="http://schemas.openxmlformats.org/officeDocument/2006/relationships/image" Target="../media/image22.jpeg"/></Relationships>
</file>

<file path=ppt/slides/_rels/slide8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8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gif"/><Relationship Id="rId4" Type="http://schemas.openxmlformats.org/officeDocument/2006/relationships/image" Target="../media/image22.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5601533"/>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STUDENT SUPPORT SERVICES</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WELLNESS SERIES 2024</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#3: Debt &amp; Taxes</a:t>
            </a:r>
          </a:p>
          <a:p>
            <a:pPr algn="ctr"/>
            <a:r>
              <a:rPr lang="en-US" sz="48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Managing Financial Challenges &amp; Obligations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October 23, 2024</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F541B40-5EFC-0963-FB15-3BF296C2E902}"/>
              </a:ext>
            </a:extLst>
          </p:cNvPr>
          <p:cNvPicPr>
            <a:picLocks noChangeAspect="1"/>
          </p:cNvPicPr>
          <p:nvPr/>
        </p:nvPicPr>
        <p:blipFill>
          <a:blip r:embed="rId2"/>
          <a:stretch>
            <a:fillRect/>
          </a:stretch>
        </p:blipFill>
        <p:spPr>
          <a:xfrm>
            <a:off x="241243" y="5328925"/>
            <a:ext cx="3059006" cy="1328799"/>
          </a:xfrm>
          <a:prstGeom prst="rect">
            <a:avLst/>
          </a:prstGeom>
        </p:spPr>
      </p:pic>
      <p:pic>
        <p:nvPicPr>
          <p:cNvPr id="5" name="Picture 4">
            <a:extLst>
              <a:ext uri="{FF2B5EF4-FFF2-40B4-BE49-F238E27FC236}">
                <a16:creationId xmlns:a16="http://schemas.microsoft.com/office/drawing/2014/main" id="{07D6AF60-5EC2-DFA9-C166-B838353101DE}"/>
              </a:ext>
            </a:extLst>
          </p:cNvPr>
          <p:cNvPicPr>
            <a:picLocks noChangeAspect="1"/>
          </p:cNvPicPr>
          <p:nvPr/>
        </p:nvPicPr>
        <p:blipFill>
          <a:blip r:embed="rId2"/>
          <a:stretch>
            <a:fillRect/>
          </a:stretch>
        </p:blipFill>
        <p:spPr>
          <a:xfrm>
            <a:off x="8891752" y="5328925"/>
            <a:ext cx="3059006" cy="1328799"/>
          </a:xfrm>
          <a:prstGeom prst="rect">
            <a:avLst/>
          </a:prstGeom>
        </p:spPr>
      </p:pic>
    </p:spTree>
    <p:extLst>
      <p:ext uri="{BB962C8B-B14F-4D97-AF65-F5344CB8AC3E}">
        <p14:creationId xmlns:p14="http://schemas.microsoft.com/office/powerpoint/2010/main" val="257532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Because personal finance is personal, it is virtually impossible for me to give you any specific advice.</a:t>
            </a:r>
          </a:p>
          <a:p>
            <a:pPr marL="0" indent="0" algn="ctr">
              <a:buNone/>
            </a:pPr>
            <a:endParaRPr lang="en-US" sz="4000" b="1" i="1" dirty="0">
              <a:solidFill>
                <a:srgbClr val="C00000"/>
              </a:solidFill>
            </a:endParaRPr>
          </a:p>
          <a:p>
            <a:pPr marL="0" indent="0" algn="ctr">
              <a:buNone/>
            </a:pPr>
            <a:r>
              <a:rPr lang="en-US" sz="3900" b="1" i="1" dirty="0">
                <a:solidFill>
                  <a:srgbClr val="C00000"/>
                </a:solidFill>
              </a:rPr>
              <a:t>However, there is one word of advice that applies to 99% of people working on their finances:</a:t>
            </a:r>
          </a:p>
          <a:p>
            <a:pPr marL="0" indent="0" algn="ctr">
              <a:buNone/>
            </a:pPr>
            <a:r>
              <a:rPr lang="en-US" sz="6000" b="1" i="1" dirty="0">
                <a:solidFill>
                  <a:srgbClr val="006600"/>
                </a:solidFill>
              </a:rPr>
              <a:t>SAVE</a:t>
            </a:r>
          </a:p>
        </p:txBody>
      </p:sp>
    </p:spTree>
    <p:extLst>
      <p:ext uri="{BB962C8B-B14F-4D97-AF65-F5344CB8AC3E}">
        <p14:creationId xmlns:p14="http://schemas.microsoft.com/office/powerpoint/2010/main" val="244776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970318"/>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Your FICO Score will become an actual number: between 250 and 900. </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higher your Score, the lower interest rates you will pay on most loans.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FICO Score for Americans is just over 700. </a:t>
            </a: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in Louisiana is 677, the second lowest in the 50 U.S. states; only Mississippi has a lower average FICO Score.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pic>
        <p:nvPicPr>
          <p:cNvPr id="2" name="Picture 1">
            <a:extLst>
              <a:ext uri="{FF2B5EF4-FFF2-40B4-BE49-F238E27FC236}">
                <a16:creationId xmlns:a16="http://schemas.microsoft.com/office/drawing/2014/main" id="{0B14C25B-633F-D946-BB25-374B3DE2912E}"/>
              </a:ext>
            </a:extLst>
          </p:cNvPr>
          <p:cNvPicPr>
            <a:picLocks noChangeAspect="1"/>
          </p:cNvPicPr>
          <p:nvPr/>
        </p:nvPicPr>
        <p:blipFill>
          <a:blip r:embed="rId3"/>
          <a:stretch>
            <a:fillRect/>
          </a:stretch>
        </p:blipFill>
        <p:spPr>
          <a:xfrm>
            <a:off x="8023704" y="3573828"/>
            <a:ext cx="3360371" cy="1560172"/>
          </a:xfrm>
          <a:prstGeom prst="rect">
            <a:avLst/>
          </a:prstGeom>
        </p:spPr>
      </p:pic>
    </p:spTree>
    <p:extLst>
      <p:ext uri="{BB962C8B-B14F-4D97-AF65-F5344CB8AC3E}">
        <p14:creationId xmlns:p14="http://schemas.microsoft.com/office/powerpoint/2010/main" val="6080284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000" b="1" dirty="0">
                <a:solidFill>
                  <a:srgbClr val="C00000"/>
                </a:solidFill>
                <a:latin typeface="Arial" panose="020B0604020202020204" pitchFamily="34" charset="0"/>
              </a:rPr>
              <a:t>WHAT SHOULD YOU BE FOCUSED ON WITH RESPECT TO YOUR CREDIT SCORE?</a:t>
            </a:r>
            <a:endParaRPr lang="en-US" sz="2000" dirty="0">
              <a:solidFill>
                <a:srgbClr val="C00000"/>
              </a:solidFill>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4247317"/>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below 600, there are probably 1 or 2 areas where you have significant weaknesses in your history.</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Commit to correcting these weaknesses and not creating any new weaknesses.</a:t>
            </a: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between 600-700, there are probably 1 or 2 areas that can be improved – or where you used to have significant weaknesses.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Keep doing what you’re doing – and commit to not creating any new concerns.</a:t>
            </a:r>
          </a:p>
          <a:p>
            <a:pPr marL="914400" indent="-457200"/>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over 700, keep doing what you’re doing and time will eventually get you the best score possible.</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33365577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And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29793060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8188219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24936046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spTree>
    <p:extLst>
      <p:ext uri="{BB962C8B-B14F-4D97-AF65-F5344CB8AC3E}">
        <p14:creationId xmlns:p14="http://schemas.microsoft.com/office/powerpoint/2010/main" val="592940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446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2A3601-5770-E39A-F9F2-85C8ED75F170}"/>
              </a:ext>
            </a:extLst>
          </p:cNvPr>
          <p:cNvPicPr>
            <a:picLocks noChangeAspect="1"/>
          </p:cNvPicPr>
          <p:nvPr/>
        </p:nvPicPr>
        <p:blipFill>
          <a:blip r:embed="rId2"/>
          <a:stretch>
            <a:fillRect/>
          </a:stretch>
        </p:blipFill>
        <p:spPr>
          <a:xfrm>
            <a:off x="91440" y="91440"/>
            <a:ext cx="12006072" cy="5761155"/>
          </a:xfrm>
          <a:prstGeom prst="rect">
            <a:avLst/>
          </a:prstGeom>
        </p:spPr>
      </p:pic>
      <p:sp>
        <p:nvSpPr>
          <p:cNvPr id="9" name="TextBox 8">
            <a:extLst>
              <a:ext uri="{FF2B5EF4-FFF2-40B4-BE49-F238E27FC236}">
                <a16:creationId xmlns:a16="http://schemas.microsoft.com/office/drawing/2014/main" id="{B57CD266-DAE8-BDFF-23DE-A4338D2F7433}"/>
              </a:ext>
            </a:extLst>
          </p:cNvPr>
          <p:cNvSpPr txBox="1"/>
          <p:nvPr/>
        </p:nvSpPr>
        <p:spPr>
          <a:xfrm>
            <a:off x="1519964" y="714565"/>
            <a:ext cx="6049574" cy="2492990"/>
          </a:xfrm>
          <a:prstGeom prst="rect">
            <a:avLst/>
          </a:prstGeom>
          <a:solidFill>
            <a:schemeClr val="bg1"/>
          </a:solidFill>
          <a:ln w="50800">
            <a:solidFill>
              <a:schemeClr val="accent2"/>
            </a:solidFill>
          </a:ln>
        </p:spPr>
        <p:txBody>
          <a:bodyPr wrap="square" rtlCol="0">
            <a:spAutoFit/>
          </a:bodyPr>
          <a:lstStyle/>
          <a:p>
            <a:r>
              <a:rPr lang="en-US" sz="2600" dirty="0"/>
              <a:t>If you save or invest $5,000 per year….</a:t>
            </a:r>
          </a:p>
          <a:p>
            <a:endParaRPr lang="en-US" sz="2600" dirty="0"/>
          </a:p>
          <a:p>
            <a:r>
              <a:rPr lang="en-US" sz="2600" dirty="0"/>
              <a:t>With a </a:t>
            </a:r>
            <a:r>
              <a:rPr lang="en-US" sz="2600" b="1" dirty="0">
                <a:solidFill>
                  <a:schemeClr val="accent2"/>
                </a:solidFill>
              </a:rPr>
              <a:t>1% </a:t>
            </a:r>
            <a:r>
              <a:rPr lang="en-US" sz="2600" dirty="0"/>
              <a:t>investment return, you will have a total of </a:t>
            </a:r>
            <a:r>
              <a:rPr lang="en-US" sz="2600" b="1" dirty="0">
                <a:solidFill>
                  <a:schemeClr val="accent2"/>
                </a:solidFill>
              </a:rPr>
              <a:t>$325,539 </a:t>
            </a:r>
            <a:r>
              <a:rPr lang="en-US" sz="2600" dirty="0"/>
              <a:t>after 50 years.</a:t>
            </a:r>
          </a:p>
          <a:p>
            <a:endParaRPr lang="en-US" sz="2600" dirty="0"/>
          </a:p>
          <a:p>
            <a:r>
              <a:rPr lang="en-US" sz="2600" dirty="0"/>
              <a:t>This includes </a:t>
            </a:r>
            <a:r>
              <a:rPr lang="en-US" sz="2600" b="1" dirty="0">
                <a:solidFill>
                  <a:schemeClr val="accent2"/>
                </a:solidFill>
              </a:rPr>
              <a:t>$75,539 </a:t>
            </a:r>
            <a:r>
              <a:rPr lang="en-US" sz="2600" dirty="0"/>
              <a:t>of passive income.</a:t>
            </a:r>
          </a:p>
        </p:txBody>
      </p:sp>
    </p:spTree>
    <p:extLst>
      <p:ext uri="{BB962C8B-B14F-4D97-AF65-F5344CB8AC3E}">
        <p14:creationId xmlns:p14="http://schemas.microsoft.com/office/powerpoint/2010/main" val="4076301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EC5472-7846-4A06-9C41-C36B875C41CF}"/>
              </a:ext>
            </a:extLst>
          </p:cNvPr>
          <p:cNvPicPr>
            <a:picLocks noChangeAspect="1"/>
          </p:cNvPicPr>
          <p:nvPr/>
        </p:nvPicPr>
        <p:blipFill>
          <a:blip r:embed="rId2"/>
          <a:stretch>
            <a:fillRect/>
          </a:stretch>
        </p:blipFill>
        <p:spPr>
          <a:xfrm>
            <a:off x="91440" y="91440"/>
            <a:ext cx="12006072" cy="5761155"/>
          </a:xfrm>
          <a:prstGeom prst="rect">
            <a:avLst/>
          </a:prstGeom>
        </p:spPr>
      </p:pic>
      <p:sp>
        <p:nvSpPr>
          <p:cNvPr id="6" name="TextBox 5">
            <a:extLst>
              <a:ext uri="{FF2B5EF4-FFF2-40B4-BE49-F238E27FC236}">
                <a16:creationId xmlns:a16="http://schemas.microsoft.com/office/drawing/2014/main" id="{F17B6EDE-A3ED-99BA-4458-CF045DF3B1A3}"/>
              </a:ext>
            </a:extLst>
          </p:cNvPr>
          <p:cNvSpPr txBox="1"/>
          <p:nvPr/>
        </p:nvSpPr>
        <p:spPr>
          <a:xfrm>
            <a:off x="1519964" y="714565"/>
            <a:ext cx="6049574" cy="2492990"/>
          </a:xfrm>
          <a:prstGeom prst="rect">
            <a:avLst/>
          </a:prstGeom>
          <a:solidFill>
            <a:schemeClr val="bg1"/>
          </a:solidFill>
          <a:ln w="50800">
            <a:solidFill>
              <a:schemeClr val="accent6">
                <a:lumMod val="75000"/>
              </a:schemeClr>
            </a:solidFill>
          </a:ln>
        </p:spPr>
        <p:txBody>
          <a:bodyPr wrap="square" rtlCol="0">
            <a:spAutoFit/>
          </a:bodyPr>
          <a:lstStyle/>
          <a:p>
            <a:r>
              <a:rPr lang="en-US" sz="2600" dirty="0"/>
              <a:t>If you save or invest $5,000 per year….</a:t>
            </a:r>
          </a:p>
          <a:p>
            <a:endParaRPr lang="en-US" sz="2600" dirty="0"/>
          </a:p>
          <a:p>
            <a:r>
              <a:rPr lang="en-US" sz="2600" dirty="0"/>
              <a:t>With a </a:t>
            </a:r>
            <a:r>
              <a:rPr lang="en-US" sz="2600" b="1" dirty="0">
                <a:solidFill>
                  <a:schemeClr val="accent6">
                    <a:lumMod val="75000"/>
                  </a:schemeClr>
                </a:solidFill>
              </a:rPr>
              <a:t>4%</a:t>
            </a:r>
            <a:r>
              <a:rPr lang="en-US" sz="2600" dirty="0"/>
              <a:t> investment return, you will have a total of </a:t>
            </a:r>
            <a:r>
              <a:rPr lang="en-US" sz="2600" b="1" dirty="0">
                <a:solidFill>
                  <a:schemeClr val="accent6">
                    <a:lumMod val="75000"/>
                  </a:schemeClr>
                </a:solidFill>
              </a:rPr>
              <a:t>$793,869 </a:t>
            </a:r>
            <a:r>
              <a:rPr lang="en-US" sz="2600" dirty="0"/>
              <a:t>after 50 years.</a:t>
            </a:r>
          </a:p>
          <a:p>
            <a:endParaRPr lang="en-US" sz="2600" dirty="0"/>
          </a:p>
          <a:p>
            <a:r>
              <a:rPr lang="en-US" sz="2600" dirty="0"/>
              <a:t>This includes </a:t>
            </a:r>
            <a:r>
              <a:rPr lang="en-US" sz="2600" b="1" dirty="0">
                <a:solidFill>
                  <a:schemeClr val="accent6">
                    <a:lumMod val="75000"/>
                  </a:schemeClr>
                </a:solidFill>
              </a:rPr>
              <a:t>$543,869 </a:t>
            </a:r>
            <a:r>
              <a:rPr lang="en-US" sz="2600" dirty="0"/>
              <a:t>of passive income.</a:t>
            </a:r>
          </a:p>
        </p:txBody>
      </p:sp>
    </p:spTree>
    <p:extLst>
      <p:ext uri="{BB962C8B-B14F-4D97-AF65-F5344CB8AC3E}">
        <p14:creationId xmlns:p14="http://schemas.microsoft.com/office/powerpoint/2010/main" val="3927981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BE4B46-3711-15F3-3507-3F3488CF5CA1}"/>
              </a:ext>
            </a:extLst>
          </p:cNvPr>
          <p:cNvPicPr>
            <a:picLocks noChangeAspect="1"/>
          </p:cNvPicPr>
          <p:nvPr/>
        </p:nvPicPr>
        <p:blipFill>
          <a:blip r:embed="rId2"/>
          <a:stretch>
            <a:fillRect/>
          </a:stretch>
        </p:blipFill>
        <p:spPr>
          <a:xfrm>
            <a:off x="91440" y="91440"/>
            <a:ext cx="12006072" cy="5761155"/>
          </a:xfrm>
          <a:prstGeom prst="rect">
            <a:avLst/>
          </a:prstGeom>
        </p:spPr>
      </p:pic>
      <p:sp>
        <p:nvSpPr>
          <p:cNvPr id="6" name="TextBox 5">
            <a:extLst>
              <a:ext uri="{FF2B5EF4-FFF2-40B4-BE49-F238E27FC236}">
                <a16:creationId xmlns:a16="http://schemas.microsoft.com/office/drawing/2014/main" id="{DB4EC335-3865-C338-A400-93029522536D}"/>
              </a:ext>
            </a:extLst>
          </p:cNvPr>
          <p:cNvSpPr txBox="1"/>
          <p:nvPr/>
        </p:nvSpPr>
        <p:spPr>
          <a:xfrm>
            <a:off x="1519964" y="714565"/>
            <a:ext cx="6049574" cy="2492990"/>
          </a:xfrm>
          <a:prstGeom prst="rect">
            <a:avLst/>
          </a:prstGeom>
          <a:solidFill>
            <a:schemeClr val="bg1"/>
          </a:solidFill>
          <a:ln w="50800">
            <a:solidFill>
              <a:srgbClr val="C00000"/>
            </a:solidFill>
          </a:ln>
        </p:spPr>
        <p:txBody>
          <a:bodyPr wrap="square" rtlCol="0">
            <a:spAutoFit/>
          </a:bodyPr>
          <a:lstStyle/>
          <a:p>
            <a:r>
              <a:rPr lang="en-US" sz="2600" dirty="0"/>
              <a:t>If you save or invest $5,000 per year….</a:t>
            </a:r>
          </a:p>
          <a:p>
            <a:endParaRPr lang="en-US" sz="2600" dirty="0"/>
          </a:p>
          <a:p>
            <a:r>
              <a:rPr lang="en-US" sz="2600" dirty="0"/>
              <a:t>With a </a:t>
            </a:r>
            <a:r>
              <a:rPr lang="en-US" sz="2600" b="1" dirty="0">
                <a:solidFill>
                  <a:srgbClr val="C00000"/>
                </a:solidFill>
              </a:rPr>
              <a:t>7% </a:t>
            </a:r>
            <a:r>
              <a:rPr lang="en-US" sz="2600" dirty="0"/>
              <a:t>investment return, you will have a total of </a:t>
            </a:r>
            <a:r>
              <a:rPr lang="en-US" sz="2600" b="1" dirty="0">
                <a:solidFill>
                  <a:srgbClr val="C00000"/>
                </a:solidFill>
              </a:rPr>
              <a:t>$2,174,930</a:t>
            </a:r>
            <a:r>
              <a:rPr lang="en-US" sz="2600" b="1" dirty="0">
                <a:solidFill>
                  <a:schemeClr val="accent1"/>
                </a:solidFill>
              </a:rPr>
              <a:t> </a:t>
            </a:r>
            <a:r>
              <a:rPr lang="en-US" sz="2600" dirty="0"/>
              <a:t>after 50 years.</a:t>
            </a:r>
          </a:p>
          <a:p>
            <a:endParaRPr lang="en-US" sz="2600" dirty="0"/>
          </a:p>
          <a:p>
            <a:r>
              <a:rPr lang="en-US" sz="2600" dirty="0"/>
              <a:t>This includes </a:t>
            </a:r>
            <a:r>
              <a:rPr lang="en-US" sz="2600" b="1" dirty="0">
                <a:solidFill>
                  <a:srgbClr val="C00000"/>
                </a:solidFill>
              </a:rPr>
              <a:t>$1,924,930 </a:t>
            </a:r>
            <a:r>
              <a:rPr lang="en-US" sz="2600" dirty="0"/>
              <a:t>of passive income.</a:t>
            </a:r>
          </a:p>
        </p:txBody>
      </p:sp>
    </p:spTree>
    <p:extLst>
      <p:ext uri="{BB962C8B-B14F-4D97-AF65-F5344CB8AC3E}">
        <p14:creationId xmlns:p14="http://schemas.microsoft.com/office/powerpoint/2010/main" val="1936577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50B7B6-D0EC-A774-D43C-EBCC100104DD}"/>
              </a:ext>
            </a:extLst>
          </p:cNvPr>
          <p:cNvPicPr>
            <a:picLocks noChangeAspect="1"/>
          </p:cNvPicPr>
          <p:nvPr/>
        </p:nvPicPr>
        <p:blipFill>
          <a:blip r:embed="rId2"/>
          <a:stretch>
            <a:fillRect/>
          </a:stretch>
        </p:blipFill>
        <p:spPr>
          <a:xfrm>
            <a:off x="91440" y="91440"/>
            <a:ext cx="12006072" cy="5761155"/>
          </a:xfrm>
          <a:prstGeom prst="rect">
            <a:avLst/>
          </a:prstGeom>
        </p:spPr>
      </p:pic>
      <p:sp>
        <p:nvSpPr>
          <p:cNvPr id="5" name="TextBox 4">
            <a:extLst>
              <a:ext uri="{FF2B5EF4-FFF2-40B4-BE49-F238E27FC236}">
                <a16:creationId xmlns:a16="http://schemas.microsoft.com/office/drawing/2014/main" id="{82B77E1F-AC85-3D44-4E6C-D928B0B14049}"/>
              </a:ext>
            </a:extLst>
          </p:cNvPr>
          <p:cNvSpPr txBox="1"/>
          <p:nvPr/>
        </p:nvSpPr>
        <p:spPr>
          <a:xfrm>
            <a:off x="1519964" y="714565"/>
            <a:ext cx="6049574" cy="2492990"/>
          </a:xfrm>
          <a:prstGeom prst="rect">
            <a:avLst/>
          </a:prstGeom>
          <a:solidFill>
            <a:schemeClr val="bg1"/>
          </a:solidFill>
          <a:ln w="50800">
            <a:solidFill>
              <a:schemeClr val="accent1"/>
            </a:solidFill>
          </a:ln>
        </p:spPr>
        <p:txBody>
          <a:bodyPr wrap="square" rtlCol="0">
            <a:spAutoFit/>
          </a:bodyPr>
          <a:lstStyle/>
          <a:p>
            <a:r>
              <a:rPr lang="en-US" sz="2600" dirty="0"/>
              <a:t>If you save or invest $5,000 per year….</a:t>
            </a:r>
          </a:p>
          <a:p>
            <a:endParaRPr lang="en-US" sz="2600" dirty="0"/>
          </a:p>
          <a:p>
            <a:r>
              <a:rPr lang="en-US" sz="2600" dirty="0"/>
              <a:t>With an </a:t>
            </a:r>
            <a:r>
              <a:rPr lang="en-US" sz="2600" b="1" dirty="0">
                <a:solidFill>
                  <a:schemeClr val="accent1"/>
                </a:solidFill>
              </a:rPr>
              <a:t>11% </a:t>
            </a:r>
            <a:r>
              <a:rPr lang="en-US" sz="2600" dirty="0"/>
              <a:t>investment return, you will have a total of </a:t>
            </a:r>
            <a:r>
              <a:rPr lang="en-US" sz="2600" b="1" dirty="0">
                <a:solidFill>
                  <a:schemeClr val="accent1"/>
                </a:solidFill>
              </a:rPr>
              <a:t>$9,261,680 </a:t>
            </a:r>
            <a:r>
              <a:rPr lang="en-US" sz="2600" dirty="0"/>
              <a:t>after 50 years.</a:t>
            </a:r>
          </a:p>
          <a:p>
            <a:endParaRPr lang="en-US" sz="2600" dirty="0"/>
          </a:p>
          <a:p>
            <a:r>
              <a:rPr lang="en-US" sz="2600" dirty="0"/>
              <a:t>This includes </a:t>
            </a:r>
            <a:r>
              <a:rPr lang="en-US" sz="2600" b="1" dirty="0">
                <a:solidFill>
                  <a:schemeClr val="accent1"/>
                </a:solidFill>
              </a:rPr>
              <a:t>$9,011,680 </a:t>
            </a:r>
            <a:r>
              <a:rPr lang="en-US" sz="2600" dirty="0"/>
              <a:t>of passive income.</a:t>
            </a:r>
          </a:p>
        </p:txBody>
      </p:sp>
      <p:pic>
        <p:nvPicPr>
          <p:cNvPr id="2" name="Picture 1">
            <a:extLst>
              <a:ext uri="{FF2B5EF4-FFF2-40B4-BE49-F238E27FC236}">
                <a16:creationId xmlns:a16="http://schemas.microsoft.com/office/drawing/2014/main" id="{02FD60CE-E8E1-3C65-9044-7CA5E08E50C9}"/>
              </a:ext>
            </a:extLst>
          </p:cNvPr>
          <p:cNvPicPr>
            <a:picLocks noChangeAspect="1"/>
          </p:cNvPicPr>
          <p:nvPr/>
        </p:nvPicPr>
        <p:blipFill>
          <a:blip r:embed="rId2"/>
          <a:stretch>
            <a:fillRect/>
          </a:stretch>
        </p:blipFill>
        <p:spPr>
          <a:xfrm>
            <a:off x="92965" y="97496"/>
            <a:ext cx="12005165" cy="5760720"/>
          </a:xfrm>
          <a:prstGeom prst="rect">
            <a:avLst/>
          </a:prstGeom>
        </p:spPr>
      </p:pic>
      <p:sp>
        <p:nvSpPr>
          <p:cNvPr id="3" name="TextBox 2">
            <a:extLst>
              <a:ext uri="{FF2B5EF4-FFF2-40B4-BE49-F238E27FC236}">
                <a16:creationId xmlns:a16="http://schemas.microsoft.com/office/drawing/2014/main" id="{37C98261-A5CA-A14F-F558-4F6B05D98414}"/>
              </a:ext>
            </a:extLst>
          </p:cNvPr>
          <p:cNvSpPr txBox="1"/>
          <p:nvPr/>
        </p:nvSpPr>
        <p:spPr>
          <a:xfrm>
            <a:off x="1672364" y="866965"/>
            <a:ext cx="6049574" cy="2492990"/>
          </a:xfrm>
          <a:prstGeom prst="rect">
            <a:avLst/>
          </a:prstGeom>
          <a:solidFill>
            <a:schemeClr val="bg1"/>
          </a:solidFill>
          <a:ln w="50800">
            <a:solidFill>
              <a:schemeClr val="accent1"/>
            </a:solidFill>
          </a:ln>
        </p:spPr>
        <p:txBody>
          <a:bodyPr wrap="square" rtlCol="0">
            <a:spAutoFit/>
          </a:bodyPr>
          <a:lstStyle/>
          <a:p>
            <a:r>
              <a:rPr lang="en-US" sz="2600" dirty="0"/>
              <a:t>If you save or invest $5,000 per year….</a:t>
            </a:r>
          </a:p>
          <a:p>
            <a:endParaRPr lang="en-US" sz="2600" dirty="0"/>
          </a:p>
          <a:p>
            <a:r>
              <a:rPr lang="en-US" sz="2600" dirty="0"/>
              <a:t>With a </a:t>
            </a:r>
            <a:r>
              <a:rPr lang="en-US" sz="2600" b="1" dirty="0">
                <a:solidFill>
                  <a:schemeClr val="accent1"/>
                </a:solidFill>
              </a:rPr>
              <a:t>11%</a:t>
            </a:r>
            <a:r>
              <a:rPr lang="en-US" sz="2600" b="1" dirty="0">
                <a:solidFill>
                  <a:srgbClr val="C00000"/>
                </a:solidFill>
              </a:rPr>
              <a:t> </a:t>
            </a:r>
            <a:r>
              <a:rPr lang="en-US" sz="2600" dirty="0"/>
              <a:t>investment return, you will have a total of </a:t>
            </a:r>
            <a:r>
              <a:rPr lang="en-US" sz="2600" b="1" dirty="0">
                <a:solidFill>
                  <a:schemeClr val="accent1"/>
                </a:solidFill>
              </a:rPr>
              <a:t>$9,261,680 </a:t>
            </a:r>
            <a:r>
              <a:rPr lang="en-US" sz="2600" dirty="0"/>
              <a:t>after 50 years.</a:t>
            </a:r>
          </a:p>
          <a:p>
            <a:endParaRPr lang="en-US" sz="2600" dirty="0"/>
          </a:p>
          <a:p>
            <a:r>
              <a:rPr lang="en-US" sz="2600" dirty="0"/>
              <a:t>This includes </a:t>
            </a:r>
            <a:r>
              <a:rPr lang="en-US" sz="2600" b="1" dirty="0">
                <a:solidFill>
                  <a:schemeClr val="accent1"/>
                </a:solidFill>
              </a:rPr>
              <a:t>$9,011,680 </a:t>
            </a:r>
            <a:r>
              <a:rPr lang="en-US" sz="2600" dirty="0"/>
              <a:t>of passive income.</a:t>
            </a:r>
          </a:p>
        </p:txBody>
      </p:sp>
    </p:spTree>
    <p:extLst>
      <p:ext uri="{BB962C8B-B14F-4D97-AF65-F5344CB8AC3E}">
        <p14:creationId xmlns:p14="http://schemas.microsoft.com/office/powerpoint/2010/main" val="2723008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E8E681-CEF8-0019-5F37-E242290F3697}"/>
              </a:ext>
            </a:extLst>
          </p:cNvPr>
          <p:cNvPicPr>
            <a:picLocks noChangeAspect="1"/>
          </p:cNvPicPr>
          <p:nvPr/>
        </p:nvPicPr>
        <p:blipFill>
          <a:blip r:embed="rId2"/>
          <a:stretch>
            <a:fillRect/>
          </a:stretch>
        </p:blipFill>
        <p:spPr>
          <a:xfrm>
            <a:off x="91440" y="91440"/>
            <a:ext cx="12006072" cy="5761155"/>
          </a:xfrm>
          <a:prstGeom prst="rect">
            <a:avLst/>
          </a:prstGeom>
        </p:spPr>
      </p:pic>
      <p:sp>
        <p:nvSpPr>
          <p:cNvPr id="5" name="TextBox 4">
            <a:extLst>
              <a:ext uri="{FF2B5EF4-FFF2-40B4-BE49-F238E27FC236}">
                <a16:creationId xmlns:a16="http://schemas.microsoft.com/office/drawing/2014/main" id="{82B77E1F-AC85-3D44-4E6C-D928B0B14049}"/>
              </a:ext>
            </a:extLst>
          </p:cNvPr>
          <p:cNvSpPr txBox="1"/>
          <p:nvPr/>
        </p:nvSpPr>
        <p:spPr>
          <a:xfrm>
            <a:off x="1519964" y="714565"/>
            <a:ext cx="6049574" cy="2492990"/>
          </a:xfrm>
          <a:prstGeom prst="rect">
            <a:avLst/>
          </a:prstGeom>
          <a:solidFill>
            <a:schemeClr val="bg1"/>
          </a:solidFill>
          <a:ln w="50800">
            <a:solidFill>
              <a:srgbClr val="FFFF00"/>
            </a:solidFill>
          </a:ln>
        </p:spPr>
        <p:txBody>
          <a:bodyPr wrap="square" rtlCol="0">
            <a:spAutoFit/>
          </a:bodyPr>
          <a:lstStyle/>
          <a:p>
            <a:r>
              <a:rPr lang="en-US" sz="2600" dirty="0"/>
              <a:t>If we invest for 20 years instead of 50 years:</a:t>
            </a:r>
          </a:p>
          <a:p>
            <a:endParaRPr lang="en-US" sz="2600" dirty="0"/>
          </a:p>
          <a:p>
            <a:r>
              <a:rPr lang="en-US" sz="2600" dirty="0"/>
              <a:t>   At 1%: 	$100,000  </a:t>
            </a:r>
            <a:r>
              <a:rPr lang="en-US" sz="2600" dirty="0">
                <a:sym typeface="Wingdings" pitchFamily="2" charset="2"/>
              </a:rPr>
              <a:t>  $111,196</a:t>
            </a:r>
          </a:p>
          <a:p>
            <a:r>
              <a:rPr lang="en-US" sz="2600" dirty="0"/>
              <a:t>   At 4%:	$100,000  </a:t>
            </a:r>
            <a:r>
              <a:rPr lang="en-US" sz="2600" dirty="0">
                <a:sym typeface="Wingdings" pitchFamily="2" charset="2"/>
              </a:rPr>
              <a:t>  $154,846</a:t>
            </a:r>
            <a:r>
              <a:rPr lang="en-US" sz="2600" dirty="0"/>
              <a:t> </a:t>
            </a:r>
          </a:p>
          <a:p>
            <a:r>
              <a:rPr lang="en-US" sz="2600" dirty="0"/>
              <a:t>   At 7%:	$100,000  </a:t>
            </a:r>
            <a:r>
              <a:rPr lang="en-US" sz="2600" dirty="0">
                <a:sym typeface="Wingdings" pitchFamily="2" charset="2"/>
              </a:rPr>
              <a:t>  $219,326</a:t>
            </a:r>
            <a:r>
              <a:rPr lang="en-US" sz="2600" dirty="0"/>
              <a:t> </a:t>
            </a:r>
          </a:p>
          <a:p>
            <a:r>
              <a:rPr lang="en-US" sz="2600" dirty="0"/>
              <a:t>   At 11%: 	$100,000  </a:t>
            </a:r>
            <a:r>
              <a:rPr lang="en-US" sz="2600" dirty="0">
                <a:sym typeface="Wingdings" pitchFamily="2" charset="2"/>
              </a:rPr>
              <a:t>  $356,326</a:t>
            </a:r>
            <a:endParaRPr lang="en-US" sz="2600" dirty="0"/>
          </a:p>
        </p:txBody>
      </p:sp>
    </p:spTree>
    <p:extLst>
      <p:ext uri="{BB962C8B-B14F-4D97-AF65-F5344CB8AC3E}">
        <p14:creationId xmlns:p14="http://schemas.microsoft.com/office/powerpoint/2010/main" val="1682660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532073"/>
            <a:ext cx="10515600" cy="46448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gn="ctr">
              <a:buAutoNum type="arabicParenBoth"/>
            </a:pPr>
            <a:r>
              <a:rPr lang="en-US" sz="4000" b="1" i="1" dirty="0">
                <a:solidFill>
                  <a:srgbClr val="30317F"/>
                </a:solidFill>
              </a:rPr>
              <a:t>Begin investing as early as you can.</a:t>
            </a:r>
            <a:br>
              <a:rPr lang="en-US" sz="4000" b="1" i="1" dirty="0">
                <a:solidFill>
                  <a:srgbClr val="30317F"/>
                </a:solidFill>
              </a:rPr>
            </a:br>
            <a:endParaRPr lang="en-US" sz="4000" b="1" i="1" dirty="0">
              <a:solidFill>
                <a:srgbClr val="30317F"/>
              </a:solidFill>
            </a:endParaRPr>
          </a:p>
          <a:p>
            <a:pPr marL="742950" indent="-742950" algn="ctr">
              <a:buAutoNum type="arabicParenBoth"/>
            </a:pPr>
            <a:r>
              <a:rPr lang="en-US" sz="4000" b="1" i="1" dirty="0">
                <a:solidFill>
                  <a:srgbClr val="30317F"/>
                </a:solidFill>
              </a:rPr>
              <a:t>Get comfortable taking some risks with your investing so you can earn bigger returns.</a:t>
            </a:r>
            <a:br>
              <a:rPr lang="en-US" sz="4000" b="1" i="1" dirty="0">
                <a:solidFill>
                  <a:srgbClr val="30317F"/>
                </a:solidFill>
              </a:rPr>
            </a:br>
            <a:endParaRPr lang="en-US" sz="4000" b="1" i="1" dirty="0">
              <a:solidFill>
                <a:srgbClr val="30317F"/>
              </a:solidFill>
            </a:endParaRPr>
          </a:p>
          <a:p>
            <a:pPr marL="742950" indent="-742950" algn="ctr">
              <a:buAutoNum type="arabicParenBoth"/>
            </a:pPr>
            <a:r>
              <a:rPr lang="en-US" sz="4000" b="1" i="1" dirty="0">
                <a:solidFill>
                  <a:srgbClr val="30317F"/>
                </a:solidFill>
              </a:rPr>
              <a:t>Get comfortable playing the long game. </a:t>
            </a:r>
            <a:endParaRPr lang="en-US" sz="4000" dirty="0">
              <a:solidFill>
                <a:srgbClr val="30317F"/>
              </a:solidFill>
            </a:endParaRPr>
          </a:p>
        </p:txBody>
      </p:sp>
    </p:spTree>
    <p:extLst>
      <p:ext uri="{BB962C8B-B14F-4D97-AF65-F5344CB8AC3E}">
        <p14:creationId xmlns:p14="http://schemas.microsoft.com/office/powerpoint/2010/main" val="597439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313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1E1287C4-F0D2-9AA3-FA12-764AB407D9D1}"/>
              </a:ext>
            </a:extLst>
          </p:cNvPr>
          <p:cNvSpPr/>
          <p:nvPr/>
        </p:nvSpPr>
        <p:spPr>
          <a:xfrm>
            <a:off x="2152271" y="2022580"/>
            <a:ext cx="8027242" cy="3263983"/>
          </a:xfrm>
          <a:prstGeom prst="ellipse">
            <a:avLst/>
          </a:prstGeom>
          <a:noFill/>
          <a:ln w="76200">
            <a:solidFill>
              <a:srgbClr val="00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525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366752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4E9A1C3-C092-EA0B-C993-20B4AABC7A61}"/>
              </a:ext>
            </a:extLst>
          </p:cNvPr>
          <p:cNvSpPr txBox="1">
            <a:spLocks noChangeArrowheads="1"/>
          </p:cNvSpPr>
          <p:nvPr/>
        </p:nvSpPr>
        <p:spPr bwMode="auto">
          <a:xfrm>
            <a:off x="838200" y="1175401"/>
            <a:ext cx="10930272" cy="1550865"/>
          </a:xfrm>
          <a:prstGeom prst="rect">
            <a:avLst/>
          </a:prstGeom>
          <a:solidFill>
            <a:schemeClr val="bg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Which of These 12 Companies Has Been </a:t>
            </a:r>
          </a:p>
          <a:p>
            <a:pPr algn="ctr"/>
            <a:r>
              <a:rPr lang="en-US" b="1" dirty="0">
                <a:solidFill>
                  <a:schemeClr val="bg1"/>
                </a:solidFill>
                <a:latin typeface="Calibri" panose="020F0502020204030204" pitchFamily="34" charset="0"/>
                <a:cs typeface="Calibri" panose="020F0502020204030204" pitchFamily="34" charset="0"/>
              </a:rPr>
              <a:t>the Best / Worst Over the Past 2 Years?</a:t>
            </a:r>
          </a:p>
        </p:txBody>
      </p:sp>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84666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Calibri" panose="020F0502020204030204" pitchFamily="34" charset="0"/>
                <a:cs typeface="Calibri" panose="020F0502020204030204" pitchFamily="34" charset="0"/>
              </a:rPr>
              <a:t>Which of These 10 Companies Has Been the Best / Worst Over the Past 2 Years?</a:t>
            </a:r>
          </a:p>
          <a:p>
            <a:pPr algn="ctr"/>
            <a:r>
              <a:rPr lang="en-US" sz="2400" dirty="0">
                <a:solidFill>
                  <a:schemeClr val="bg1"/>
                </a:solidFill>
                <a:latin typeface="Calibri" panose="020F0502020204030204" pitchFamily="34" charset="0"/>
                <a:cs typeface="Calibri" panose="020F0502020204030204" pitchFamily="34" charset="0"/>
              </a:rPr>
              <a:t>(the average company has had a return of 45% over the past 2 years)</a:t>
            </a:r>
          </a:p>
        </p:txBody>
      </p:sp>
      <p:pic>
        <p:nvPicPr>
          <p:cNvPr id="3" name="Picture 2">
            <a:extLst>
              <a:ext uri="{FF2B5EF4-FFF2-40B4-BE49-F238E27FC236}">
                <a16:creationId xmlns:a16="http://schemas.microsoft.com/office/drawing/2014/main" id="{49404E9E-EC9B-25F2-42ED-59B2D246906B}"/>
              </a:ext>
            </a:extLst>
          </p:cNvPr>
          <p:cNvPicPr>
            <a:picLocks noChangeAspect="1"/>
          </p:cNvPicPr>
          <p:nvPr/>
        </p:nvPicPr>
        <p:blipFill>
          <a:blip r:embed="rId2"/>
          <a:stretch>
            <a:fillRect/>
          </a:stretch>
        </p:blipFill>
        <p:spPr>
          <a:xfrm>
            <a:off x="1117601" y="1236132"/>
            <a:ext cx="10930272" cy="5531711"/>
          </a:xfrm>
          <a:prstGeom prst="rect">
            <a:avLst/>
          </a:prstGeom>
        </p:spPr>
      </p:pic>
    </p:spTree>
    <p:extLst>
      <p:ext uri="{BB962C8B-B14F-4D97-AF65-F5344CB8AC3E}">
        <p14:creationId xmlns:p14="http://schemas.microsoft.com/office/powerpoint/2010/main" val="124298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496EB0-6D99-3D45-92A9-5B118B260DF7}"/>
              </a:ext>
            </a:extLst>
          </p:cNvPr>
          <p:cNvPicPr>
            <a:picLocks noChangeAspect="1"/>
          </p:cNvPicPr>
          <p:nvPr/>
        </p:nvPicPr>
        <p:blipFill>
          <a:blip r:embed="rId2"/>
          <a:stretch>
            <a:fillRect/>
          </a:stretch>
        </p:blipFill>
        <p:spPr>
          <a:xfrm>
            <a:off x="875118" y="1296145"/>
            <a:ext cx="10614289" cy="4593509"/>
          </a:xfrm>
          <a:prstGeom prst="rect">
            <a:avLst/>
          </a:prstGeom>
        </p:spPr>
      </p:pic>
      <p:sp>
        <p:nvSpPr>
          <p:cNvPr id="2" name="Rectangle 2">
            <a:extLst>
              <a:ext uri="{FF2B5EF4-FFF2-40B4-BE49-F238E27FC236}">
                <a16:creationId xmlns:a16="http://schemas.microsoft.com/office/drawing/2014/main" id="{3BAD7786-80DF-5D53-EECB-D0E37BA28804}"/>
              </a:ext>
            </a:extLst>
          </p:cNvPr>
          <p:cNvSpPr txBox="1">
            <a:spLocks noChangeArrowheads="1"/>
          </p:cNvSpPr>
          <p:nvPr/>
        </p:nvSpPr>
        <p:spPr bwMode="auto">
          <a:xfrm>
            <a:off x="838200" y="328735"/>
            <a:ext cx="10670628" cy="84666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solidFill>
                <a:latin typeface="Calibri" panose="020F0502020204030204" pitchFamily="34" charset="0"/>
                <a:cs typeface="Calibri" panose="020F0502020204030204" pitchFamily="34" charset="0"/>
              </a:rPr>
              <a:t>Which of These 10 Companies Has Been the Best / Worst Over the Past 2 Years?</a:t>
            </a:r>
          </a:p>
          <a:p>
            <a:pPr algn="ctr"/>
            <a:r>
              <a:rPr lang="en-US" sz="2400" dirty="0">
                <a:solidFill>
                  <a:schemeClr val="bg1"/>
                </a:solidFill>
                <a:latin typeface="Calibri" panose="020F0502020204030204" pitchFamily="34" charset="0"/>
                <a:cs typeface="Calibri" panose="020F0502020204030204" pitchFamily="34" charset="0"/>
              </a:rPr>
              <a:t>(the average company has had a return of 45% over the past 2 years)</a:t>
            </a:r>
          </a:p>
        </p:txBody>
      </p:sp>
    </p:spTree>
    <p:extLst>
      <p:ext uri="{BB962C8B-B14F-4D97-AF65-F5344CB8AC3E}">
        <p14:creationId xmlns:p14="http://schemas.microsoft.com/office/powerpoint/2010/main" val="1519822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126068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
        <p:nvSpPr>
          <p:cNvPr id="5" name="Rectangle: Rounded Corners 4">
            <a:extLst>
              <a:ext uri="{FF2B5EF4-FFF2-40B4-BE49-F238E27FC236}">
                <a16:creationId xmlns:a16="http://schemas.microsoft.com/office/drawing/2014/main" id="{759742F1-4147-A837-2DC7-58968158FF3B}"/>
              </a:ext>
            </a:extLst>
          </p:cNvPr>
          <p:cNvSpPr/>
          <p:nvPr/>
        </p:nvSpPr>
        <p:spPr>
          <a:xfrm>
            <a:off x="6081624" y="992038"/>
            <a:ext cx="3123279" cy="2242868"/>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BD52A35-989A-24E1-6930-FCC7B87D54E2}"/>
              </a:ext>
            </a:extLst>
          </p:cNvPr>
          <p:cNvSpPr/>
          <p:nvPr/>
        </p:nvSpPr>
        <p:spPr>
          <a:xfrm>
            <a:off x="8051580" y="3417222"/>
            <a:ext cx="3542324" cy="2033409"/>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518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4"/>
            <a:ext cx="10670628" cy="3383309"/>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b="1" dirty="0">
              <a:solidFill>
                <a:schemeClr val="bg1"/>
              </a:solidFill>
              <a:latin typeface="Calibri" panose="020F0502020204030204" pitchFamily="34" charset="0"/>
              <a:cs typeface="Calibri" panose="020F0502020204030204" pitchFamily="34" charset="0"/>
            </a:endParaRPr>
          </a:p>
          <a:p>
            <a:pPr algn="ctr"/>
            <a:r>
              <a:rPr lang="en-US" sz="6000" b="1" dirty="0">
                <a:solidFill>
                  <a:schemeClr val="bg1"/>
                </a:solidFill>
                <a:latin typeface="Calibri" panose="020F0502020204030204" pitchFamily="34" charset="0"/>
                <a:cs typeface="Calibri" panose="020F0502020204030204" pitchFamily="34" charset="0"/>
              </a:rPr>
              <a:t>WHAT IS HAPPENING WITH STUDENT LOAN DEBT?</a:t>
            </a:r>
          </a:p>
        </p:txBody>
      </p:sp>
      <p:sp>
        <p:nvSpPr>
          <p:cNvPr id="5" name="Rectangle 4">
            <a:extLst>
              <a:ext uri="{FF2B5EF4-FFF2-40B4-BE49-F238E27FC236}">
                <a16:creationId xmlns:a16="http://schemas.microsoft.com/office/drawing/2014/main" id="{9C1CBDE0-2AE7-FB4D-E100-622DEF56C1A1}"/>
              </a:ext>
            </a:extLst>
          </p:cNvPr>
          <p:cNvSpPr/>
          <p:nvPr/>
        </p:nvSpPr>
        <p:spPr>
          <a:xfrm>
            <a:off x="2053868" y="4129936"/>
            <a:ext cx="3833213" cy="192569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THERE’S </a:t>
            </a:r>
          </a:p>
          <a:p>
            <a:pPr algn="ctr"/>
            <a:r>
              <a:rPr lang="en-US" sz="3600" b="1" dirty="0"/>
              <a:t>GOOD NEWS</a:t>
            </a:r>
          </a:p>
        </p:txBody>
      </p:sp>
      <p:sp>
        <p:nvSpPr>
          <p:cNvPr id="6" name="Rectangle 5">
            <a:extLst>
              <a:ext uri="{FF2B5EF4-FFF2-40B4-BE49-F238E27FC236}">
                <a16:creationId xmlns:a16="http://schemas.microsoft.com/office/drawing/2014/main" id="{172B6535-8C36-164A-0A37-19F987F4FFCF}"/>
              </a:ext>
            </a:extLst>
          </p:cNvPr>
          <p:cNvSpPr/>
          <p:nvPr/>
        </p:nvSpPr>
        <p:spPr>
          <a:xfrm>
            <a:off x="6304919" y="4123881"/>
            <a:ext cx="3833213" cy="192569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THERE’S </a:t>
            </a:r>
          </a:p>
          <a:p>
            <a:pPr algn="ctr"/>
            <a:r>
              <a:rPr lang="en-US" sz="3600" b="1" dirty="0"/>
              <a:t>BAD NEWS</a:t>
            </a:r>
          </a:p>
        </p:txBody>
      </p:sp>
    </p:spTree>
    <p:extLst>
      <p:ext uri="{BB962C8B-B14F-4D97-AF65-F5344CB8AC3E}">
        <p14:creationId xmlns:p14="http://schemas.microsoft.com/office/powerpoint/2010/main" val="216129667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2040747"/>
            <a:ext cx="10670628" cy="4136216"/>
          </a:xfrm>
        </p:spPr>
        <p:txBody>
          <a:bodyPr>
            <a:noAutofit/>
          </a:bodyPr>
          <a:lstStyle/>
          <a:p>
            <a:pPr marL="457200" lvl="0" indent="-457200">
              <a:buFont typeface="+mj-lt"/>
              <a:buAutoNum type="arabicPeriod"/>
            </a:pPr>
            <a:r>
              <a:rPr lang="en-US" sz="2400" b="1" dirty="0">
                <a:solidFill>
                  <a:srgbClr val="2D2D83"/>
                </a:solidFill>
              </a:rPr>
              <a:t>Some student loans are being forgiven….for a variety of reasons.</a:t>
            </a:r>
          </a:p>
          <a:p>
            <a:pPr lvl="1"/>
            <a:r>
              <a:rPr lang="en-US" sz="2000" b="1" dirty="0">
                <a:solidFill>
                  <a:srgbClr val="2D2D83"/>
                </a:solidFill>
              </a:rPr>
              <a:t>There is no longer a national plan for $10,000 or $20,000 of relief, but the Department of Education is relieving loans on a more specific basis</a:t>
            </a:r>
          </a:p>
          <a:p>
            <a:pPr lvl="1"/>
            <a:r>
              <a:rPr lang="en-US" sz="2000" b="1" dirty="0">
                <a:solidFill>
                  <a:srgbClr val="2D2D83"/>
                </a:solidFill>
              </a:rPr>
              <a:t>If your lender engaged in fraud, if your university went out of business, if your university misled you</a:t>
            </a:r>
            <a:br>
              <a:rPr lang="en-US" sz="2000" b="1" dirty="0">
                <a:solidFill>
                  <a:srgbClr val="2D2D83"/>
                </a:solidFill>
              </a:rPr>
            </a:br>
            <a:endParaRPr lang="en-US" sz="2000" b="1" dirty="0">
              <a:solidFill>
                <a:srgbClr val="2D2D83"/>
              </a:solidFill>
            </a:endParaRPr>
          </a:p>
          <a:p>
            <a:pPr marL="514350" indent="-514350">
              <a:buFont typeface="+mj-lt"/>
              <a:buAutoNum type="arabicPeriod"/>
            </a:pPr>
            <a:r>
              <a:rPr lang="en-US" b="1" dirty="0">
                <a:solidFill>
                  <a:srgbClr val="2D2D83"/>
                </a:solidFill>
              </a:rPr>
              <a:t>Expanded opportunities for INCOME DRIVEN REPAYMENT</a:t>
            </a:r>
            <a:br>
              <a:rPr lang="en-US" b="1" dirty="0">
                <a:solidFill>
                  <a:srgbClr val="2D2D83"/>
                </a:solidFill>
              </a:rPr>
            </a:br>
            <a:endParaRPr lang="en-US" b="1" dirty="0">
              <a:solidFill>
                <a:srgbClr val="2D2D83"/>
              </a:solidFill>
            </a:endParaRPr>
          </a:p>
          <a:p>
            <a:pPr marL="514350" indent="-514350">
              <a:buFont typeface="+mj-lt"/>
              <a:buAutoNum type="arabicPeriod"/>
            </a:pPr>
            <a:r>
              <a:rPr lang="en-US" b="1" dirty="0">
                <a:solidFill>
                  <a:srgbClr val="2D2D83"/>
                </a:solidFill>
              </a:rPr>
              <a:t>Expanded opportunities for PUBLIC SERVICE LOAN FORGIVENESS</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DEBT UPDATE</a:t>
            </a:r>
          </a:p>
        </p:txBody>
      </p:sp>
      <p:sp>
        <p:nvSpPr>
          <p:cNvPr id="3" name="Rectangle 2">
            <a:extLst>
              <a:ext uri="{FF2B5EF4-FFF2-40B4-BE49-F238E27FC236}">
                <a16:creationId xmlns:a16="http://schemas.microsoft.com/office/drawing/2014/main" id="{7A844911-5CDA-E93B-B19F-DA68341341B7}"/>
              </a:ext>
            </a:extLst>
          </p:cNvPr>
          <p:cNvSpPr txBox="1">
            <a:spLocks noChangeArrowheads="1"/>
          </p:cNvSpPr>
          <p:nvPr/>
        </p:nvSpPr>
        <p:spPr bwMode="auto">
          <a:xfrm>
            <a:off x="838200" y="1087822"/>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GOOD NEWS</a:t>
            </a:r>
          </a:p>
        </p:txBody>
      </p:sp>
    </p:spTree>
    <p:extLst>
      <p:ext uri="{BB962C8B-B14F-4D97-AF65-F5344CB8AC3E}">
        <p14:creationId xmlns:p14="http://schemas.microsoft.com/office/powerpoint/2010/main" val="284272258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2040747"/>
            <a:ext cx="10670628" cy="4136216"/>
          </a:xfrm>
        </p:spPr>
        <p:txBody>
          <a:bodyPr>
            <a:noAutofit/>
          </a:bodyPr>
          <a:lstStyle/>
          <a:p>
            <a:pPr marL="457200" lvl="0" indent="-457200">
              <a:buFont typeface="+mj-lt"/>
              <a:buAutoNum type="arabicPeriod"/>
            </a:pPr>
            <a:r>
              <a:rPr lang="en-US" sz="2400" b="1" dirty="0">
                <a:solidFill>
                  <a:srgbClr val="2D2D83"/>
                </a:solidFill>
              </a:rPr>
              <a:t>There is no longer a national plan for $10,000 or $20,000 of relief </a:t>
            </a:r>
          </a:p>
          <a:p>
            <a:pPr marL="457200" lvl="0" indent="-457200">
              <a:buFont typeface="+mj-lt"/>
              <a:buAutoNum type="arabicPeriod"/>
            </a:pPr>
            <a:r>
              <a:rPr lang="en-US" sz="2400" b="1" dirty="0">
                <a:solidFill>
                  <a:srgbClr val="2D2D83"/>
                </a:solidFill>
              </a:rPr>
              <a:t>Payments resumed – after a 3.5 year break – in October 2023 for graduates and others whose loans required payments</a:t>
            </a:r>
          </a:p>
          <a:p>
            <a:pPr lvl="1"/>
            <a:r>
              <a:rPr lang="en-US" sz="2000" b="1" dirty="0">
                <a:solidFill>
                  <a:srgbClr val="2D2D83"/>
                </a:solidFill>
              </a:rPr>
              <a:t>For federally subsidized loans, you do not have to repay and interest does not accrue until 6 months after you are no longer a student – that probably applies to most of you</a:t>
            </a:r>
            <a:br>
              <a:rPr lang="en-US" sz="2000" b="1" dirty="0">
                <a:solidFill>
                  <a:srgbClr val="2D2D83"/>
                </a:solidFill>
              </a:rPr>
            </a:br>
            <a:endParaRPr lang="en-US" sz="2000" b="1" dirty="0">
              <a:solidFill>
                <a:srgbClr val="2D2D83"/>
              </a:solidFill>
            </a:endParaRPr>
          </a:p>
          <a:p>
            <a:pPr marL="457200" indent="-457200">
              <a:buFont typeface="+mj-lt"/>
              <a:buAutoNum type="arabicPeriod"/>
            </a:pPr>
            <a:r>
              <a:rPr lang="en-US" sz="2400" b="1" dirty="0">
                <a:solidFill>
                  <a:srgbClr val="2D2D83"/>
                </a:solidFill>
              </a:rPr>
              <a:t>Interest rates have increased since 2020…but may begin coming down in late 2024 and early 2025.</a:t>
            </a:r>
          </a:p>
          <a:p>
            <a:pPr marL="457200" indent="-457200">
              <a:buFont typeface="+mj-lt"/>
              <a:buAutoNum type="arabicPeriod"/>
            </a:pPr>
            <a:r>
              <a:rPr lang="en-US" sz="2400" b="1" dirty="0">
                <a:solidFill>
                  <a:srgbClr val="2D2D83"/>
                </a:solidFill>
              </a:rPr>
              <a:t>If you have a private loan – NOT through FAFSA or </a:t>
            </a:r>
            <a:r>
              <a:rPr lang="en-US" sz="2400" b="1" dirty="0" err="1">
                <a:solidFill>
                  <a:srgbClr val="2D2D83"/>
                </a:solidFill>
              </a:rPr>
              <a:t>studentaid.gov</a:t>
            </a:r>
            <a:r>
              <a:rPr lang="en-US" sz="2400" b="1" dirty="0">
                <a:solidFill>
                  <a:srgbClr val="2D2D83"/>
                </a:solidFill>
              </a:rPr>
              <a:t> – you do not benefit from federal relief or forgiveness programs</a:t>
            </a:r>
          </a:p>
          <a:p>
            <a:pPr lvl="1"/>
            <a:r>
              <a:rPr lang="en-US" sz="2000" b="1" dirty="0">
                <a:solidFill>
                  <a:srgbClr val="2D2D83"/>
                </a:solidFill>
              </a:rPr>
              <a:t>This includes if you moved a federal loan to a private lenders, probably</a:t>
            </a:r>
            <a:endParaRPr lang="en-US" sz="18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DEBT UPDATE</a:t>
            </a:r>
          </a:p>
        </p:txBody>
      </p:sp>
      <p:sp>
        <p:nvSpPr>
          <p:cNvPr id="3" name="Rectangle 2">
            <a:extLst>
              <a:ext uri="{FF2B5EF4-FFF2-40B4-BE49-F238E27FC236}">
                <a16:creationId xmlns:a16="http://schemas.microsoft.com/office/drawing/2014/main" id="{7A844911-5CDA-E93B-B19F-DA68341341B7}"/>
              </a:ext>
            </a:extLst>
          </p:cNvPr>
          <p:cNvSpPr txBox="1">
            <a:spLocks noChangeArrowheads="1"/>
          </p:cNvSpPr>
          <p:nvPr/>
        </p:nvSpPr>
        <p:spPr bwMode="auto">
          <a:xfrm>
            <a:off x="838200" y="1087822"/>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BAD NEWS</a:t>
            </a:r>
          </a:p>
        </p:txBody>
      </p:sp>
    </p:spTree>
    <p:extLst>
      <p:ext uri="{BB962C8B-B14F-4D97-AF65-F5344CB8AC3E}">
        <p14:creationId xmlns:p14="http://schemas.microsoft.com/office/powerpoint/2010/main" val="268254274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2040747"/>
            <a:ext cx="10670628" cy="4136216"/>
          </a:xfrm>
        </p:spPr>
        <p:txBody>
          <a:bodyPr>
            <a:noAutofit/>
          </a:bodyPr>
          <a:lstStyle/>
          <a:p>
            <a:pPr marL="457200" lvl="0" indent="-457200">
              <a:buFont typeface="+mj-lt"/>
              <a:buAutoNum type="arabicPeriod"/>
            </a:pPr>
            <a:r>
              <a:rPr lang="en-US" sz="2400" b="1" dirty="0">
                <a:solidFill>
                  <a:srgbClr val="2D2D83"/>
                </a:solidFill>
              </a:rPr>
              <a:t>Go to </a:t>
            </a:r>
            <a:r>
              <a:rPr lang="en-US" sz="2400" b="1" dirty="0" err="1">
                <a:solidFill>
                  <a:srgbClr val="2D2D83"/>
                </a:solidFill>
              </a:rPr>
              <a:t>studentaid.gov</a:t>
            </a:r>
            <a:r>
              <a:rPr lang="en-US" sz="2400" b="1" dirty="0">
                <a:solidFill>
                  <a:srgbClr val="2D2D83"/>
                </a:solidFill>
              </a:rPr>
              <a:t> to understand the status of your loans</a:t>
            </a:r>
            <a:br>
              <a:rPr lang="en-US" sz="2400" b="1" dirty="0">
                <a:solidFill>
                  <a:srgbClr val="2D2D83"/>
                </a:solidFill>
              </a:rPr>
            </a:br>
            <a:endParaRPr lang="en-US" sz="2400" b="1" dirty="0">
              <a:solidFill>
                <a:srgbClr val="2D2D83"/>
              </a:solidFill>
            </a:endParaRPr>
          </a:p>
          <a:p>
            <a:pPr marL="457200" lvl="0" indent="-457200">
              <a:buFont typeface="+mj-lt"/>
              <a:buAutoNum type="arabicPeriod"/>
            </a:pPr>
            <a:r>
              <a:rPr lang="en-US" sz="2400" b="1" dirty="0">
                <a:solidFill>
                  <a:srgbClr val="2D2D83"/>
                </a:solidFill>
              </a:rPr>
              <a:t>Get to know your loan servicer….this is the bank or company where you send (or will send in the future) your monthly loan payments</a:t>
            </a:r>
            <a:br>
              <a:rPr lang="en-US" sz="2400" b="1" dirty="0">
                <a:solidFill>
                  <a:srgbClr val="2D2D83"/>
                </a:solidFill>
              </a:rPr>
            </a:br>
            <a:endParaRPr lang="en-US" sz="2400" b="1" dirty="0">
              <a:solidFill>
                <a:srgbClr val="2D2D83"/>
              </a:solidFill>
            </a:endParaRPr>
          </a:p>
          <a:p>
            <a:pPr marL="457200" lvl="0" indent="-457200">
              <a:buFont typeface="+mj-lt"/>
              <a:buAutoNum type="arabicPeriod"/>
            </a:pPr>
            <a:r>
              <a:rPr lang="en-US" sz="2400" b="1" dirty="0">
                <a:solidFill>
                  <a:srgbClr val="2D2D83"/>
                </a:solidFill>
              </a:rPr>
              <a:t>Explore the requirements for Public Service Loan Forgiveness, the most generous loan forgiveness program offered</a:t>
            </a:r>
          </a:p>
          <a:p>
            <a:pPr lvl="1"/>
            <a:r>
              <a:rPr lang="en-US" b="1" dirty="0">
                <a:solidFill>
                  <a:srgbClr val="2D2D83"/>
                </a:solidFill>
              </a:rPr>
              <a:t>If you work in education, for non-profits, government and other public service, your full loan might be forgiven after 10 years of on-time payments</a:t>
            </a:r>
            <a:br>
              <a:rPr lang="en-US" b="1" dirty="0">
                <a:solidFill>
                  <a:srgbClr val="2D2D83"/>
                </a:solidFill>
              </a:rPr>
            </a:br>
            <a:endParaRPr lang="en-US" b="1" dirty="0">
              <a:solidFill>
                <a:srgbClr val="2D2D83"/>
              </a:solidFill>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DEBT UPDATE</a:t>
            </a:r>
          </a:p>
        </p:txBody>
      </p:sp>
      <p:sp>
        <p:nvSpPr>
          <p:cNvPr id="3" name="Rectangle 2">
            <a:extLst>
              <a:ext uri="{FF2B5EF4-FFF2-40B4-BE49-F238E27FC236}">
                <a16:creationId xmlns:a16="http://schemas.microsoft.com/office/drawing/2014/main" id="{7A844911-5CDA-E93B-B19F-DA68341341B7}"/>
              </a:ext>
            </a:extLst>
          </p:cNvPr>
          <p:cNvSpPr txBox="1">
            <a:spLocks noChangeArrowheads="1"/>
          </p:cNvSpPr>
          <p:nvPr/>
        </p:nvSpPr>
        <p:spPr bwMode="auto">
          <a:xfrm>
            <a:off x="838200" y="1087822"/>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YOU Should Do Today</a:t>
            </a:r>
          </a:p>
        </p:txBody>
      </p:sp>
    </p:spTree>
    <p:extLst>
      <p:ext uri="{BB962C8B-B14F-4D97-AF65-F5344CB8AC3E}">
        <p14:creationId xmlns:p14="http://schemas.microsoft.com/office/powerpoint/2010/main" val="386117333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2040747"/>
            <a:ext cx="10670628" cy="4136216"/>
          </a:xfrm>
        </p:spPr>
        <p:txBody>
          <a:bodyPr>
            <a:noAutofit/>
          </a:bodyPr>
          <a:lstStyle/>
          <a:p>
            <a:pPr marL="457200" lvl="0" indent="-457200">
              <a:buFont typeface="+mj-lt"/>
              <a:buAutoNum type="arabicPeriod"/>
            </a:pPr>
            <a:r>
              <a:rPr lang="en-US" sz="400" b="1" dirty="0">
                <a:solidFill>
                  <a:schemeClr val="bg1"/>
                </a:solidFill>
              </a:rPr>
              <a:t>Go to </a:t>
            </a:r>
            <a:r>
              <a:rPr lang="en-US" sz="400" b="1" dirty="0" err="1">
                <a:solidFill>
                  <a:schemeClr val="bg1"/>
                </a:solidFill>
              </a:rPr>
              <a:t>studentaid.gov</a:t>
            </a:r>
            <a:r>
              <a:rPr lang="en-US" sz="400" b="1" dirty="0">
                <a:solidFill>
                  <a:schemeClr val="bg1"/>
                </a:solidFill>
              </a:rPr>
              <a:t> to understand the status of your loans</a:t>
            </a:r>
            <a:br>
              <a:rPr lang="en-US" sz="400" b="1" dirty="0">
                <a:solidFill>
                  <a:schemeClr val="bg1"/>
                </a:solidFill>
              </a:rPr>
            </a:br>
            <a:endParaRPr lang="en-US" sz="400" b="1" dirty="0">
              <a:solidFill>
                <a:schemeClr val="bg1"/>
              </a:solidFill>
            </a:endParaRPr>
          </a:p>
          <a:p>
            <a:pPr marL="457200" lvl="0" indent="-457200">
              <a:buFont typeface="+mj-lt"/>
              <a:buAutoNum type="arabicPeriod"/>
            </a:pPr>
            <a:r>
              <a:rPr lang="en-US" sz="400" b="1" dirty="0">
                <a:solidFill>
                  <a:schemeClr val="bg1"/>
                </a:solidFill>
              </a:rPr>
              <a:t>Get to know your loan servicer….this is the bank or company where you send (or will send in the future) your monthly loan payments</a:t>
            </a:r>
            <a:br>
              <a:rPr lang="en-US" sz="400" b="1" dirty="0">
                <a:solidFill>
                  <a:schemeClr val="bg1"/>
                </a:solidFill>
              </a:rPr>
            </a:br>
            <a:endParaRPr lang="en-US" sz="400" b="1" dirty="0">
              <a:solidFill>
                <a:schemeClr val="bg1"/>
              </a:solidFill>
            </a:endParaRPr>
          </a:p>
          <a:p>
            <a:pPr marL="457200" lvl="0" indent="-457200">
              <a:buFont typeface="+mj-lt"/>
              <a:buAutoNum type="arabicPeriod"/>
            </a:pPr>
            <a:r>
              <a:rPr lang="en-US" sz="400" b="1" dirty="0">
                <a:solidFill>
                  <a:schemeClr val="bg1"/>
                </a:solidFill>
              </a:rPr>
              <a:t>Explore the requirements for Public Service Loan Forgiveness, the most generous loan forgiveness program offered</a:t>
            </a:r>
          </a:p>
          <a:p>
            <a:pPr lvl="1"/>
            <a:r>
              <a:rPr lang="en-US" sz="400" b="1" dirty="0">
                <a:solidFill>
                  <a:schemeClr val="bg1"/>
                </a:solidFill>
              </a:rPr>
              <a:t>If you work in education, for non-profits, government and other public service, your full loan might be forgiven after 10 years of on-time payments</a:t>
            </a:r>
            <a:endParaRPr lang="en-US" b="1" dirty="0">
              <a:solidFill>
                <a:srgbClr val="2D2D83"/>
              </a:solidFill>
            </a:endParaRPr>
          </a:p>
          <a:p>
            <a:pPr marL="457200" indent="-457200">
              <a:buFont typeface="+mj-lt"/>
              <a:buAutoNum type="arabicPeriod"/>
            </a:pPr>
            <a:r>
              <a:rPr lang="en-US" sz="2400" b="1" dirty="0">
                <a:solidFill>
                  <a:srgbClr val="2D2D83"/>
                </a:solidFill>
              </a:rPr>
              <a:t>Explore the options within Income Drive Repayment….a repayment plan that allows you to make repayments based on your income (which can be great while your income is relatively low)</a:t>
            </a:r>
          </a:p>
          <a:p>
            <a:pPr marL="914400" lvl="1" indent="-457200">
              <a:buFont typeface="+mj-lt"/>
              <a:buAutoNum type="arabicPeriod"/>
            </a:pPr>
            <a:r>
              <a:rPr lang="en-US" b="1" dirty="0">
                <a:solidFill>
                  <a:srgbClr val="2D2D83"/>
                </a:solidFill>
              </a:rPr>
              <a:t>Making 20-25 years of payments on-time should lead to forgiveness</a:t>
            </a:r>
          </a:p>
          <a:p>
            <a:pPr marL="914400" lvl="1" indent="-457200">
              <a:buFont typeface="+mj-lt"/>
              <a:buAutoNum type="arabicPeriod"/>
            </a:pPr>
            <a:r>
              <a:rPr lang="en-US" b="1" dirty="0">
                <a:solidFill>
                  <a:srgbClr val="2D2D83"/>
                </a:solidFill>
              </a:rPr>
              <a:t>Public service loan forgiveness is a special kind of Income Driven Repayment – if you start working in education, and then switch to private industry, you can switch your repayment plan from PSLF to IDR</a:t>
            </a:r>
          </a:p>
          <a:p>
            <a:pPr marL="457200" indent="-457200">
              <a:buFont typeface="+mj-lt"/>
              <a:buAutoNum type="arabicPeriod"/>
            </a:pPr>
            <a:r>
              <a:rPr lang="en-US" sz="2400" b="1" dirty="0">
                <a:solidFill>
                  <a:srgbClr val="2D2D83"/>
                </a:solidFill>
              </a:rPr>
              <a:t>Make all required payments on-time</a:t>
            </a:r>
            <a:endParaRPr lang="en-US" sz="2400" dirty="0">
              <a:sym typeface="Wingdings" pitchFamily="2" charset="2"/>
            </a:endParaRP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DEBT UPDATE</a:t>
            </a:r>
          </a:p>
        </p:txBody>
      </p:sp>
      <p:sp>
        <p:nvSpPr>
          <p:cNvPr id="3" name="Rectangle 2">
            <a:extLst>
              <a:ext uri="{FF2B5EF4-FFF2-40B4-BE49-F238E27FC236}">
                <a16:creationId xmlns:a16="http://schemas.microsoft.com/office/drawing/2014/main" id="{7A844911-5CDA-E93B-B19F-DA68341341B7}"/>
              </a:ext>
            </a:extLst>
          </p:cNvPr>
          <p:cNvSpPr txBox="1">
            <a:spLocks noChangeArrowheads="1"/>
          </p:cNvSpPr>
          <p:nvPr/>
        </p:nvSpPr>
        <p:spPr bwMode="auto">
          <a:xfrm>
            <a:off x="838200" y="1087822"/>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YOU Should Do Today</a:t>
            </a:r>
          </a:p>
        </p:txBody>
      </p:sp>
    </p:spTree>
    <p:extLst>
      <p:ext uri="{BB962C8B-B14F-4D97-AF65-F5344CB8AC3E}">
        <p14:creationId xmlns:p14="http://schemas.microsoft.com/office/powerpoint/2010/main" val="242309660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PRIORITIZING YOUR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1" y="1326183"/>
            <a:ext cx="10625106"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solidFill>
                  <a:srgbClr val="0000CC"/>
                </a:solidFill>
              </a:rPr>
              <a:t>The first step to taking control of your debt is to identify all of your debt and understand you’re your responsibilities are with respect to each loan or debt.</a:t>
            </a:r>
          </a:p>
          <a:p>
            <a:r>
              <a:rPr lang="en-US" sz="2700" b="1" dirty="0">
                <a:solidFill>
                  <a:srgbClr val="0000CC"/>
                </a:solidFill>
              </a:rPr>
              <a:t>Today, tomorrow or anytime in the near future, take the time to complete the information below, paying specific attention to the interest rates and any special features related to the debt (e.g. variable rates, prepayment penalties, restructuring fees, ability to negotiate or refinance).</a:t>
            </a:r>
          </a:p>
          <a:p>
            <a:r>
              <a:rPr lang="en-US" sz="2700" b="1" dirty="0">
                <a:solidFill>
                  <a:srgbClr val="0000CC"/>
                </a:solidFill>
              </a:rPr>
              <a:t>Taking control of your financial situation begins with looking in the mirror and knowing you’re your situation is. This is not always fun, but it is the key to you being in control of your financial situation, instead of your money financial situation being in control of you. </a:t>
            </a:r>
          </a:p>
        </p:txBody>
      </p:sp>
    </p:spTree>
    <p:extLst>
      <p:ext uri="{BB962C8B-B14F-4D97-AF65-F5344CB8AC3E}">
        <p14:creationId xmlns:p14="http://schemas.microsoft.com/office/powerpoint/2010/main" val="56318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1045386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PRIORITIZING YOUR DEBT</a:t>
            </a:r>
          </a:p>
        </p:txBody>
      </p:sp>
      <p:pic>
        <p:nvPicPr>
          <p:cNvPr id="2" name="Picture 1">
            <a:extLst>
              <a:ext uri="{FF2B5EF4-FFF2-40B4-BE49-F238E27FC236}">
                <a16:creationId xmlns:a16="http://schemas.microsoft.com/office/drawing/2014/main" id="{804EDE52-196A-9DAA-3EB3-79C9F36DC922}"/>
              </a:ext>
            </a:extLst>
          </p:cNvPr>
          <p:cNvPicPr>
            <a:picLocks noChangeAspect="1"/>
          </p:cNvPicPr>
          <p:nvPr/>
        </p:nvPicPr>
        <p:blipFill>
          <a:blip r:embed="rId2"/>
          <a:stretch>
            <a:fillRect/>
          </a:stretch>
        </p:blipFill>
        <p:spPr>
          <a:xfrm>
            <a:off x="1259686" y="1168736"/>
            <a:ext cx="9672628" cy="5022326"/>
          </a:xfrm>
          <a:prstGeom prst="rect">
            <a:avLst/>
          </a:prstGeom>
        </p:spPr>
      </p:pic>
    </p:spTree>
    <p:extLst>
      <p:ext uri="{BB962C8B-B14F-4D97-AF65-F5344CB8AC3E}">
        <p14:creationId xmlns:p14="http://schemas.microsoft.com/office/powerpoint/2010/main" val="1554145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PRIORITIZING YOUR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1" y="1326183"/>
            <a:ext cx="10625106"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solidFill>
                  <a:srgbClr val="0000CC"/>
                </a:solidFill>
              </a:rPr>
              <a:t>Which debt is most costly?</a:t>
            </a:r>
          </a:p>
          <a:p>
            <a:pPr lvl="1"/>
            <a:r>
              <a:rPr lang="en-US" sz="2300" b="1" dirty="0">
                <a:solidFill>
                  <a:srgbClr val="0000CC"/>
                </a:solidFill>
              </a:rPr>
              <a:t>Maybe this is due to the interest rate being very high.</a:t>
            </a:r>
          </a:p>
          <a:p>
            <a:pPr lvl="1"/>
            <a:r>
              <a:rPr lang="en-US" sz="2300" b="1" dirty="0">
                <a:solidFill>
                  <a:srgbClr val="0000CC"/>
                </a:solidFill>
              </a:rPr>
              <a:t>Maybe this is due to certain restrictions – you cannot prepay or there are fees.</a:t>
            </a:r>
          </a:p>
          <a:p>
            <a:pPr lvl="1"/>
            <a:r>
              <a:rPr lang="en-US" sz="2300" b="1" dirty="0">
                <a:solidFill>
                  <a:srgbClr val="0000CC"/>
                </a:solidFill>
              </a:rPr>
              <a:t>Or maybe this is due to the repayment term being very long.</a:t>
            </a:r>
            <a:br>
              <a:rPr lang="en-US" sz="2300" b="1" dirty="0">
                <a:solidFill>
                  <a:srgbClr val="0000CC"/>
                </a:solidFill>
              </a:rPr>
            </a:br>
            <a:endParaRPr lang="en-US" sz="2300" b="1" dirty="0">
              <a:solidFill>
                <a:srgbClr val="0000CC"/>
              </a:solidFill>
            </a:endParaRPr>
          </a:p>
          <a:p>
            <a:r>
              <a:rPr lang="en-US" sz="2700" b="1" dirty="0">
                <a:solidFill>
                  <a:srgbClr val="0000CC"/>
                </a:solidFill>
              </a:rPr>
              <a:t>Which debt is most flexible?</a:t>
            </a:r>
          </a:p>
          <a:p>
            <a:pPr lvl="1"/>
            <a:r>
              <a:rPr lang="en-US" sz="2300" b="1" dirty="0">
                <a:solidFill>
                  <a:srgbClr val="0000CC"/>
                </a:solidFill>
              </a:rPr>
              <a:t>Which debt can you prepay anytime?</a:t>
            </a:r>
          </a:p>
          <a:p>
            <a:pPr lvl="1"/>
            <a:r>
              <a:rPr lang="en-US" sz="2300" b="1" dirty="0">
                <a:solidFill>
                  <a:srgbClr val="0000CC"/>
                </a:solidFill>
              </a:rPr>
              <a:t>Which debt can you renegotiate to different terms without cost?</a:t>
            </a:r>
          </a:p>
          <a:p>
            <a:pPr lvl="1"/>
            <a:endParaRPr lang="en-US" sz="2300" b="1" dirty="0">
              <a:solidFill>
                <a:srgbClr val="0000CC"/>
              </a:solidFill>
            </a:endParaRPr>
          </a:p>
          <a:p>
            <a:r>
              <a:rPr lang="en-US" sz="2700" b="1" dirty="0">
                <a:solidFill>
                  <a:srgbClr val="0000CC"/>
                </a:solidFill>
              </a:rPr>
              <a:t>Which debt helps your credit score? </a:t>
            </a:r>
            <a:br>
              <a:rPr lang="en-US" sz="2700" b="1" dirty="0">
                <a:solidFill>
                  <a:srgbClr val="0000CC"/>
                </a:solidFill>
              </a:rPr>
            </a:br>
            <a:r>
              <a:rPr lang="en-US" sz="2700" b="1" dirty="0">
                <a:solidFill>
                  <a:srgbClr val="0000CC"/>
                </a:solidFill>
              </a:rPr>
              <a:t>Which debt hurts your credit score?</a:t>
            </a:r>
          </a:p>
        </p:txBody>
      </p:sp>
    </p:spTree>
    <p:extLst>
      <p:ext uri="{BB962C8B-B14F-4D97-AF65-F5344CB8AC3E}">
        <p14:creationId xmlns:p14="http://schemas.microsoft.com/office/powerpoint/2010/main" val="3233701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PRIORITIZING YOUR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1" y="1326183"/>
            <a:ext cx="10625106"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solidFill>
                  <a:srgbClr val="0000CC"/>
                </a:solidFill>
              </a:rPr>
              <a:t>Which debt is essential to you achieving your goals?</a:t>
            </a:r>
            <a:br>
              <a:rPr lang="en-US" sz="2700" b="1" dirty="0">
                <a:solidFill>
                  <a:srgbClr val="0000CC"/>
                </a:solidFill>
              </a:rPr>
            </a:br>
            <a:endParaRPr lang="en-US" sz="2700" b="1" dirty="0">
              <a:solidFill>
                <a:srgbClr val="0000CC"/>
              </a:solidFill>
            </a:endParaRPr>
          </a:p>
          <a:p>
            <a:r>
              <a:rPr lang="en-US" sz="2700" b="1" dirty="0">
                <a:solidFill>
                  <a:srgbClr val="0000CC"/>
                </a:solidFill>
              </a:rPr>
              <a:t>Which debt keeps you up at night?</a:t>
            </a:r>
            <a:br>
              <a:rPr lang="en-US" sz="2700" b="1" dirty="0">
                <a:solidFill>
                  <a:srgbClr val="0000CC"/>
                </a:solidFill>
              </a:rPr>
            </a:br>
            <a:endParaRPr lang="en-US" sz="2700" b="1" dirty="0">
              <a:solidFill>
                <a:srgbClr val="0000CC"/>
              </a:solidFill>
            </a:endParaRPr>
          </a:p>
          <a:p>
            <a:r>
              <a:rPr lang="en-US" sz="2700" b="1" dirty="0">
                <a:solidFill>
                  <a:srgbClr val="0000CC"/>
                </a:solidFill>
              </a:rPr>
              <a:t>Can you retire any debt – even if it’s good debt, low interest and flexible – to create a psychological victory to see it gone?</a:t>
            </a:r>
            <a:br>
              <a:rPr lang="en-US" sz="2700" b="1" dirty="0">
                <a:solidFill>
                  <a:srgbClr val="0000CC"/>
                </a:solidFill>
              </a:rPr>
            </a:br>
            <a:endParaRPr lang="en-US" sz="2700" b="1" dirty="0">
              <a:solidFill>
                <a:srgbClr val="0000CC"/>
              </a:solidFill>
            </a:endParaRPr>
          </a:p>
          <a:p>
            <a:r>
              <a:rPr lang="en-US" sz="2700" b="1" dirty="0">
                <a:solidFill>
                  <a:srgbClr val="0000CC"/>
                </a:solidFill>
              </a:rPr>
              <a:t>Do you want to keep any debt – even if it’s bad debt – to act as a psychological constraint so you do not build even more debt?</a:t>
            </a:r>
          </a:p>
          <a:p>
            <a:pPr lvl="1"/>
            <a:r>
              <a:rPr lang="en-US" sz="2300" b="1" dirty="0">
                <a:solidFill>
                  <a:srgbClr val="0000CC"/>
                </a:solidFill>
              </a:rPr>
              <a:t>For example, maybe you keep a $500 balance on a credit card because you are worried that you might use it more if you actually retired the full balance.</a:t>
            </a:r>
            <a:endParaRPr lang="en-US" sz="2700" b="1" dirty="0">
              <a:solidFill>
                <a:srgbClr val="0000CC"/>
              </a:solidFill>
            </a:endParaRPr>
          </a:p>
        </p:txBody>
      </p:sp>
    </p:spTree>
    <p:extLst>
      <p:ext uri="{BB962C8B-B14F-4D97-AF65-F5344CB8AC3E}">
        <p14:creationId xmlns:p14="http://schemas.microsoft.com/office/powerpoint/2010/main" val="65444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PRIORITIZING YOUR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1" y="1326183"/>
            <a:ext cx="7894016"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a:solidFill>
                  <a:srgbClr val="0000CC"/>
                </a:solidFill>
              </a:rPr>
              <a:t>Making a plan to pay off your debt:</a:t>
            </a:r>
          </a:p>
          <a:p>
            <a:pPr lvl="1"/>
            <a:r>
              <a:rPr lang="en-US" sz="2000" dirty="0">
                <a:solidFill>
                  <a:srgbClr val="0000CC"/>
                </a:solidFill>
              </a:rPr>
              <a:t>Which debt can be retired?</a:t>
            </a:r>
          </a:p>
          <a:p>
            <a:pPr lvl="1"/>
            <a:r>
              <a:rPr lang="en-US" sz="2000" dirty="0">
                <a:solidFill>
                  <a:srgbClr val="0000CC"/>
                </a:solidFill>
              </a:rPr>
              <a:t>Which debt is most costly?</a:t>
            </a:r>
          </a:p>
          <a:p>
            <a:pPr lvl="1"/>
            <a:r>
              <a:rPr lang="en-US" sz="2000" dirty="0">
                <a:solidFill>
                  <a:srgbClr val="0000CC"/>
                </a:solidFill>
              </a:rPr>
              <a:t>Which debt is most flexible?</a:t>
            </a:r>
          </a:p>
          <a:p>
            <a:pPr lvl="1"/>
            <a:r>
              <a:rPr lang="en-US" sz="2000" dirty="0">
                <a:solidFill>
                  <a:srgbClr val="0000CC"/>
                </a:solidFill>
              </a:rPr>
              <a:t>What income or savings will you use?</a:t>
            </a:r>
            <a:br>
              <a:rPr lang="en-US" sz="2000" dirty="0">
                <a:solidFill>
                  <a:srgbClr val="0000CC"/>
                </a:solidFill>
              </a:rPr>
            </a:br>
            <a:endParaRPr lang="en-US" sz="2000" dirty="0">
              <a:solidFill>
                <a:srgbClr val="0000CC"/>
              </a:solidFill>
            </a:endParaRPr>
          </a:p>
          <a:p>
            <a:pPr lvl="1"/>
            <a:r>
              <a:rPr lang="en-US" sz="2000" dirty="0">
                <a:solidFill>
                  <a:srgbClr val="0000CC"/>
                </a:solidFill>
              </a:rPr>
              <a:t>Make plans for different points in time:</a:t>
            </a:r>
            <a:br>
              <a:rPr lang="en-US" sz="2000" dirty="0">
                <a:solidFill>
                  <a:srgbClr val="0000CC"/>
                </a:solidFill>
              </a:rPr>
            </a:br>
            <a:r>
              <a:rPr lang="en-US" sz="2000" dirty="0">
                <a:solidFill>
                  <a:srgbClr val="0000CC"/>
                </a:solidFill>
              </a:rPr>
              <a:t>        This year – The Next 2 Years – The Next 5 Years</a:t>
            </a:r>
            <a:br>
              <a:rPr lang="en-US" sz="2300" b="1" dirty="0">
                <a:solidFill>
                  <a:srgbClr val="0000CC"/>
                </a:solidFill>
              </a:rPr>
            </a:br>
            <a:endParaRPr lang="en-US" sz="2300" b="1" dirty="0">
              <a:solidFill>
                <a:srgbClr val="0000CC"/>
              </a:solidFill>
            </a:endParaRPr>
          </a:p>
          <a:p>
            <a:r>
              <a:rPr lang="en-US" sz="2700" b="1" dirty="0">
                <a:solidFill>
                  <a:srgbClr val="0000CC"/>
                </a:solidFill>
              </a:rPr>
              <a:t>Paying off all of your bad debt:</a:t>
            </a:r>
          </a:p>
          <a:p>
            <a:pPr lvl="1"/>
            <a:r>
              <a:rPr lang="en-US" sz="2000" dirty="0">
                <a:solidFill>
                  <a:srgbClr val="0000CC"/>
                </a:solidFill>
              </a:rPr>
              <a:t>Maybe it takes 5 years, maybe it takes 10 years. </a:t>
            </a:r>
          </a:p>
          <a:p>
            <a:pPr lvl="1"/>
            <a:r>
              <a:rPr lang="en-US" sz="2000" dirty="0">
                <a:solidFill>
                  <a:srgbClr val="0000CC"/>
                </a:solidFill>
              </a:rPr>
              <a:t>But begin thinking about how and when you will get rid of the debt that is the biggest burden to you.</a:t>
            </a:r>
          </a:p>
        </p:txBody>
      </p:sp>
      <p:sp>
        <p:nvSpPr>
          <p:cNvPr id="2" name="Rounded Rectangle 1">
            <a:extLst>
              <a:ext uri="{FF2B5EF4-FFF2-40B4-BE49-F238E27FC236}">
                <a16:creationId xmlns:a16="http://schemas.microsoft.com/office/drawing/2014/main" id="{F0800404-6CD2-E896-0318-02E771715733}"/>
              </a:ext>
            </a:extLst>
          </p:cNvPr>
          <p:cNvSpPr/>
          <p:nvPr/>
        </p:nvSpPr>
        <p:spPr>
          <a:xfrm>
            <a:off x="7072978" y="1489688"/>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4" name="Rounded Rectangle 3">
            <a:extLst>
              <a:ext uri="{FF2B5EF4-FFF2-40B4-BE49-F238E27FC236}">
                <a16:creationId xmlns:a16="http://schemas.microsoft.com/office/drawing/2014/main" id="{5BCF4668-D0A4-845B-A561-861D19273AC6}"/>
              </a:ext>
            </a:extLst>
          </p:cNvPr>
          <p:cNvSpPr/>
          <p:nvPr/>
        </p:nvSpPr>
        <p:spPr>
          <a:xfrm>
            <a:off x="8817000" y="4095803"/>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534395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r>
              <a:rPr lang="en-US" b="1" i="1" dirty="0">
                <a:solidFill>
                  <a:srgbClr val="C00000"/>
                </a:solidFill>
              </a:rPr>
              <a:t> </a:t>
            </a:r>
          </a:p>
          <a:p>
            <a:pPr marL="0" indent="0" algn="ctr">
              <a:buNone/>
            </a:pPr>
            <a:r>
              <a:rPr lang="en-US" b="1" i="1" dirty="0">
                <a:solidFill>
                  <a:srgbClr val="C00000"/>
                </a:solidFill>
              </a:rPr>
              <a:t>There are 2 ways to address this:</a:t>
            </a:r>
          </a:p>
          <a:p>
            <a:pPr marL="0" indent="0" algn="ctr">
              <a:buNone/>
            </a:pPr>
            <a:endParaRPr lang="en-US" b="1" i="1" dirty="0">
              <a:solidFill>
                <a:srgbClr val="C00000"/>
              </a:solidFill>
            </a:endParaRPr>
          </a:p>
          <a:p>
            <a:pPr marL="514350" indent="-514350" algn="ctr">
              <a:buAutoNum type="arabicParenBoth"/>
            </a:pPr>
            <a:r>
              <a:rPr lang="en-US" b="1" i="1" dirty="0">
                <a:solidFill>
                  <a:srgbClr val="C00000"/>
                </a:solidFill>
              </a:rPr>
              <a:t>From a lender’s perspective.</a:t>
            </a:r>
          </a:p>
          <a:p>
            <a:pPr marL="514350" indent="-514350" algn="ctr">
              <a:buAutoNum type="arabicParenBoth"/>
            </a:pPr>
            <a:r>
              <a:rPr lang="en-US" b="1" i="1" dirty="0">
                <a:solidFill>
                  <a:srgbClr val="C00000"/>
                </a:solidFill>
              </a:rPr>
              <a:t>From your own, personal perspective.</a:t>
            </a:r>
            <a:endParaRPr lang="en-US" sz="2600" b="1" i="1" dirty="0">
              <a:solidFill>
                <a:srgbClr val="C00000"/>
              </a:solidFill>
            </a:endParaRPr>
          </a:p>
        </p:txBody>
      </p:sp>
    </p:spTree>
    <p:extLst>
      <p:ext uri="{BB962C8B-B14F-4D97-AF65-F5344CB8AC3E}">
        <p14:creationId xmlns:p14="http://schemas.microsoft.com/office/powerpoint/2010/main" val="48893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r>
              <a:rPr lang="en-US" b="1" i="1" dirty="0">
                <a:solidFill>
                  <a:srgbClr val="C00000"/>
                </a:solidFill>
              </a:rPr>
              <a:t> </a:t>
            </a:r>
          </a:p>
          <a:p>
            <a:pPr marL="0" indent="0" algn="ctr">
              <a:buNone/>
            </a:pPr>
            <a:r>
              <a:rPr lang="en-US" b="1" i="1" dirty="0">
                <a:solidFill>
                  <a:srgbClr val="C00000"/>
                </a:solidFill>
              </a:rPr>
              <a:t>The lender’s perspective:</a:t>
            </a:r>
          </a:p>
          <a:p>
            <a:pPr marL="0" indent="0" algn="ctr">
              <a:buNone/>
            </a:pPr>
            <a:r>
              <a:rPr lang="en-US" b="1" i="1" dirty="0">
                <a:solidFill>
                  <a:srgbClr val="C00000"/>
                </a:solidFill>
              </a:rPr>
              <a:t>28% of your gross income should go to housing payments (at most)</a:t>
            </a:r>
            <a:br>
              <a:rPr lang="en-US" b="1" i="1" dirty="0">
                <a:solidFill>
                  <a:srgbClr val="C00000"/>
                </a:solidFill>
              </a:rPr>
            </a:br>
            <a:r>
              <a:rPr lang="en-US" sz="2500" i="1" dirty="0">
                <a:solidFill>
                  <a:srgbClr val="C00000"/>
                </a:solidFill>
              </a:rPr>
              <a:t>(including rent, mortgage, taxes, insurance…but not maintenance or utilities)</a:t>
            </a:r>
          </a:p>
          <a:p>
            <a:pPr marL="0" indent="0" algn="ctr">
              <a:buNone/>
            </a:pPr>
            <a:endParaRPr lang="en-US" b="1" i="1" dirty="0">
              <a:solidFill>
                <a:srgbClr val="C00000"/>
              </a:solidFill>
            </a:endParaRPr>
          </a:p>
          <a:p>
            <a:pPr marL="0" indent="0" algn="ctr">
              <a:buNone/>
            </a:pPr>
            <a:r>
              <a:rPr lang="en-US" b="1" i="1" dirty="0">
                <a:solidFill>
                  <a:srgbClr val="C00000"/>
                </a:solidFill>
              </a:rPr>
              <a:t>36% of your gross income should go to all debt payments (at most)</a:t>
            </a:r>
          </a:p>
          <a:p>
            <a:pPr marL="0" indent="0" algn="ctr">
              <a:buNone/>
            </a:pPr>
            <a:r>
              <a:rPr lang="en-US" sz="2500" i="1" dirty="0">
                <a:solidFill>
                  <a:srgbClr val="C00000"/>
                </a:solidFill>
              </a:rPr>
              <a:t>(including housing, credit cards, student loans, auto loans…)</a:t>
            </a:r>
          </a:p>
        </p:txBody>
      </p:sp>
    </p:spTree>
    <p:extLst>
      <p:ext uri="{BB962C8B-B14F-4D97-AF65-F5344CB8AC3E}">
        <p14:creationId xmlns:p14="http://schemas.microsoft.com/office/powerpoint/2010/main" val="354216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r>
              <a:rPr lang="en-US" sz="1800" b="1" i="1" dirty="0">
                <a:solidFill>
                  <a:srgbClr val="C00000"/>
                </a:solidFill>
              </a:rPr>
              <a:t> </a:t>
            </a:r>
          </a:p>
          <a:p>
            <a:pPr marL="0" indent="0" algn="ctr">
              <a:buNone/>
            </a:pPr>
            <a:r>
              <a:rPr lang="en-US" sz="1800" b="1" i="1" dirty="0">
                <a:solidFill>
                  <a:srgbClr val="C00000"/>
                </a:solidFill>
              </a:rPr>
              <a:t>28% of your gross income should go to housing payments (at most)</a:t>
            </a:r>
            <a:br>
              <a:rPr lang="en-US" sz="1800" b="1" i="1" dirty="0">
                <a:solidFill>
                  <a:srgbClr val="C00000"/>
                </a:solidFill>
              </a:rPr>
            </a:br>
            <a:r>
              <a:rPr lang="en-US" sz="1800" i="1" dirty="0">
                <a:solidFill>
                  <a:srgbClr val="C00000"/>
                </a:solidFill>
              </a:rPr>
              <a:t>(including rent, mortgage, taxes, insurance…but not maintenance or utilities)</a:t>
            </a:r>
          </a:p>
          <a:p>
            <a:pPr marL="0" indent="0" algn="ctr">
              <a:buNone/>
            </a:pPr>
            <a:r>
              <a:rPr lang="en-US" sz="1800" b="1" i="1" dirty="0">
                <a:solidFill>
                  <a:srgbClr val="C00000"/>
                </a:solidFill>
              </a:rPr>
              <a:t>36% of your gross income should go to all debt payments (at most)</a:t>
            </a:r>
          </a:p>
          <a:p>
            <a:pPr marL="0" indent="0" algn="ctr">
              <a:buNone/>
            </a:pPr>
            <a:r>
              <a:rPr lang="en-US" sz="1800" i="1" dirty="0">
                <a:solidFill>
                  <a:srgbClr val="C00000"/>
                </a:solidFill>
              </a:rPr>
              <a:t>(including housing, credit cards, student loans, auto loans…)</a:t>
            </a:r>
          </a:p>
          <a:p>
            <a:pPr marL="0" indent="0" algn="ctr">
              <a:buNone/>
            </a:pPr>
            <a:endParaRPr lang="en-US" sz="2500" i="1" dirty="0">
              <a:solidFill>
                <a:srgbClr val="C00000"/>
              </a:solidFill>
            </a:endParaRPr>
          </a:p>
          <a:p>
            <a:pPr marL="0" indent="0" algn="ctr">
              <a:buNone/>
            </a:pPr>
            <a:r>
              <a:rPr lang="en-US" sz="2500" i="1" dirty="0">
                <a:solidFill>
                  <a:srgbClr val="C00000"/>
                </a:solidFill>
              </a:rPr>
              <a:t>Be very careful: These ratios are based on payments, not borrowed amounts or loan balances. Lenders may encourage you to extend your loan repayment term, which may lower your monthly or annual payment….but doing this will usually increase the total amount that you have to repay over the life of the loan.</a:t>
            </a:r>
          </a:p>
        </p:txBody>
      </p:sp>
    </p:spTree>
    <p:extLst>
      <p:ext uri="{BB962C8B-B14F-4D97-AF65-F5344CB8AC3E}">
        <p14:creationId xmlns:p14="http://schemas.microsoft.com/office/powerpoint/2010/main" val="170561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r>
              <a:rPr lang="en-US" sz="1800" b="1" i="1" dirty="0">
                <a:solidFill>
                  <a:srgbClr val="C00000"/>
                </a:solidFill>
              </a:rPr>
              <a:t> </a:t>
            </a:r>
          </a:p>
          <a:p>
            <a:pPr marL="0" indent="0" algn="ctr">
              <a:buNone/>
            </a:pPr>
            <a:r>
              <a:rPr lang="en-US" sz="1600" i="1" dirty="0">
                <a:solidFill>
                  <a:srgbClr val="C00000"/>
                </a:solidFill>
              </a:rPr>
              <a:t>These ratios are based on payments, not borrowed amounts or loan balances. Lenders may encourage you to extend your loan repayment term, which may lower your monthly or annual payment….but doing this will usually increase the total amount that you have to repay over the life of the loan.</a:t>
            </a:r>
          </a:p>
          <a:p>
            <a:pPr marL="0" indent="0" algn="ctr">
              <a:buNone/>
            </a:pPr>
            <a:endParaRPr lang="en-US" sz="2500" i="1" dirty="0">
              <a:solidFill>
                <a:srgbClr val="C00000"/>
              </a:solidFill>
            </a:endParaRPr>
          </a:p>
          <a:p>
            <a:pPr marL="0" indent="0" algn="ctr">
              <a:buNone/>
            </a:pPr>
            <a:r>
              <a:rPr lang="en-US" sz="2500" i="1" dirty="0">
                <a:solidFill>
                  <a:srgbClr val="C00000"/>
                </a:solidFill>
              </a:rPr>
              <a:t>You generally want to repay your debt as soon as possible.</a:t>
            </a:r>
          </a:p>
          <a:p>
            <a:pPr algn="ctr"/>
            <a:r>
              <a:rPr lang="en-US" sz="2500" i="1" dirty="0">
                <a:solidFill>
                  <a:srgbClr val="C00000"/>
                </a:solidFill>
              </a:rPr>
              <a:t>Longer term = More interest paid = More cash out of your pocket</a:t>
            </a:r>
          </a:p>
          <a:p>
            <a:pPr algn="ctr"/>
            <a:r>
              <a:rPr lang="en-US" sz="2500" i="1" dirty="0">
                <a:solidFill>
                  <a:srgbClr val="C00000"/>
                </a:solidFill>
              </a:rPr>
              <a:t>The biggest exception is student loan debt…where rates are generally the lowest, some interest can be tax deductible, and you have maximum flexibility in repayment plans (and, if you are on track for public service forgiveness, you need to make 10 years of payments).</a:t>
            </a:r>
          </a:p>
        </p:txBody>
      </p:sp>
    </p:spTree>
    <p:extLst>
      <p:ext uri="{BB962C8B-B14F-4D97-AF65-F5344CB8AC3E}">
        <p14:creationId xmlns:p14="http://schemas.microsoft.com/office/powerpoint/2010/main" val="78894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endParaRPr lang="en-US" sz="2500" i="1" dirty="0">
              <a:solidFill>
                <a:srgbClr val="C00000"/>
              </a:solidFill>
            </a:endParaRPr>
          </a:p>
          <a:p>
            <a:pPr marL="0" indent="0" algn="ctr">
              <a:buNone/>
            </a:pPr>
            <a:r>
              <a:rPr lang="en-US" sz="2500" i="1" dirty="0">
                <a:solidFill>
                  <a:srgbClr val="C00000"/>
                </a:solidFill>
              </a:rPr>
              <a:t>From a personal perspective, it will all depend on your other goals and investments and your specific situation.</a:t>
            </a:r>
          </a:p>
          <a:p>
            <a:pPr algn="ctr"/>
            <a:r>
              <a:rPr lang="en-US" sz="2400" i="1" dirty="0">
                <a:solidFill>
                  <a:srgbClr val="C00000"/>
                </a:solidFill>
              </a:rPr>
              <a:t>If you buy a home, you will increase your debt.</a:t>
            </a:r>
          </a:p>
          <a:p>
            <a:pPr algn="ctr"/>
            <a:r>
              <a:rPr lang="en-US" sz="2400" i="1" dirty="0">
                <a:solidFill>
                  <a:srgbClr val="C00000"/>
                </a:solidFill>
              </a:rPr>
              <a:t>If you have children, you may increase your debt as you save for their education or incur other expenses.</a:t>
            </a:r>
          </a:p>
          <a:p>
            <a:pPr algn="ctr"/>
            <a:r>
              <a:rPr lang="en-US" sz="2400" i="1" dirty="0">
                <a:solidFill>
                  <a:srgbClr val="C00000"/>
                </a:solidFill>
              </a:rPr>
              <a:t>You can offset this by having a lower auto loan or reducing your student loans.</a:t>
            </a:r>
          </a:p>
          <a:p>
            <a:pPr algn="ctr"/>
            <a:r>
              <a:rPr lang="en-US" sz="2400" i="1" dirty="0">
                <a:solidFill>
                  <a:srgbClr val="C00000"/>
                </a:solidFill>
              </a:rPr>
              <a:t>Always, always, always pay off your credit card balances as soon as you are able.</a:t>
            </a:r>
          </a:p>
        </p:txBody>
      </p:sp>
    </p:spTree>
    <p:extLst>
      <p:ext uri="{BB962C8B-B14F-4D97-AF65-F5344CB8AC3E}">
        <p14:creationId xmlns:p14="http://schemas.microsoft.com/office/powerpoint/2010/main" val="7339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endParaRPr lang="en-US" sz="2500" i="1" dirty="0">
              <a:solidFill>
                <a:srgbClr val="C00000"/>
              </a:solidFill>
            </a:endParaRPr>
          </a:p>
          <a:p>
            <a:pPr marL="0" indent="0" algn="ctr">
              <a:buNone/>
            </a:pPr>
            <a:r>
              <a:rPr lang="en-US" sz="2500" i="1" dirty="0">
                <a:solidFill>
                  <a:srgbClr val="C00000"/>
                </a:solidFill>
              </a:rPr>
              <a:t>From a personal perspective, it will all depend on your other goals and investments and your specific situation.</a:t>
            </a:r>
          </a:p>
          <a:p>
            <a:pPr algn="ctr"/>
            <a:endParaRPr lang="en-US" sz="2500" i="1" dirty="0">
              <a:solidFill>
                <a:srgbClr val="C00000"/>
              </a:solidFill>
            </a:endParaRPr>
          </a:p>
          <a:p>
            <a:pPr algn="ctr"/>
            <a:r>
              <a:rPr lang="en-US" sz="2300" i="1" dirty="0">
                <a:solidFill>
                  <a:srgbClr val="C00000"/>
                </a:solidFill>
              </a:rPr>
              <a:t>If your debt payments are over 40% of your income, </a:t>
            </a:r>
            <a:br>
              <a:rPr lang="en-US" sz="2300" i="1" dirty="0">
                <a:solidFill>
                  <a:srgbClr val="C00000"/>
                </a:solidFill>
              </a:rPr>
            </a:br>
            <a:r>
              <a:rPr lang="en-US" sz="2300" i="1" dirty="0">
                <a:solidFill>
                  <a:srgbClr val="C00000"/>
                </a:solidFill>
              </a:rPr>
              <a:t>make a plan to change this and to get your payments lower. </a:t>
            </a:r>
          </a:p>
          <a:p>
            <a:pPr algn="ctr"/>
            <a:r>
              <a:rPr lang="en-US" sz="2300" i="1" dirty="0">
                <a:solidFill>
                  <a:srgbClr val="C00000"/>
                </a:solidFill>
              </a:rPr>
              <a:t>This will help your credit score, it will help you access more debt in the future, it will free up income to invest in your other goals…and it will help you sleep at night.</a:t>
            </a:r>
          </a:p>
        </p:txBody>
      </p:sp>
    </p:spTree>
    <p:extLst>
      <p:ext uri="{BB962C8B-B14F-4D97-AF65-F5344CB8AC3E}">
        <p14:creationId xmlns:p14="http://schemas.microsoft.com/office/powerpoint/2010/main" val="29350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a:off x="4673795" y="1822652"/>
            <a:ext cx="451287"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flipH="1">
            <a:off x="7066919" y="1822652"/>
            <a:ext cx="358990"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2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How does Income-Driven Repayment of student loans work? </a:t>
            </a:r>
          </a:p>
          <a:p>
            <a:pPr marL="0" indent="0" algn="ctr">
              <a:buNone/>
            </a:pPr>
            <a:endParaRPr lang="en-US" sz="1500" b="1" i="1" dirty="0">
              <a:solidFill>
                <a:srgbClr val="C00000"/>
              </a:solidFill>
            </a:endParaRPr>
          </a:p>
          <a:p>
            <a:pPr marL="0" indent="0">
              <a:buNone/>
            </a:pPr>
            <a:r>
              <a:rPr lang="en-US" sz="2300" b="1" i="1" dirty="0">
                <a:solidFill>
                  <a:srgbClr val="C00000"/>
                </a:solidFill>
              </a:rPr>
              <a:t>There are several income-based payment plans, so these responses will be generic.</a:t>
            </a:r>
          </a:p>
          <a:p>
            <a:r>
              <a:rPr lang="en-US" sz="2300" b="1" i="1" dirty="0">
                <a:solidFill>
                  <a:srgbClr val="C00000"/>
                </a:solidFill>
              </a:rPr>
              <a:t>You choose 1 of 4 repayment plans</a:t>
            </a:r>
          </a:p>
          <a:p>
            <a:r>
              <a:rPr lang="en-US" sz="2300" b="1" i="1" dirty="0">
                <a:solidFill>
                  <a:srgbClr val="C00000"/>
                </a:solidFill>
              </a:rPr>
              <a:t>You make monthly payments based on your discretionary income.</a:t>
            </a:r>
          </a:p>
          <a:p>
            <a:pPr lvl="1"/>
            <a:r>
              <a:rPr lang="en-US" sz="2300" b="1" i="1" dirty="0"/>
              <a:t>The payments range from 10-20% of your income.</a:t>
            </a:r>
          </a:p>
          <a:p>
            <a:pPr lvl="1"/>
            <a:r>
              <a:rPr lang="en-US" sz="2300" b="1" i="1" dirty="0"/>
              <a:t>The new proposal reduces this to 5% of your income. That’s good.</a:t>
            </a:r>
          </a:p>
          <a:p>
            <a:r>
              <a:rPr lang="en-US" sz="2300" b="1" i="1" dirty="0">
                <a:solidFill>
                  <a:srgbClr val="C00000"/>
                </a:solidFill>
              </a:rPr>
              <a:t>You have flexibility if you lose your job or move to a lower paying job.</a:t>
            </a:r>
          </a:p>
          <a:p>
            <a:r>
              <a:rPr lang="en-US" sz="2300" b="1" i="1" dirty="0">
                <a:solidFill>
                  <a:srgbClr val="C00000"/>
                </a:solidFill>
              </a:rPr>
              <a:t>If you make payments for 20-25 years, your loan will be forgiven.</a:t>
            </a:r>
          </a:p>
          <a:p>
            <a:r>
              <a:rPr lang="en-US" sz="2300" b="1" i="1" dirty="0">
                <a:solidFill>
                  <a:srgbClr val="C00000"/>
                </a:solidFill>
              </a:rPr>
              <a:t>Income-Driven Repayment is generally required if you are going to eventually seek public service loan forgiveness (after 10 years of working in public service and making on-time payments).</a:t>
            </a:r>
          </a:p>
        </p:txBody>
      </p:sp>
    </p:spTree>
    <p:extLst>
      <p:ext uri="{BB962C8B-B14F-4D97-AF65-F5344CB8AC3E}">
        <p14:creationId xmlns:p14="http://schemas.microsoft.com/office/powerpoint/2010/main" val="134925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p:cTn id="5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223237"/>
            <a:ext cx="10515600" cy="4953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Income Driven Repayment (IDR) itself is not new. </a:t>
            </a:r>
          </a:p>
          <a:p>
            <a:r>
              <a:rPr lang="en-US" sz="2500" dirty="0"/>
              <a:t>IDR allows borrowers to repay federal student loan debt based on what their income is, ostensibly to allow students who go into lower-paying careers more flexibility in how they repay their student loans.</a:t>
            </a:r>
          </a:p>
          <a:p>
            <a:pPr lvl="1"/>
            <a:r>
              <a:rPr lang="en-US" sz="2100" dirty="0"/>
              <a:t>Instead of making monthly payments based on some set formula – like a car loan or a mortgage – the monthly payment amounts are based on borrower annual income.</a:t>
            </a:r>
          </a:p>
          <a:p>
            <a:pPr lvl="1"/>
            <a:r>
              <a:rPr lang="en-US" sz="2100" dirty="0"/>
              <a:t>You still owe the entire amount, but IDR adjusts both the monthly payments and the loan term, as appropriate.</a:t>
            </a:r>
            <a:br>
              <a:rPr lang="en-US" sz="2100" dirty="0"/>
            </a:br>
            <a:endParaRPr lang="en-US" sz="1200" dirty="0"/>
          </a:p>
          <a:p>
            <a:pPr lvl="1"/>
            <a:r>
              <a:rPr lang="en-US" sz="2100" dirty="0"/>
              <a:t>Public Service Loan Forgiveness is a special kind of IDR. Many people in academia will be in both programs and take advantage of PSLF if they qualify.</a:t>
            </a:r>
            <a:br>
              <a:rPr lang="en-US" sz="2100" dirty="0"/>
            </a:br>
            <a:endParaRPr lang="en-US" sz="1200" dirty="0"/>
          </a:p>
          <a:p>
            <a:r>
              <a:rPr lang="en-US" sz="2400" dirty="0"/>
              <a:t>The proposed adjustments to Income-Driven Repayment will substantially reduce future monthly payments for lower- and middle-income borrowers.</a:t>
            </a:r>
          </a:p>
        </p:txBody>
      </p:sp>
      <p:sp>
        <p:nvSpPr>
          <p:cNvPr id="3" name="Rectangle 2">
            <a:extLst>
              <a:ext uri="{FF2B5EF4-FFF2-40B4-BE49-F238E27FC236}">
                <a16:creationId xmlns:a16="http://schemas.microsoft.com/office/drawing/2014/main" id="{1D89503D-32DC-15B8-65AB-F3D05639AF79}"/>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#2</a:t>
            </a:r>
          </a:p>
        </p:txBody>
      </p:sp>
    </p:spTree>
    <p:extLst>
      <p:ext uri="{BB962C8B-B14F-4D97-AF65-F5344CB8AC3E}">
        <p14:creationId xmlns:p14="http://schemas.microsoft.com/office/powerpoint/2010/main" val="48132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linds(horizontal)">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blinds(horizontal)">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217181"/>
            <a:ext cx="10515600" cy="4959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The proposed adjustments to Income-Driven Repayment will substantially reduce future monthly payments for lower- and middle-income borrowers.</a:t>
            </a:r>
            <a:br>
              <a:rPr lang="en-US" sz="2500" dirty="0"/>
            </a:br>
            <a:endParaRPr lang="en-US" sz="2500" dirty="0"/>
          </a:p>
          <a:p>
            <a:pPr lvl="1"/>
            <a:r>
              <a:rPr lang="en-US" sz="2100" dirty="0"/>
              <a:t>Require borrowers to pay no more than 5% of their discretionary income monthly on undergraduate loans. </a:t>
            </a:r>
          </a:p>
          <a:p>
            <a:pPr lvl="2"/>
            <a:r>
              <a:rPr lang="en-US" sz="1700" dirty="0"/>
              <a:t>This is down from the 10% available under the most recent income-driven repayment plan.</a:t>
            </a:r>
          </a:p>
          <a:p>
            <a:pPr lvl="1"/>
            <a:r>
              <a:rPr lang="en-US" sz="2100" dirty="0"/>
              <a:t>Raise the amount of income that is considered non-discretionary income and therefore is protected from repayment, guaranteeing that no borrower earning under 225% of the federal poverty level will have to make a monthly payment.</a:t>
            </a:r>
          </a:p>
          <a:p>
            <a:pPr lvl="1"/>
            <a:r>
              <a:rPr lang="en-US" sz="2100" dirty="0"/>
              <a:t>Forgive loan balances after 10 years of payments, instead of 20 years, for borrowers with loan balances of $12,000 or less.</a:t>
            </a:r>
          </a:p>
          <a:p>
            <a:pPr lvl="1"/>
            <a:r>
              <a:rPr lang="en-US" sz="2100" dirty="0"/>
              <a:t>Cover the borrower's unpaid monthly interest, so that unlike other existing income-driven repayment plans, no borrower's loan balance will grow as long as they make their monthly payments—even when that monthly payment is $0 because their income is low.</a:t>
            </a:r>
            <a:endParaRPr lang="en-US" dirty="0"/>
          </a:p>
        </p:txBody>
      </p:sp>
      <p:sp>
        <p:nvSpPr>
          <p:cNvPr id="3" name="Rectangle 2">
            <a:extLst>
              <a:ext uri="{FF2B5EF4-FFF2-40B4-BE49-F238E27FC236}">
                <a16:creationId xmlns:a16="http://schemas.microsoft.com/office/drawing/2014/main" id="{05A02824-1AC6-868C-33B2-88DED8B31908}"/>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#2</a:t>
            </a:r>
          </a:p>
        </p:txBody>
      </p:sp>
    </p:spTree>
    <p:extLst>
      <p:ext uri="{BB962C8B-B14F-4D97-AF65-F5344CB8AC3E}">
        <p14:creationId xmlns:p14="http://schemas.microsoft.com/office/powerpoint/2010/main" val="134423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linds(horizontal)">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217181"/>
            <a:ext cx="10515600" cy="49597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Why should you consider Income Driven Repayment as an option?</a:t>
            </a:r>
            <a:br>
              <a:rPr lang="en-US" sz="2500" dirty="0"/>
            </a:br>
            <a:endParaRPr lang="en-US" sz="2500" dirty="0"/>
          </a:p>
          <a:p>
            <a:pPr marL="914400" lvl="1" indent="-457200">
              <a:buFont typeface="+mj-lt"/>
              <a:buAutoNum type="arabicPeriod"/>
            </a:pPr>
            <a:r>
              <a:rPr lang="en-US" sz="2100" dirty="0"/>
              <a:t>It does give you some flexibility in how much of your debt you repay each month, affording you the ability to choose careers based on reasons unrelated to how much student loan debt you owe. </a:t>
            </a:r>
            <a:br>
              <a:rPr lang="en-US" sz="2100" dirty="0"/>
            </a:br>
            <a:endParaRPr lang="en-US" sz="2100" dirty="0"/>
          </a:p>
          <a:p>
            <a:pPr marL="914400" lvl="1" indent="-457200">
              <a:buFont typeface="+mj-lt"/>
              <a:buAutoNum type="arabicPeriod"/>
            </a:pPr>
            <a:r>
              <a:rPr lang="en-US" sz="2100" dirty="0"/>
              <a:t>You can still decide to pay more than what is required, thereby reducing your loan balance and potentially retiring your debt sooner.</a:t>
            </a:r>
            <a:br>
              <a:rPr lang="en-US" sz="2100" dirty="0"/>
            </a:br>
            <a:endParaRPr lang="en-US" sz="2100" dirty="0"/>
          </a:p>
          <a:p>
            <a:pPr marL="914400" lvl="1" indent="-457200">
              <a:buFont typeface="+mj-lt"/>
              <a:buAutoNum type="arabicPeriod"/>
            </a:pPr>
            <a:r>
              <a:rPr lang="en-US" sz="2100" dirty="0"/>
              <a:t>If you make on-time payments for 20 years through IDR, your entire remaining balance of UNDERGRADUATE debt may be completely forgiven.</a:t>
            </a:r>
            <a:br>
              <a:rPr lang="en-US" sz="2100" dirty="0"/>
            </a:br>
            <a:r>
              <a:rPr lang="en-US" sz="2100" dirty="0"/>
              <a:t>If you make on-time payments for 25 years through IDR, your entire remaining balance of GRADUATE debt may be completely forgiven.</a:t>
            </a:r>
            <a:br>
              <a:rPr lang="en-US" sz="2100" dirty="0"/>
            </a:br>
            <a:br>
              <a:rPr lang="en-US" sz="2100" dirty="0"/>
            </a:br>
            <a:r>
              <a:rPr lang="en-US" sz="1800" dirty="0"/>
              <a:t>(Note: If your loan balance is less than $12,000, the 20 years might be reduced to 10 years.)</a:t>
            </a:r>
            <a:endParaRPr lang="en-US" dirty="0"/>
          </a:p>
        </p:txBody>
      </p:sp>
      <p:sp>
        <p:nvSpPr>
          <p:cNvPr id="3" name="Rectangle 2">
            <a:extLst>
              <a:ext uri="{FF2B5EF4-FFF2-40B4-BE49-F238E27FC236}">
                <a16:creationId xmlns:a16="http://schemas.microsoft.com/office/drawing/2014/main" id="{2904814B-0357-C615-A808-69CE587BBBDF}"/>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#2</a:t>
            </a:r>
          </a:p>
        </p:txBody>
      </p:sp>
    </p:spTree>
    <p:extLst>
      <p:ext uri="{BB962C8B-B14F-4D97-AF65-F5344CB8AC3E}">
        <p14:creationId xmlns:p14="http://schemas.microsoft.com/office/powerpoint/2010/main" val="157688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45EB29-FE2D-4C54-3998-51E08DA08424}"/>
              </a:ext>
            </a:extLst>
          </p:cNvPr>
          <p:cNvSpPr txBox="1">
            <a:spLocks/>
          </p:cNvSpPr>
          <p:nvPr/>
        </p:nvSpPr>
        <p:spPr>
          <a:xfrm>
            <a:off x="838200" y="1451919"/>
            <a:ext cx="10515600" cy="472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The proposed adjustments to Income-Driven Repayment will substantially reduce future monthly payments for lower- and middle-income borrowers.</a:t>
            </a:r>
            <a:br>
              <a:rPr lang="en-US" sz="2500" dirty="0"/>
            </a:br>
            <a:endParaRPr lang="en-US" sz="2500" dirty="0">
              <a:solidFill>
                <a:schemeClr val="bg1"/>
              </a:solidFill>
            </a:endParaRPr>
          </a:p>
          <a:p>
            <a:pPr lvl="1"/>
            <a:r>
              <a:rPr lang="en-US" sz="2100" dirty="0">
                <a:solidFill>
                  <a:schemeClr val="bg1"/>
                </a:solidFill>
              </a:rPr>
              <a:t>Require borrowers to pay no more than 5% of their discretionary income monthly on undergraduate loans. </a:t>
            </a:r>
          </a:p>
          <a:p>
            <a:pPr lvl="2"/>
            <a:r>
              <a:rPr lang="en-US" sz="1700" dirty="0">
                <a:solidFill>
                  <a:schemeClr val="bg1"/>
                </a:solidFill>
              </a:rPr>
              <a:t>This is down from the 10% available under the most recent income-driven repayment plan.</a:t>
            </a:r>
          </a:p>
          <a:p>
            <a:pPr lvl="1"/>
            <a:r>
              <a:rPr lang="en-US" sz="2100" dirty="0">
                <a:solidFill>
                  <a:schemeClr val="bg1"/>
                </a:solidFill>
              </a:rPr>
              <a:t>Raise the amount of income that is considered non-discretionary income and therefore is protected from repayment, guaranteeing that no borrower earning under 225% of the federal poverty level will have to make a monthly payment.</a:t>
            </a:r>
          </a:p>
          <a:p>
            <a:pPr lvl="1"/>
            <a:r>
              <a:rPr lang="en-US" sz="2100" dirty="0">
                <a:solidFill>
                  <a:schemeClr val="bg1"/>
                </a:solidFill>
              </a:rPr>
              <a:t>Forgive loan balances after 10 years of payments, instead of 20 years, for borrowers with loan balances of $12,000 or less.</a:t>
            </a:r>
          </a:p>
          <a:p>
            <a:pPr lvl="1"/>
            <a:r>
              <a:rPr lang="en-US" sz="2100" dirty="0">
                <a:solidFill>
                  <a:schemeClr val="bg1"/>
                </a:solidFill>
              </a:rPr>
              <a:t>Cover the borrower's unpaid monthly interest, so that unlike other existing income-driven repayment plans, no borrower's loan balance will grow as long as they make their monthly payments—even when that monthly payment is $0 because their income is low.</a:t>
            </a:r>
            <a:endParaRPr lang="en-US" dirty="0">
              <a:solidFill>
                <a:schemeClr val="bg1"/>
              </a:solidFill>
            </a:endParaRPr>
          </a:p>
        </p:txBody>
      </p:sp>
      <p:sp>
        <p:nvSpPr>
          <p:cNvPr id="3" name="TextBox 2">
            <a:extLst>
              <a:ext uri="{FF2B5EF4-FFF2-40B4-BE49-F238E27FC236}">
                <a16:creationId xmlns:a16="http://schemas.microsoft.com/office/drawing/2014/main" id="{AA1A5BA1-AF5B-B41A-6255-1B8EF2B9BEFD}"/>
              </a:ext>
            </a:extLst>
          </p:cNvPr>
          <p:cNvSpPr txBox="1"/>
          <p:nvPr/>
        </p:nvSpPr>
        <p:spPr>
          <a:xfrm>
            <a:off x="838200" y="2384854"/>
            <a:ext cx="10670628" cy="3477875"/>
          </a:xfrm>
          <a:prstGeom prst="rect">
            <a:avLst/>
          </a:prstGeom>
          <a:solidFill>
            <a:srgbClr val="7030A0"/>
          </a:solidFill>
        </p:spPr>
        <p:txBody>
          <a:bodyPr wrap="square" rtlCol="0">
            <a:spAutoFit/>
          </a:bodyPr>
          <a:lstStyle/>
          <a:p>
            <a:pPr algn="ctr"/>
            <a:r>
              <a:rPr lang="en-US" sz="2000" b="1" dirty="0">
                <a:solidFill>
                  <a:schemeClr val="bg1"/>
                </a:solidFill>
              </a:rPr>
              <a:t>These proposed changes to Income-Driven Repayment is different from </a:t>
            </a:r>
            <a:br>
              <a:rPr lang="en-US" sz="2000" b="1" dirty="0">
                <a:solidFill>
                  <a:schemeClr val="bg1"/>
                </a:solidFill>
              </a:rPr>
            </a:br>
            <a:r>
              <a:rPr lang="en-US" sz="2000" b="1" dirty="0">
                <a:solidFill>
                  <a:schemeClr val="bg1"/>
                </a:solidFill>
              </a:rPr>
              <a:t>the Public Service Loan Forgiveness information on the previous slides.</a:t>
            </a:r>
          </a:p>
          <a:p>
            <a:pPr algn="ctr"/>
            <a:endParaRPr lang="en-US" sz="2000" b="1" dirty="0">
              <a:solidFill>
                <a:schemeClr val="bg1"/>
              </a:solidFill>
            </a:endParaRPr>
          </a:p>
          <a:p>
            <a:pPr algn="ctr"/>
            <a:r>
              <a:rPr lang="en-US" sz="2000" b="1" dirty="0">
                <a:solidFill>
                  <a:schemeClr val="bg1"/>
                </a:solidFill>
              </a:rPr>
              <a:t>These proposed changes are only for undergraduate loans </a:t>
            </a:r>
            <a:br>
              <a:rPr lang="en-US" sz="2000" b="1" dirty="0">
                <a:solidFill>
                  <a:schemeClr val="bg1"/>
                </a:solidFill>
              </a:rPr>
            </a:br>
            <a:r>
              <a:rPr lang="en-US" sz="2000" b="1" dirty="0">
                <a:solidFill>
                  <a:schemeClr val="bg1"/>
                </a:solidFill>
              </a:rPr>
              <a:t>(no changes for graduate loans).</a:t>
            </a:r>
          </a:p>
          <a:p>
            <a:pPr algn="ctr"/>
            <a:endParaRPr lang="en-US" sz="2000" b="1" dirty="0">
              <a:solidFill>
                <a:schemeClr val="bg1"/>
              </a:solidFill>
            </a:endParaRPr>
          </a:p>
          <a:p>
            <a:pPr algn="ctr"/>
            <a:r>
              <a:rPr lang="en-US" sz="2000" b="1" dirty="0">
                <a:solidFill>
                  <a:schemeClr val="bg1"/>
                </a:solidFill>
              </a:rPr>
              <a:t>These proposed changes are designed to encourage more borrowers to pursue </a:t>
            </a:r>
            <a:br>
              <a:rPr lang="en-US" sz="2000" b="1" dirty="0">
                <a:solidFill>
                  <a:schemeClr val="bg1"/>
                </a:solidFill>
              </a:rPr>
            </a:br>
            <a:r>
              <a:rPr lang="en-US" sz="2000" b="1" dirty="0">
                <a:solidFill>
                  <a:schemeClr val="bg1"/>
                </a:solidFill>
              </a:rPr>
              <a:t>Income-Driven Repayment…because more people will benefit from IDR.</a:t>
            </a:r>
          </a:p>
          <a:p>
            <a:pPr algn="ctr"/>
            <a:endParaRPr lang="en-US" sz="2000" b="1" dirty="0">
              <a:solidFill>
                <a:schemeClr val="bg1"/>
              </a:solidFill>
            </a:endParaRPr>
          </a:p>
          <a:p>
            <a:pPr algn="ctr"/>
            <a:r>
              <a:rPr lang="en-US" sz="2000" b="1" dirty="0">
                <a:solidFill>
                  <a:schemeClr val="bg1"/>
                </a:solidFill>
              </a:rPr>
              <a:t>You may not need to do anything now…beyond considering whether</a:t>
            </a:r>
            <a:br>
              <a:rPr lang="en-US" sz="2000" b="1" dirty="0">
                <a:solidFill>
                  <a:schemeClr val="bg1"/>
                </a:solidFill>
              </a:rPr>
            </a:br>
            <a:r>
              <a:rPr lang="en-US" sz="2000" b="1" dirty="0">
                <a:solidFill>
                  <a:schemeClr val="bg1"/>
                </a:solidFill>
              </a:rPr>
              <a:t> you should use IDR when it is time to repay your student loans.</a:t>
            </a:r>
          </a:p>
        </p:txBody>
      </p:sp>
      <p:sp>
        <p:nvSpPr>
          <p:cNvPr id="5" name="Rectangle 2">
            <a:extLst>
              <a:ext uri="{FF2B5EF4-FFF2-40B4-BE49-F238E27FC236}">
                <a16:creationId xmlns:a16="http://schemas.microsoft.com/office/drawing/2014/main" id="{BAB3B455-E253-88D7-B3E9-A58FB5D52DBB}"/>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#2</a:t>
            </a:r>
          </a:p>
        </p:txBody>
      </p:sp>
    </p:spTree>
    <p:extLst>
      <p:ext uri="{BB962C8B-B14F-4D97-AF65-F5344CB8AC3E}">
        <p14:creationId xmlns:p14="http://schemas.microsoft.com/office/powerpoint/2010/main" val="3253793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Is it smart to pay off student debt as soon as you are able to? </a:t>
            </a:r>
          </a:p>
          <a:p>
            <a:pPr marL="0" indent="0" algn="ctr">
              <a:buNone/>
            </a:pPr>
            <a:r>
              <a:rPr lang="en-US" b="1" i="1" dirty="0">
                <a:solidFill>
                  <a:srgbClr val="C00000"/>
                </a:solidFill>
              </a:rPr>
              <a:t>General Answer: No, not for most people.</a:t>
            </a:r>
          </a:p>
          <a:p>
            <a:pPr marL="0" indent="0" algn="ctr">
              <a:buNone/>
            </a:pPr>
            <a:br>
              <a:rPr lang="en-US" b="1" i="1" dirty="0">
                <a:solidFill>
                  <a:srgbClr val="0000CC"/>
                </a:solidFill>
              </a:rPr>
            </a:br>
            <a:r>
              <a:rPr lang="en-US" b="1" i="1" dirty="0">
                <a:solidFill>
                  <a:srgbClr val="0000CC"/>
                </a:solidFill>
              </a:rPr>
              <a:t>I have 30k in savings and 16k in student debt, mostly subsidized and low-interest (2-4%). I've been trying to figure out if it would be smarter to pay off my loans entirely before I leave school and start accruing interest or if it'd be better to save/invest my savings and pay off the debt over time.</a:t>
            </a:r>
          </a:p>
          <a:p>
            <a:pPr marL="0" indent="0" algn="ctr">
              <a:buNone/>
            </a:pPr>
            <a:endParaRPr lang="en-US" b="1" i="1" dirty="0">
              <a:solidFill>
                <a:srgbClr val="0000CC"/>
              </a:solidFill>
            </a:endParaRPr>
          </a:p>
          <a:p>
            <a:pPr marL="0" indent="0" algn="ctr">
              <a:buNone/>
            </a:pPr>
            <a:r>
              <a:rPr lang="en-US" sz="2600" b="1" i="1" dirty="0">
                <a:solidFill>
                  <a:srgbClr val="C00000"/>
                </a:solidFill>
              </a:rPr>
              <a:t>If I were you, I would not be in a hurry to repay the $16k of student debt.</a:t>
            </a:r>
          </a:p>
        </p:txBody>
      </p:sp>
    </p:spTree>
    <p:extLst>
      <p:ext uri="{BB962C8B-B14F-4D97-AF65-F5344CB8AC3E}">
        <p14:creationId xmlns:p14="http://schemas.microsoft.com/office/powerpoint/2010/main" val="279430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30k in savings and 16k in student debt, mostly subsidized and low-interest (2-4%). I've been trying to figure out if it would be smarter to pay off my loans entirely before I leave school and start accruing interest or if it'd be better to save/invest my savings and pay off the debt over time.</a:t>
            </a:r>
          </a:p>
          <a:p>
            <a:pPr marL="0" indent="0" algn="ctr">
              <a:buNone/>
            </a:pPr>
            <a:endParaRPr lang="en-US" b="1" i="1" dirty="0">
              <a:solidFill>
                <a:srgbClr val="0000CC"/>
              </a:solidFill>
            </a:endParaRPr>
          </a:p>
          <a:p>
            <a:pPr marL="0" indent="0">
              <a:buNone/>
            </a:pPr>
            <a:r>
              <a:rPr lang="en-US" sz="2600" b="1" i="1" dirty="0">
                <a:solidFill>
                  <a:srgbClr val="C00000"/>
                </a:solidFill>
              </a:rPr>
              <a:t>If I were you, I would not be in a hurry to repay the $16k of student debt.</a:t>
            </a:r>
          </a:p>
          <a:p>
            <a:r>
              <a:rPr lang="en-US" sz="2600" b="1" i="1" dirty="0">
                <a:solidFill>
                  <a:srgbClr val="C00000"/>
                </a:solidFill>
              </a:rPr>
              <a:t>Yes, you could pay off the debt with your savings. </a:t>
            </a:r>
          </a:p>
          <a:p>
            <a:r>
              <a:rPr lang="en-US" sz="2600" b="1" i="1" dirty="0">
                <a:solidFill>
                  <a:srgbClr val="C00000"/>
                </a:solidFill>
              </a:rPr>
              <a:t>But is there something else you could be using the savings for?</a:t>
            </a:r>
          </a:p>
          <a:p>
            <a:pPr lvl="1"/>
            <a:r>
              <a:rPr lang="en-US" sz="2200" b="1" i="1" dirty="0">
                <a:solidFill>
                  <a:srgbClr val="C00000"/>
                </a:solidFill>
              </a:rPr>
              <a:t>Buying a new house?</a:t>
            </a:r>
          </a:p>
          <a:p>
            <a:pPr lvl="1"/>
            <a:r>
              <a:rPr lang="en-US" sz="2200" b="1" i="1" dirty="0">
                <a:solidFill>
                  <a:srgbClr val="C00000"/>
                </a:solidFill>
              </a:rPr>
              <a:t>Building up a retirement account?</a:t>
            </a:r>
          </a:p>
          <a:p>
            <a:pPr lvl="1"/>
            <a:r>
              <a:rPr lang="en-US" sz="2200" b="1" i="1" dirty="0">
                <a:solidFill>
                  <a:srgbClr val="C00000"/>
                </a:solidFill>
              </a:rPr>
              <a:t>Setting money aside for kids?</a:t>
            </a:r>
          </a:p>
          <a:p>
            <a:pPr lvl="1"/>
            <a:r>
              <a:rPr lang="en-US" sz="2200" b="1" i="1" dirty="0">
                <a:solidFill>
                  <a:srgbClr val="C00000"/>
                </a:solidFill>
              </a:rPr>
              <a:t>Do you have other debt to repay?</a:t>
            </a:r>
          </a:p>
          <a:p>
            <a:pPr lvl="1"/>
            <a:r>
              <a:rPr lang="en-US" sz="2200" b="1" i="1" dirty="0">
                <a:solidFill>
                  <a:srgbClr val="C00000"/>
                </a:solidFill>
              </a:rPr>
              <a:t>Does having the debt cause you stress?</a:t>
            </a:r>
          </a:p>
        </p:txBody>
      </p:sp>
    </p:spTree>
    <p:extLst>
      <p:ext uri="{BB962C8B-B14F-4D97-AF65-F5344CB8AC3E}">
        <p14:creationId xmlns:p14="http://schemas.microsoft.com/office/powerpoint/2010/main" val="37234765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30k in savings and 16k in student debt, mostly subsidized and low-interest (2-4%). I've been trying to figure out if it would be smarter to pay off my loans entirely before I leave school and start accruing interest or if it'd be better to save/invest my savings and pay off the debt over time.</a:t>
            </a:r>
          </a:p>
          <a:p>
            <a:pPr marL="0" indent="0" algn="ctr">
              <a:buNone/>
            </a:pPr>
            <a:endParaRPr lang="en-US" b="1" i="1" dirty="0">
              <a:solidFill>
                <a:srgbClr val="0000CC"/>
              </a:solidFill>
            </a:endParaRPr>
          </a:p>
          <a:p>
            <a:pPr marL="0" indent="0">
              <a:buNone/>
            </a:pPr>
            <a:r>
              <a:rPr lang="en-US" sz="2600" b="1" i="1" dirty="0">
                <a:solidFill>
                  <a:srgbClr val="C00000"/>
                </a:solidFill>
              </a:rPr>
              <a:t>Do you have any other debt to repay?</a:t>
            </a:r>
          </a:p>
          <a:p>
            <a:pPr marL="0" indent="0">
              <a:buNone/>
            </a:pPr>
            <a:r>
              <a:rPr lang="en-US" sz="2600" b="1" i="1" dirty="0">
                <a:solidFill>
                  <a:srgbClr val="C00000"/>
                </a:solidFill>
              </a:rPr>
              <a:t>As a general rule, student loan debt should be the last debt you pay off.</a:t>
            </a:r>
          </a:p>
          <a:p>
            <a:r>
              <a:rPr lang="en-US" sz="2600" b="1" i="1" dirty="0">
                <a:solidFill>
                  <a:srgbClr val="C00000"/>
                </a:solidFill>
              </a:rPr>
              <a:t>Your interest rate is very low - lower than you’ll get on just about any other loan.</a:t>
            </a:r>
          </a:p>
          <a:p>
            <a:r>
              <a:rPr lang="en-US" sz="2600" b="1" i="1" dirty="0">
                <a:solidFill>
                  <a:srgbClr val="C00000"/>
                </a:solidFill>
              </a:rPr>
              <a:t>You generally have the most flexibility with repayment.</a:t>
            </a:r>
          </a:p>
          <a:p>
            <a:pPr lvl="1"/>
            <a:r>
              <a:rPr lang="en-US" sz="2200" b="1" i="1" dirty="0">
                <a:solidFill>
                  <a:srgbClr val="C00000"/>
                </a:solidFill>
              </a:rPr>
              <a:t>If you quit or lose your job next year, after paying off your student loan debt, that money is gone and you may now have to borrow at a much higher rate.</a:t>
            </a:r>
          </a:p>
          <a:p>
            <a:pPr lvl="1"/>
            <a:r>
              <a:rPr lang="en-US" sz="2200" b="1" i="1" dirty="0">
                <a:solidFill>
                  <a:srgbClr val="C00000"/>
                </a:solidFill>
              </a:rPr>
              <a:t>But if that $16k is still in savings, you can use it as necessary next year.</a:t>
            </a:r>
          </a:p>
        </p:txBody>
      </p:sp>
    </p:spTree>
    <p:extLst>
      <p:ext uri="{BB962C8B-B14F-4D97-AF65-F5344CB8AC3E}">
        <p14:creationId xmlns:p14="http://schemas.microsoft.com/office/powerpoint/2010/main" val="1734759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612995"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30k in savings and 16k in student debt, mostly subsidized and low-interest (2-4%). I've been trying to figure out if it would be smarter to pay off my loans entirely before I leave school and start accruing interest or if it'd be better to save/invest my savings and pay off the debt over time.</a:t>
            </a:r>
          </a:p>
          <a:p>
            <a:pPr marL="0" indent="0" algn="ctr">
              <a:buNone/>
            </a:pPr>
            <a:endParaRPr lang="en-US" b="1" i="1" dirty="0">
              <a:solidFill>
                <a:srgbClr val="0000CC"/>
              </a:solidFill>
            </a:endParaRPr>
          </a:p>
          <a:p>
            <a:pPr marL="0" indent="0">
              <a:buNone/>
            </a:pPr>
            <a:r>
              <a:rPr lang="en-US" sz="2600" b="1" i="1" dirty="0">
                <a:solidFill>
                  <a:srgbClr val="C00000"/>
                </a:solidFill>
              </a:rPr>
              <a:t>What else could you be doing with the $16k of savings?</a:t>
            </a:r>
          </a:p>
          <a:p>
            <a:r>
              <a:rPr lang="en-US" sz="2600" b="1" i="1" dirty="0">
                <a:solidFill>
                  <a:srgbClr val="C00000"/>
                </a:solidFill>
              </a:rPr>
              <a:t>If you are only going to earn 0.25% on your savings, and you don’t have anything else to do with it, maybe pay off the 2-4% student loans at 2-4%.</a:t>
            </a:r>
          </a:p>
          <a:p>
            <a:r>
              <a:rPr lang="en-US" sz="2600" b="1" i="1" dirty="0">
                <a:solidFill>
                  <a:srgbClr val="C00000"/>
                </a:solidFill>
              </a:rPr>
              <a:t>The S&amp;P 500 Index has averaged 12.1% annual return over the past 100 years. What if you invest $10,000 into an S&amp;P 500 Fund and use the growth in that to pay off your student loan over time?</a:t>
            </a:r>
            <a:endParaRPr lang="en-US" sz="2600" i="1" dirty="0">
              <a:solidFill>
                <a:srgbClr val="C00000"/>
              </a:solidFill>
            </a:endParaRPr>
          </a:p>
          <a:p>
            <a:pPr lvl="1"/>
            <a:r>
              <a:rPr lang="en-US" sz="1800" i="1" dirty="0">
                <a:solidFill>
                  <a:srgbClr val="C00000"/>
                </a:solidFill>
              </a:rPr>
              <a:t>Note – This is just an example, not a recommendation. There is no guarantee of getting this return, certainly not every single year. There are other investments you could make that might</a:t>
            </a:r>
            <a:br>
              <a:rPr lang="en-US" sz="1800" i="1" dirty="0">
                <a:solidFill>
                  <a:srgbClr val="C00000"/>
                </a:solidFill>
              </a:rPr>
            </a:br>
            <a:r>
              <a:rPr lang="en-US" sz="1800" i="1" dirty="0">
                <a:solidFill>
                  <a:srgbClr val="C00000"/>
                </a:solidFill>
              </a:rPr>
              <a:t>have less risk and uncertainty (or more risk and uncertainty).</a:t>
            </a:r>
          </a:p>
        </p:txBody>
      </p:sp>
    </p:spTree>
    <p:extLst>
      <p:ext uri="{BB962C8B-B14F-4D97-AF65-F5344CB8AC3E}">
        <p14:creationId xmlns:p14="http://schemas.microsoft.com/office/powerpoint/2010/main" val="1541824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pic>
        <p:nvPicPr>
          <p:cNvPr id="2" name="Picture 1">
            <a:extLst>
              <a:ext uri="{FF2B5EF4-FFF2-40B4-BE49-F238E27FC236}">
                <a16:creationId xmlns:a16="http://schemas.microsoft.com/office/drawing/2014/main" id="{991234CB-02D5-BD40-B745-EBE618AE9119}"/>
              </a:ext>
            </a:extLst>
          </p:cNvPr>
          <p:cNvPicPr>
            <a:picLocks noChangeAspect="1"/>
          </p:cNvPicPr>
          <p:nvPr/>
        </p:nvPicPr>
        <p:blipFill>
          <a:blip r:embed="rId2"/>
          <a:stretch>
            <a:fillRect/>
          </a:stretch>
        </p:blipFill>
        <p:spPr>
          <a:xfrm>
            <a:off x="1193499" y="1172559"/>
            <a:ext cx="8944347" cy="5446240"/>
          </a:xfrm>
          <a:prstGeom prst="rect">
            <a:avLst/>
          </a:prstGeom>
        </p:spPr>
      </p:pic>
    </p:spTree>
    <p:extLst>
      <p:ext uri="{BB962C8B-B14F-4D97-AF65-F5344CB8AC3E}">
        <p14:creationId xmlns:p14="http://schemas.microsoft.com/office/powerpoint/2010/main" val="55465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pic>
        <p:nvPicPr>
          <p:cNvPr id="3" name="Picture 2">
            <a:extLst>
              <a:ext uri="{FF2B5EF4-FFF2-40B4-BE49-F238E27FC236}">
                <a16:creationId xmlns:a16="http://schemas.microsoft.com/office/drawing/2014/main" id="{19B141A0-2FF3-254D-A973-9510744ECEAA}"/>
              </a:ext>
            </a:extLst>
          </p:cNvPr>
          <p:cNvPicPr>
            <a:picLocks noChangeAspect="1"/>
          </p:cNvPicPr>
          <p:nvPr/>
        </p:nvPicPr>
        <p:blipFill>
          <a:blip r:embed="rId2"/>
          <a:stretch>
            <a:fillRect/>
          </a:stretch>
        </p:blipFill>
        <p:spPr>
          <a:xfrm>
            <a:off x="1060281" y="1301077"/>
            <a:ext cx="9965304" cy="4039988"/>
          </a:xfrm>
          <a:prstGeom prst="rect">
            <a:avLst/>
          </a:prstGeom>
        </p:spPr>
      </p:pic>
    </p:spTree>
    <p:extLst>
      <p:ext uri="{BB962C8B-B14F-4D97-AF65-F5344CB8AC3E}">
        <p14:creationId xmlns:p14="http://schemas.microsoft.com/office/powerpoint/2010/main" val="3503868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pic>
        <p:nvPicPr>
          <p:cNvPr id="2" name="Picture 1">
            <a:extLst>
              <a:ext uri="{FF2B5EF4-FFF2-40B4-BE49-F238E27FC236}">
                <a16:creationId xmlns:a16="http://schemas.microsoft.com/office/drawing/2014/main" id="{3AF8A8ED-82A6-A645-8019-13B5F9337ED4}"/>
              </a:ext>
            </a:extLst>
          </p:cNvPr>
          <p:cNvPicPr>
            <a:picLocks noChangeAspect="1"/>
          </p:cNvPicPr>
          <p:nvPr/>
        </p:nvPicPr>
        <p:blipFill>
          <a:blip r:embed="rId2"/>
          <a:stretch>
            <a:fillRect/>
          </a:stretch>
        </p:blipFill>
        <p:spPr>
          <a:xfrm>
            <a:off x="838200" y="1400658"/>
            <a:ext cx="10673206" cy="2426500"/>
          </a:xfrm>
          <a:prstGeom prst="rect">
            <a:avLst/>
          </a:prstGeom>
        </p:spPr>
      </p:pic>
    </p:spTree>
    <p:extLst>
      <p:ext uri="{BB962C8B-B14F-4D97-AF65-F5344CB8AC3E}">
        <p14:creationId xmlns:p14="http://schemas.microsoft.com/office/powerpoint/2010/main" val="2372251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30k in savings and 16k in student debt, mostly subsidized and low-interest (2-4%). I've been trying to figure out if it would be smarter to pay off my loans entirely before I leave school and start accruing interest or if it'd be better to save/invest my savings and pay off the debt over time.</a:t>
            </a:r>
          </a:p>
          <a:p>
            <a:pPr marL="0" indent="0" algn="ctr">
              <a:buNone/>
            </a:pPr>
            <a:endParaRPr lang="en-US" b="1" i="1" dirty="0">
              <a:solidFill>
                <a:srgbClr val="0000CC"/>
              </a:solidFill>
            </a:endParaRPr>
          </a:p>
          <a:p>
            <a:pPr marL="0" indent="0">
              <a:buNone/>
            </a:pPr>
            <a:r>
              <a:rPr lang="en-US" sz="2600" b="1" i="1" dirty="0">
                <a:solidFill>
                  <a:srgbClr val="C00000"/>
                </a:solidFill>
              </a:rPr>
              <a:t>Only YOU can decide what best aligns with:</a:t>
            </a:r>
          </a:p>
          <a:p>
            <a:pPr marL="514350" indent="-514350">
              <a:buAutoNum type="arabicParenBoth"/>
            </a:pPr>
            <a:r>
              <a:rPr lang="en-US" sz="2600" b="1" i="1" dirty="0">
                <a:solidFill>
                  <a:srgbClr val="C00000"/>
                </a:solidFill>
              </a:rPr>
              <a:t>Your short-term and long-term goals.</a:t>
            </a:r>
          </a:p>
          <a:p>
            <a:pPr marL="514350" indent="-514350">
              <a:buAutoNum type="arabicParenBoth"/>
            </a:pPr>
            <a:r>
              <a:rPr lang="en-US" sz="2600" b="1" i="1" dirty="0">
                <a:solidFill>
                  <a:srgbClr val="C00000"/>
                </a:solidFill>
              </a:rPr>
              <a:t>Your mental health. What helps you sleep better at night.</a:t>
            </a:r>
            <a:br>
              <a:rPr lang="en-US" sz="2600" b="1" i="1" dirty="0">
                <a:solidFill>
                  <a:srgbClr val="C00000"/>
                </a:solidFill>
              </a:rPr>
            </a:br>
            <a:endParaRPr lang="en-US" sz="2600" b="1" i="1" dirty="0">
              <a:solidFill>
                <a:srgbClr val="C00000"/>
              </a:solidFill>
            </a:endParaRPr>
          </a:p>
          <a:p>
            <a:r>
              <a:rPr lang="en-US" sz="1900" i="1" dirty="0">
                <a:solidFill>
                  <a:srgbClr val="C00000"/>
                </a:solidFill>
              </a:rPr>
              <a:t>I finished my MBA in a similar situation. I had about the same debt but less in savings. I paid close to the minimum payments for the first 1-2 years after graduation.  Then, as my income became more comfortable and my plans become more clear, I was able to make larger one-time payments. </a:t>
            </a:r>
          </a:p>
          <a:p>
            <a:r>
              <a:rPr lang="en-US" sz="1900" i="1" dirty="0">
                <a:solidFill>
                  <a:srgbClr val="C00000"/>
                </a:solidFill>
              </a:rPr>
              <a:t>I ended up paying off the debt 4.5 years after graduation. Even then, it wasn’t a financial decision; it was an “I’m ready to get rid of this and stop having to think about this decision.”</a:t>
            </a:r>
          </a:p>
        </p:txBody>
      </p:sp>
    </p:spTree>
    <p:extLst>
      <p:ext uri="{BB962C8B-B14F-4D97-AF65-F5344CB8AC3E}">
        <p14:creationId xmlns:p14="http://schemas.microsoft.com/office/powerpoint/2010/main" val="33115749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1927001" y="0"/>
            <a:ext cx="8135529" cy="6691470"/>
          </a:xfrm>
          <a:prstGeom prst="rect">
            <a:avLst/>
          </a:prstGeom>
        </p:spPr>
      </p:pic>
    </p:spTree>
    <p:extLst>
      <p:ext uri="{BB962C8B-B14F-4D97-AF65-F5344CB8AC3E}">
        <p14:creationId xmlns:p14="http://schemas.microsoft.com/office/powerpoint/2010/main" val="15970400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made $500 from those sales, you owe taxes on that $500 of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30627824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made $500 from those sales, you owe taxes on that $500 of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a:solidFill>
                  <a:schemeClr val="bg1"/>
                </a:solidFill>
              </a:rPr>
              <a:t>FALSE</a:t>
            </a:r>
            <a:endParaRPr lang="en-US" sz="5000" b="1" dirty="0">
              <a:solidFill>
                <a:schemeClr val="bg1"/>
              </a:solidFill>
            </a:endParaRPr>
          </a:p>
        </p:txBody>
      </p:sp>
      <p:sp>
        <p:nvSpPr>
          <p:cNvPr id="2" name="Content Placeholder 2">
            <a:extLst>
              <a:ext uri="{FF2B5EF4-FFF2-40B4-BE49-F238E27FC236}">
                <a16:creationId xmlns:a16="http://schemas.microsoft.com/office/drawing/2014/main" id="{D90CB717-BA0B-1BA0-BB91-1D9AC7ECCE54}"/>
              </a:ext>
            </a:extLst>
          </p:cNvPr>
          <p:cNvSpPr txBox="1">
            <a:spLocks/>
          </p:cNvSpPr>
          <p:nvPr/>
        </p:nvSpPr>
        <p:spPr>
          <a:xfrm>
            <a:off x="3467099" y="432685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Maybe</a:t>
            </a:r>
          </a:p>
        </p:txBody>
      </p:sp>
    </p:spTree>
    <p:extLst>
      <p:ext uri="{BB962C8B-B14F-4D97-AF65-F5344CB8AC3E}">
        <p14:creationId xmlns:p14="http://schemas.microsoft.com/office/powerpoint/2010/main" val="16512876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made $500 from those sales, and spent $200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2656803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made $500 from those sales, and spent $200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35526969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made $500 from those sales, and spent $700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26191030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#3</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2024 and made $500 from those sales, and spent $700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1707465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9006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$14,500 of income in 2024, </a:t>
            </a:r>
            <a:br>
              <a:rPr lang="en-US" dirty="0">
                <a:solidFill>
                  <a:srgbClr val="C00000"/>
                </a:solidFill>
              </a:rPr>
            </a:br>
            <a:r>
              <a:rPr lang="en-US" dirty="0">
                <a:solidFill>
                  <a:srgbClr val="C00000"/>
                </a:solidFill>
              </a:rPr>
              <a:t>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$14,500.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14977124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$14,500 of income in 2024, </a:t>
            </a:r>
            <a:br>
              <a:rPr lang="en-US" dirty="0">
                <a:solidFill>
                  <a:srgbClr val="C00000"/>
                </a:solidFill>
              </a:rPr>
            </a:br>
            <a:r>
              <a:rPr lang="en-US" dirty="0">
                <a:solidFill>
                  <a:srgbClr val="C00000"/>
                </a:solidFill>
              </a:rPr>
              <a:t>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$14,500.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12096480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Imagine you put $1,000 into a Roth IRA today.</a:t>
            </a:r>
          </a:p>
          <a:p>
            <a:pPr marL="0" indent="0" algn="ctr">
              <a:buNone/>
            </a:pPr>
            <a:r>
              <a:rPr lang="en-US" dirty="0">
                <a:solidFill>
                  <a:srgbClr val="C00000"/>
                </a:solidFill>
              </a:rPr>
              <a:t>Imagine this grows to become $25,000 over the next 35 years.</a:t>
            </a:r>
          </a:p>
          <a:p>
            <a:pPr marL="0" indent="0" algn="ctr">
              <a:buNone/>
            </a:pPr>
            <a:r>
              <a:rPr lang="en-US" dirty="0">
                <a:solidFill>
                  <a:srgbClr val="C00000"/>
                </a:solidFill>
              </a:rPr>
              <a:t>When you withdraw that $25,000 at age 60, what income will be taxed?</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NONE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$25,000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$24,000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$1,000</a:t>
            </a:r>
          </a:p>
        </p:txBody>
      </p:sp>
    </p:spTree>
    <p:extLst>
      <p:ext uri="{BB962C8B-B14F-4D97-AF65-F5344CB8AC3E}">
        <p14:creationId xmlns:p14="http://schemas.microsoft.com/office/powerpoint/2010/main" val="28278567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Imagine you put $1,000 into a Roth IRA today.</a:t>
            </a:r>
          </a:p>
          <a:p>
            <a:pPr marL="0" indent="0" algn="ctr">
              <a:buNone/>
            </a:pPr>
            <a:r>
              <a:rPr lang="en-US" dirty="0">
                <a:solidFill>
                  <a:srgbClr val="C00000"/>
                </a:solidFill>
              </a:rPr>
              <a:t>Imagine this grows to become $25,000 over the next 35 years.</a:t>
            </a:r>
          </a:p>
          <a:p>
            <a:pPr marL="0" indent="0" algn="ctr">
              <a:buNone/>
            </a:pPr>
            <a:r>
              <a:rPr lang="en-US" dirty="0">
                <a:solidFill>
                  <a:srgbClr val="C00000"/>
                </a:solidFill>
              </a:rPr>
              <a:t>When you withdraw that $25,000 at age 60, what income will be taxed?</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NONE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$25,000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$24,000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$1,000</a:t>
            </a:r>
          </a:p>
        </p:txBody>
      </p:sp>
    </p:spTree>
    <p:extLst>
      <p:ext uri="{BB962C8B-B14F-4D97-AF65-F5344CB8AC3E}">
        <p14:creationId xmlns:p14="http://schemas.microsoft.com/office/powerpoint/2010/main" val="38566097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spend $2,500 (or more) on education expenses that are required for your degree – including tuition, books, supplies, maybe a computer – you might be able to receive a $2,500 credit on your tax return.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921533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#6</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spend $2,500 (or more) on education expenses that are required for your degree – including tuition, books, supplies, maybe a computer – you might be able to receive a $2,500 credit on your tax return.</a:t>
            </a: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r>
              <a:rPr lang="en-US" dirty="0">
                <a:solidFill>
                  <a:srgbClr val="C00000"/>
                </a:solidFill>
              </a:rPr>
              <a:t>Check out the </a:t>
            </a:r>
            <a:r>
              <a:rPr lang="en-US" i="1" dirty="0">
                <a:solidFill>
                  <a:srgbClr val="C00000"/>
                </a:solidFill>
              </a:rPr>
              <a:t>American Opportunity Tax Credit </a:t>
            </a:r>
            <a:r>
              <a:rPr lang="en-US" sz="1500" dirty="0">
                <a:solidFill>
                  <a:srgbClr val="C00000"/>
                </a:solidFill>
              </a:rPr>
              <a:t>(up to $2,500) </a:t>
            </a:r>
            <a:r>
              <a:rPr lang="en-US" dirty="0">
                <a:solidFill>
                  <a:srgbClr val="C00000"/>
                </a:solidFill>
              </a:rPr>
              <a:t>and</a:t>
            </a:r>
            <a:r>
              <a:rPr lang="en-US" i="1" dirty="0">
                <a:solidFill>
                  <a:srgbClr val="C00000"/>
                </a:solidFill>
              </a:rPr>
              <a:t> the Lifetime Learning Credit </a:t>
            </a:r>
            <a:r>
              <a:rPr lang="en-US" sz="1500" dirty="0">
                <a:solidFill>
                  <a:srgbClr val="C00000"/>
                </a:solidFill>
              </a:rPr>
              <a:t>(up to $2,000)</a:t>
            </a:r>
            <a:r>
              <a:rPr lang="en-US" dirty="0">
                <a:solidFill>
                  <a:srgbClr val="C00000"/>
                </a:solidFill>
              </a:rPr>
              <a:t> to see if you are eligible for either credit. </a:t>
            </a:r>
          </a:p>
          <a:p>
            <a:pPr marL="0" indent="0" algn="ctr">
              <a:buNone/>
            </a:pPr>
            <a:r>
              <a:rPr lang="en-US" dirty="0">
                <a:solidFill>
                  <a:srgbClr val="C00000"/>
                </a:solidFill>
              </a:rPr>
              <a:t>Credits directly reduce the taxes you owe…which is really nice.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25446148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#7</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are an international student but do not earn any income during a given  year, you do NOT need to file a tax return or any return with the IRS.</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15246862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#7</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are an international student but do not earn any income during a given  year, you do NOT need to file a tax return or any return with the IRS.</a:t>
            </a: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endParaRPr lang="en-US" dirty="0">
              <a:solidFill>
                <a:srgbClr val="C00000"/>
              </a:solidFill>
            </a:endParaRPr>
          </a:p>
          <a:p>
            <a:pPr marL="0" indent="0" algn="ctr">
              <a:buNone/>
            </a:pPr>
            <a:r>
              <a:rPr lang="en-US" dirty="0">
                <a:solidFill>
                  <a:srgbClr val="C00000"/>
                </a:solidFill>
              </a:rPr>
              <a:t>If you received any income, you have to file a tax return (Form 1040).</a:t>
            </a:r>
          </a:p>
          <a:p>
            <a:pPr marL="0" indent="0" algn="ctr">
              <a:buNone/>
            </a:pPr>
            <a:r>
              <a:rPr lang="en-US" dirty="0">
                <a:solidFill>
                  <a:srgbClr val="C00000"/>
                </a:solidFill>
              </a:rPr>
              <a:t>But, if you did not receive any income, you still need to file Form 8843 to tell the IRS that you were in the US but did not earn any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20543364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t>You cannot escape the responsibility </a:t>
            </a:r>
          </a:p>
          <a:p>
            <a:pPr marL="0" indent="0" algn="ctr">
              <a:buNone/>
            </a:pPr>
            <a:r>
              <a:rPr lang="en-US" sz="4400" b="1" i="1" dirty="0"/>
              <a:t>of tomorrow by avoiding it today.</a:t>
            </a:r>
            <a:endParaRPr lang="en-US" sz="4400" dirty="0"/>
          </a:p>
        </p:txBody>
      </p:sp>
    </p:spTree>
    <p:extLst>
      <p:ext uri="{BB962C8B-B14F-4D97-AF65-F5344CB8AC3E}">
        <p14:creationId xmlns:p14="http://schemas.microsoft.com/office/powerpoint/2010/main" val="3903156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28DB8-C373-B32C-A1FA-1FD6DCCB1DFF}"/>
              </a:ext>
            </a:extLst>
          </p:cNvPr>
          <p:cNvPicPr>
            <a:picLocks noChangeAspect="1"/>
          </p:cNvPicPr>
          <p:nvPr/>
        </p:nvPicPr>
        <p:blipFill>
          <a:blip r:embed="rId2"/>
          <a:stretch>
            <a:fillRect/>
          </a:stretch>
        </p:blipFill>
        <p:spPr>
          <a:xfrm>
            <a:off x="2209800" y="258893"/>
            <a:ext cx="7772400" cy="5795210"/>
          </a:xfrm>
          <a:prstGeom prst="rect">
            <a:avLst/>
          </a:prstGeom>
          <a:ln w="76200">
            <a:solidFill>
              <a:srgbClr val="C00000"/>
            </a:solidFill>
          </a:ln>
        </p:spPr>
      </p:pic>
    </p:spTree>
    <p:extLst>
      <p:ext uri="{BB962C8B-B14F-4D97-AF65-F5344CB8AC3E}">
        <p14:creationId xmlns:p14="http://schemas.microsoft.com/office/powerpoint/2010/main" val="40672822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Things You Can Do To Reduce Your Taxes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162029"/>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Open an Individual Retirement Account or Roth IRA</a:t>
            </a:r>
          </a:p>
          <a:p>
            <a:pPr lvl="1"/>
            <a:r>
              <a:rPr lang="en-US" dirty="0">
                <a:solidFill>
                  <a:srgbClr val="0000CC"/>
                </a:solidFill>
              </a:rPr>
              <a:t>You can defer income tax and avoid capital gains tax altogether</a:t>
            </a:r>
            <a:br>
              <a:rPr lang="en-US" dirty="0">
                <a:solidFill>
                  <a:srgbClr val="0000CC"/>
                </a:solidFill>
              </a:rPr>
            </a:br>
            <a:endParaRPr lang="en-US" sz="600" dirty="0">
              <a:solidFill>
                <a:srgbClr val="0000CC"/>
              </a:solidFill>
            </a:endParaRPr>
          </a:p>
          <a:p>
            <a:pPr marL="514350" indent="-514350">
              <a:buFont typeface="+mj-lt"/>
              <a:buAutoNum type="arabicPeriod"/>
            </a:pPr>
            <a:r>
              <a:rPr lang="en-US" dirty="0"/>
              <a:t>Talk to HR and reduce your tax withholding</a:t>
            </a:r>
          </a:p>
          <a:p>
            <a:pPr lvl="1"/>
            <a:r>
              <a:rPr lang="en-US" dirty="0">
                <a:solidFill>
                  <a:srgbClr val="0000CC"/>
                </a:solidFill>
              </a:rPr>
              <a:t>If you get a refund, you are loaning your income to the government</a:t>
            </a:r>
          </a:p>
          <a:p>
            <a:pPr lvl="1"/>
            <a:endParaRPr lang="en-US" sz="600" dirty="0">
              <a:solidFill>
                <a:srgbClr val="0000CC"/>
              </a:solidFill>
            </a:endParaRPr>
          </a:p>
          <a:p>
            <a:pPr marL="514350" indent="-514350">
              <a:buFont typeface="+mj-lt"/>
              <a:buAutoNum type="arabicPeriod"/>
            </a:pPr>
            <a:r>
              <a:rPr lang="en-US" dirty="0"/>
              <a:t>Cluster your income so you make less than $13,850 in a year</a:t>
            </a:r>
          </a:p>
          <a:p>
            <a:pPr lvl="1"/>
            <a:r>
              <a:rPr lang="en-US" dirty="0">
                <a:solidFill>
                  <a:srgbClr val="0000CC"/>
                </a:solidFill>
              </a:rPr>
              <a:t>If possible, shift income between years to get the maximum deduction</a:t>
            </a:r>
            <a:br>
              <a:rPr lang="en-US" dirty="0">
                <a:solidFill>
                  <a:srgbClr val="0000CC"/>
                </a:solidFill>
              </a:rPr>
            </a:br>
            <a:endParaRPr lang="en-US" sz="600" dirty="0">
              <a:solidFill>
                <a:srgbClr val="0000CC"/>
              </a:solidFill>
            </a:endParaRPr>
          </a:p>
          <a:p>
            <a:pPr marL="514350" indent="-514350">
              <a:buFont typeface="+mj-lt"/>
              <a:buAutoNum type="arabicPeriod"/>
            </a:pPr>
            <a:r>
              <a:rPr lang="en-US" dirty="0"/>
              <a:t>Scan tax code and identify 3-5 deductions &amp; credits you qualify for</a:t>
            </a:r>
          </a:p>
          <a:p>
            <a:pPr lvl="1"/>
            <a:r>
              <a:rPr lang="en-US" dirty="0">
                <a:solidFill>
                  <a:srgbClr val="0000CC"/>
                </a:solidFill>
              </a:rPr>
              <a:t>Child tax credit, education expenses (tuition, books…), student loan interest, charitable deductions, small business or hobby-related expenses</a:t>
            </a:r>
          </a:p>
          <a:p>
            <a:pPr lvl="1"/>
            <a:endParaRPr lang="en-US" sz="600" dirty="0">
              <a:solidFill>
                <a:srgbClr val="0000CC"/>
              </a:solidFill>
            </a:endParaRPr>
          </a:p>
          <a:p>
            <a:pPr marL="514350" indent="-514350">
              <a:buFont typeface="+mj-lt"/>
              <a:buAutoNum type="arabicPeriod"/>
            </a:pPr>
            <a:r>
              <a:rPr lang="en-US" dirty="0"/>
              <a:t>Get rid of your income</a:t>
            </a:r>
            <a:endParaRPr lang="en-US" sz="2600" dirty="0">
              <a:solidFill>
                <a:srgbClr val="0000CC"/>
              </a:solidFill>
            </a:endParaRPr>
          </a:p>
        </p:txBody>
      </p:sp>
    </p:spTree>
    <p:extLst>
      <p:ext uri="{BB962C8B-B14F-4D97-AF65-F5344CB8AC3E}">
        <p14:creationId xmlns:p14="http://schemas.microsoft.com/office/powerpoint/2010/main" val="41205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blinds(horizontal)">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083136" y="1280160"/>
            <a:ext cx="9319614" cy="4896803"/>
          </a:xfrm>
        </p:spPr>
        <p:txBody>
          <a:bodyPr>
            <a:noAutofit/>
          </a:bodyPr>
          <a:lstStyle/>
          <a:p>
            <a:pPr marL="0" indent="0">
              <a:buNone/>
            </a:pPr>
            <a:r>
              <a:rPr lang="en-US" sz="2200" b="1" dirty="0">
                <a:solidFill>
                  <a:srgbClr val="2D2D83"/>
                </a:solidFill>
              </a:rPr>
              <a:t>		</a:t>
            </a:r>
            <a:r>
              <a:rPr lang="en-US" sz="2400" b="1" dirty="0">
                <a:solidFill>
                  <a:srgbClr val="2D2D83"/>
                </a:solidFill>
              </a:rPr>
              <a:t>		Gross Salary &amp; Wages</a:t>
            </a:r>
          </a:p>
          <a:p>
            <a:pPr marL="0" indent="0">
              <a:buNone/>
            </a:pPr>
            <a:r>
              <a:rPr lang="en-US" sz="2400" b="1" dirty="0">
                <a:solidFill>
                  <a:srgbClr val="2D2D83"/>
                </a:solidFill>
              </a:rPr>
              <a:t>			Less:	Medical Expenses</a:t>
            </a:r>
          </a:p>
          <a:p>
            <a:pPr marL="0" indent="0">
              <a:buNone/>
            </a:pPr>
            <a:r>
              <a:rPr lang="en-US" sz="2400" b="1" dirty="0">
                <a:solidFill>
                  <a:srgbClr val="2D2D83"/>
                </a:solidFill>
              </a:rPr>
              <a:t>			Less:	Student Loan Interest paid</a:t>
            </a:r>
          </a:p>
          <a:p>
            <a:pPr marL="0" indent="0">
              <a:buNone/>
            </a:pPr>
            <a:r>
              <a:rPr lang="en-US" sz="2400" b="1" dirty="0">
                <a:solidFill>
                  <a:srgbClr val="2D2D83"/>
                </a:solidFill>
              </a:rPr>
              <a:t>			</a:t>
            </a:r>
            <a:r>
              <a:rPr lang="en-US" sz="2400" b="1" u="sng" dirty="0">
                <a:solidFill>
                  <a:srgbClr val="2D2D83"/>
                </a:solidFill>
              </a:rPr>
              <a:t>Less:	Contributions to Retirement Accounts</a:t>
            </a:r>
          </a:p>
          <a:p>
            <a:pPr marL="0" indent="0">
              <a:buNone/>
            </a:pPr>
            <a:r>
              <a:rPr lang="en-US" sz="2400" b="1" dirty="0">
                <a:solidFill>
                  <a:srgbClr val="2D2D83"/>
                </a:solidFill>
              </a:rPr>
              <a:t>				Adjusted Gross Income</a:t>
            </a:r>
          </a:p>
          <a:p>
            <a:pPr marL="0" indent="0">
              <a:buNone/>
            </a:pPr>
            <a:r>
              <a:rPr lang="en-US" sz="2400" b="1" dirty="0">
                <a:solidFill>
                  <a:srgbClr val="2D2D83"/>
                </a:solidFill>
              </a:rPr>
              <a:t>			</a:t>
            </a:r>
            <a:r>
              <a:rPr lang="en-US" sz="2400" b="1" u="sng" dirty="0">
                <a:solidFill>
                  <a:srgbClr val="2D2D83"/>
                </a:solidFill>
              </a:rPr>
              <a:t>Less:	Standard Deduction or Itemized Deduction</a:t>
            </a:r>
          </a:p>
          <a:p>
            <a:pPr marL="0" indent="0">
              <a:buNone/>
            </a:pPr>
            <a:r>
              <a:rPr lang="en-US" sz="2400" b="1" dirty="0">
                <a:solidFill>
                  <a:srgbClr val="2D2D83"/>
                </a:solidFill>
              </a:rPr>
              <a:t>				Taxable Income</a:t>
            </a:r>
          </a:p>
          <a:p>
            <a:pPr marL="0" indent="0">
              <a:buNone/>
            </a:pPr>
            <a:r>
              <a:rPr lang="en-US" sz="2400" b="1" dirty="0">
                <a:solidFill>
                  <a:srgbClr val="2D2D83"/>
                </a:solidFill>
              </a:rPr>
              <a:t>			</a:t>
            </a:r>
            <a:r>
              <a:rPr lang="en-US" sz="2400" b="1" u="sng" dirty="0">
                <a:solidFill>
                  <a:srgbClr val="2D2D83"/>
                </a:solidFill>
              </a:rPr>
              <a:t>      x	Tax Rate                                       </a:t>
            </a:r>
            <a:r>
              <a:rPr lang="en-US" sz="2400" b="1" u="sng" dirty="0">
                <a:solidFill>
                  <a:schemeClr val="bg1"/>
                </a:solidFill>
              </a:rPr>
              <a:t>.</a:t>
            </a:r>
          </a:p>
          <a:p>
            <a:pPr marL="0" indent="0">
              <a:buNone/>
            </a:pPr>
            <a:r>
              <a:rPr lang="en-US" sz="2400" b="1" dirty="0">
                <a:solidFill>
                  <a:srgbClr val="2D2D83"/>
                </a:solidFill>
              </a:rPr>
              <a:t>				Gross Taxes Owed</a:t>
            </a:r>
          </a:p>
          <a:p>
            <a:pPr marL="0" indent="0">
              <a:buNone/>
            </a:pPr>
            <a:r>
              <a:rPr lang="en-US" sz="2400" b="1" dirty="0">
                <a:solidFill>
                  <a:srgbClr val="2D2D83"/>
                </a:solidFill>
              </a:rPr>
              <a:t>			</a:t>
            </a:r>
            <a:r>
              <a:rPr lang="en-US" sz="2400" b="1" u="sng" dirty="0">
                <a:solidFill>
                  <a:srgbClr val="2D2D83"/>
                </a:solidFill>
              </a:rPr>
              <a:t>Less:	Tax Credits                                    </a:t>
            </a:r>
            <a:r>
              <a:rPr lang="en-US" sz="2400" b="1" u="sng" dirty="0">
                <a:solidFill>
                  <a:schemeClr val="bg1"/>
                </a:solidFill>
              </a:rPr>
              <a:t>.</a:t>
            </a:r>
          </a:p>
          <a:p>
            <a:pPr marL="0" indent="0">
              <a:buNone/>
            </a:pPr>
            <a:r>
              <a:rPr lang="en-US" sz="2400" b="1" dirty="0">
                <a:solidFill>
                  <a:srgbClr val="2D2D83"/>
                </a:solidFill>
              </a:rPr>
              <a:t>				Taxes Owed</a:t>
            </a:r>
            <a:endParaRPr lang="en-US" sz="2400" dirty="0">
              <a:sym typeface="Wingdings" pitchFamily="2" charset="2"/>
            </a:endParaRPr>
          </a:p>
        </p:txBody>
      </p:sp>
      <p:sp>
        <p:nvSpPr>
          <p:cNvPr id="5" name="Rectangle 2">
            <a:extLst>
              <a:ext uri="{FF2B5EF4-FFF2-40B4-BE49-F238E27FC236}">
                <a16:creationId xmlns:a16="http://schemas.microsoft.com/office/drawing/2014/main" id="{2527E2BF-1A45-0323-B0C4-0417BB83244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4 Frequently Asked Questions – TAXES </a:t>
            </a:r>
          </a:p>
        </p:txBody>
      </p:sp>
      <p:sp>
        <p:nvSpPr>
          <p:cNvPr id="2" name="Left Brace 1">
            <a:extLst>
              <a:ext uri="{FF2B5EF4-FFF2-40B4-BE49-F238E27FC236}">
                <a16:creationId xmlns:a16="http://schemas.microsoft.com/office/drawing/2014/main" id="{9C791453-F4DA-4E44-6145-BA76B9921D9B}"/>
              </a:ext>
            </a:extLst>
          </p:cNvPr>
          <p:cNvSpPr/>
          <p:nvPr/>
        </p:nvSpPr>
        <p:spPr>
          <a:xfrm>
            <a:off x="4523553" y="1816689"/>
            <a:ext cx="181669" cy="1041568"/>
          </a:xfrm>
          <a:prstGeom prst="leftBrace">
            <a:avLst>
              <a:gd name="adj1" fmla="val 8333"/>
              <a:gd name="adj2" fmla="val 46511"/>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29AB423E-C5BE-07F7-C540-1906525724BC}"/>
              </a:ext>
            </a:extLst>
          </p:cNvPr>
          <p:cNvSpPr txBox="1"/>
          <p:nvPr/>
        </p:nvSpPr>
        <p:spPr>
          <a:xfrm>
            <a:off x="678231" y="1653185"/>
            <a:ext cx="3500154" cy="1015663"/>
          </a:xfrm>
          <a:prstGeom prst="rect">
            <a:avLst/>
          </a:prstGeom>
          <a:noFill/>
        </p:spPr>
        <p:txBody>
          <a:bodyPr wrap="square" rtlCol="0">
            <a:spAutoFit/>
          </a:bodyPr>
          <a:lstStyle/>
          <a:p>
            <a:pPr algn="ctr"/>
            <a:r>
              <a:rPr lang="en-US" dirty="0">
                <a:solidFill>
                  <a:srgbClr val="FF0000"/>
                </a:solidFill>
              </a:rPr>
              <a:t>“Above-the-Line” Deductions. </a:t>
            </a:r>
          </a:p>
          <a:p>
            <a:pPr algn="ctr"/>
            <a:r>
              <a:rPr lang="en-US" sz="1400" dirty="0">
                <a:solidFill>
                  <a:srgbClr val="FF0000"/>
                </a:solidFill>
              </a:rPr>
              <a:t>We like these because they reduce “Adjusted Gross Income” and you also get another deduction “below-the-line”</a:t>
            </a:r>
          </a:p>
        </p:txBody>
      </p:sp>
      <p:sp>
        <p:nvSpPr>
          <p:cNvPr id="4" name="TextBox 3">
            <a:extLst>
              <a:ext uri="{FF2B5EF4-FFF2-40B4-BE49-F238E27FC236}">
                <a16:creationId xmlns:a16="http://schemas.microsoft.com/office/drawing/2014/main" id="{6941551A-A22F-8F01-8260-8C087E8B9CF1}"/>
              </a:ext>
            </a:extLst>
          </p:cNvPr>
          <p:cNvSpPr txBox="1"/>
          <p:nvPr/>
        </p:nvSpPr>
        <p:spPr>
          <a:xfrm>
            <a:off x="436006" y="3048491"/>
            <a:ext cx="3889732" cy="1292662"/>
          </a:xfrm>
          <a:prstGeom prst="rect">
            <a:avLst/>
          </a:prstGeom>
          <a:noFill/>
        </p:spPr>
        <p:txBody>
          <a:bodyPr wrap="square" rtlCol="0">
            <a:spAutoFit/>
          </a:bodyPr>
          <a:lstStyle/>
          <a:p>
            <a:pPr algn="ctr"/>
            <a:r>
              <a:rPr lang="en-US" dirty="0">
                <a:solidFill>
                  <a:srgbClr val="006600"/>
                </a:solidFill>
              </a:rPr>
              <a:t>Standard Deduction = $13,850 for 2023</a:t>
            </a:r>
          </a:p>
          <a:p>
            <a:pPr algn="ctr"/>
            <a:r>
              <a:rPr lang="en-US" dirty="0">
                <a:solidFill>
                  <a:srgbClr val="006600"/>
                </a:solidFill>
              </a:rPr>
              <a:t>(or $27,700 for married-filing-jointly)</a:t>
            </a:r>
          </a:p>
          <a:p>
            <a:pPr algn="ctr"/>
            <a:r>
              <a:rPr lang="en-US" sz="1400" dirty="0">
                <a:solidFill>
                  <a:srgbClr val="006600"/>
                </a:solidFill>
              </a:rPr>
              <a:t>Everyone gets this deduction / subtraction, at least. Some will “itemize” certain deductions to get an even larger subtraction</a:t>
            </a:r>
          </a:p>
        </p:txBody>
      </p:sp>
      <p:sp>
        <p:nvSpPr>
          <p:cNvPr id="6" name="Left Brace 5">
            <a:extLst>
              <a:ext uri="{FF2B5EF4-FFF2-40B4-BE49-F238E27FC236}">
                <a16:creationId xmlns:a16="http://schemas.microsoft.com/office/drawing/2014/main" id="{94566F71-D754-0874-AC0F-F7651D0A724A}"/>
              </a:ext>
            </a:extLst>
          </p:cNvPr>
          <p:cNvSpPr/>
          <p:nvPr/>
        </p:nvSpPr>
        <p:spPr>
          <a:xfrm>
            <a:off x="4523554" y="3394786"/>
            <a:ext cx="230113" cy="663608"/>
          </a:xfrm>
          <a:prstGeom prst="leftBrace">
            <a:avLst>
              <a:gd name="adj1" fmla="val 8333"/>
              <a:gd name="adj2" fmla="val 46511"/>
            </a:avLst>
          </a:prstGeom>
          <a:ln w="571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50EA4327-4D45-9641-57EC-62B0249DD1FA}"/>
              </a:ext>
            </a:extLst>
          </p:cNvPr>
          <p:cNvSpPr txBox="1"/>
          <p:nvPr/>
        </p:nvSpPr>
        <p:spPr>
          <a:xfrm>
            <a:off x="564183" y="4636015"/>
            <a:ext cx="3889732" cy="1292662"/>
          </a:xfrm>
          <a:prstGeom prst="rect">
            <a:avLst/>
          </a:prstGeom>
          <a:noFill/>
        </p:spPr>
        <p:txBody>
          <a:bodyPr wrap="square" rtlCol="0">
            <a:spAutoFit/>
          </a:bodyPr>
          <a:lstStyle/>
          <a:p>
            <a:pPr algn="ctr"/>
            <a:r>
              <a:rPr lang="en-US" dirty="0">
                <a:solidFill>
                  <a:srgbClr val="7030A0"/>
                </a:solidFill>
              </a:rPr>
              <a:t>Credits are wonderful </a:t>
            </a:r>
            <a:r>
              <a:rPr lang="en-US" dirty="0">
                <a:solidFill>
                  <a:srgbClr val="7030A0"/>
                </a:solidFill>
                <a:sym typeface="Wingdings" pitchFamily="2" charset="2"/>
              </a:rPr>
              <a:t> The reduce the taxes owed, dollar-for-dollar</a:t>
            </a:r>
            <a:endParaRPr lang="en-US" dirty="0">
              <a:solidFill>
                <a:srgbClr val="7030A0"/>
              </a:solidFill>
            </a:endParaRPr>
          </a:p>
          <a:p>
            <a:pPr algn="ctr"/>
            <a:r>
              <a:rPr lang="en-US" sz="1400" dirty="0">
                <a:solidFill>
                  <a:srgbClr val="7030A0"/>
                </a:solidFill>
              </a:rPr>
              <a:t>But not everyone will have credits. They are for specific situations (see previous slide), but do a little homework to see if any apply to you.</a:t>
            </a:r>
          </a:p>
        </p:txBody>
      </p:sp>
      <p:sp>
        <p:nvSpPr>
          <p:cNvPr id="8" name="Left Brace 7">
            <a:extLst>
              <a:ext uri="{FF2B5EF4-FFF2-40B4-BE49-F238E27FC236}">
                <a16:creationId xmlns:a16="http://schemas.microsoft.com/office/drawing/2014/main" id="{BDEFDEDC-7339-D6AD-2063-D952B5C1F365}"/>
              </a:ext>
            </a:extLst>
          </p:cNvPr>
          <p:cNvSpPr/>
          <p:nvPr/>
        </p:nvSpPr>
        <p:spPr>
          <a:xfrm>
            <a:off x="4523553" y="5246036"/>
            <a:ext cx="230113" cy="663608"/>
          </a:xfrm>
          <a:prstGeom prst="leftBrace">
            <a:avLst>
              <a:gd name="adj1" fmla="val 8333"/>
              <a:gd name="adj2" fmla="val 46511"/>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3341296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animBg="1"/>
      <p:bldP spid="7" grpId="0"/>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8043555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Because personal finance is personal, it is virtually impossible for me to give you any specific advice.</a:t>
            </a:r>
          </a:p>
          <a:p>
            <a:pPr marL="0" indent="0" algn="ctr">
              <a:buNone/>
            </a:pPr>
            <a:endParaRPr lang="en-US" sz="4000" b="1" i="1" dirty="0">
              <a:solidFill>
                <a:srgbClr val="C00000"/>
              </a:solidFill>
            </a:endParaRPr>
          </a:p>
          <a:p>
            <a:pPr marL="0" indent="0" algn="ctr">
              <a:buNone/>
            </a:pPr>
            <a:r>
              <a:rPr lang="en-US" sz="3900" b="1" i="1" dirty="0">
                <a:solidFill>
                  <a:srgbClr val="C00000"/>
                </a:solidFill>
              </a:rPr>
              <a:t>However, there is one word of advice that applies to 99% of people working on their finances:</a:t>
            </a:r>
          </a:p>
          <a:p>
            <a:pPr marL="0" indent="0" algn="ctr">
              <a:buNone/>
            </a:pPr>
            <a:r>
              <a:rPr lang="en-US" sz="6000" b="1" i="1" dirty="0">
                <a:solidFill>
                  <a:srgbClr val="006600"/>
                </a:solidFill>
              </a:rPr>
              <a:t>SAVE</a:t>
            </a:r>
          </a:p>
        </p:txBody>
      </p:sp>
    </p:spTree>
    <p:extLst>
      <p:ext uri="{BB962C8B-B14F-4D97-AF65-F5344CB8AC3E}">
        <p14:creationId xmlns:p14="http://schemas.microsoft.com/office/powerpoint/2010/main" val="20546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i="1" dirty="0">
                <a:solidFill>
                  <a:srgbClr val="006600"/>
                </a:solidFill>
              </a:rPr>
              <a:t>INDULGENCE is good.</a:t>
            </a:r>
          </a:p>
          <a:p>
            <a:pPr marL="0" indent="0" algn="ctr">
              <a:buNone/>
            </a:pPr>
            <a:endParaRPr lang="en-US" sz="6600" b="1" i="1" dirty="0"/>
          </a:p>
          <a:p>
            <a:pPr marL="0" indent="0" algn="ctr">
              <a:buNone/>
            </a:pPr>
            <a:r>
              <a:rPr lang="en-US" sz="6600" b="1" i="1" dirty="0">
                <a:solidFill>
                  <a:srgbClr val="C00000"/>
                </a:solidFill>
              </a:rPr>
              <a:t>IMPULSE is bad.</a:t>
            </a:r>
            <a:endParaRPr lang="en-US" sz="6600" dirty="0">
              <a:solidFill>
                <a:srgbClr val="C00000"/>
              </a:solidFill>
            </a:endParaRPr>
          </a:p>
        </p:txBody>
      </p:sp>
    </p:spTree>
    <p:extLst>
      <p:ext uri="{BB962C8B-B14F-4D97-AF65-F5344CB8AC3E}">
        <p14:creationId xmlns:p14="http://schemas.microsoft.com/office/powerpoint/2010/main" val="338413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p>
          <a:p>
            <a:pPr marL="0" indent="0" algn="ctr">
              <a:buNone/>
            </a:pPr>
            <a:endParaRPr lang="en-US" b="1" i="1" dirty="0">
              <a:solidFill>
                <a:srgbClr val="0000CC"/>
              </a:solidFill>
            </a:endParaRPr>
          </a:p>
          <a:p>
            <a:r>
              <a:rPr lang="en-US" sz="2500" dirty="0">
                <a:solidFill>
                  <a:srgbClr val="0000CC"/>
                </a:solidFill>
              </a:rPr>
              <a:t>We borrow because we want something today that we cannot afford today.</a:t>
            </a:r>
          </a:p>
          <a:p>
            <a:r>
              <a:rPr lang="en-US" sz="2500" dirty="0">
                <a:solidFill>
                  <a:srgbClr val="0000CC"/>
                </a:solidFill>
              </a:rPr>
              <a:t>We make a promise to pay for that something in the future.</a:t>
            </a:r>
          </a:p>
          <a:p>
            <a:endParaRPr lang="en-US" sz="2500" dirty="0">
              <a:solidFill>
                <a:srgbClr val="0000CC"/>
              </a:solidFill>
            </a:endParaRPr>
          </a:p>
          <a:p>
            <a:r>
              <a:rPr lang="en-US" sz="2500" dirty="0">
                <a:solidFill>
                  <a:srgbClr val="0000CC"/>
                </a:solidFill>
              </a:rPr>
              <a:t>The entity we borrow from wants to make money. They are not our friends.</a:t>
            </a:r>
          </a:p>
          <a:p>
            <a:r>
              <a:rPr lang="en-US" sz="2500" dirty="0">
                <a:solidFill>
                  <a:srgbClr val="0000CC"/>
                </a:solidFill>
              </a:rPr>
              <a:t>We have to pay them helping us get what we want today.</a:t>
            </a:r>
          </a:p>
          <a:p>
            <a:pPr lvl="1"/>
            <a:r>
              <a:rPr lang="en-US" sz="2100" dirty="0">
                <a:solidFill>
                  <a:srgbClr val="0000CC"/>
                </a:solidFill>
              </a:rPr>
              <a:t>At a minimum, we pay them interest on our debt.</a:t>
            </a:r>
          </a:p>
          <a:p>
            <a:pPr lvl="1"/>
            <a:r>
              <a:rPr lang="en-US" sz="2100" dirty="0">
                <a:solidFill>
                  <a:srgbClr val="0000CC"/>
                </a:solidFill>
              </a:rPr>
              <a:t>Depending on the type of debt, we may have to pay them much more (fees, collateral, earnings, control, etc.)</a:t>
            </a:r>
            <a:endParaRPr lang="en-US" sz="2500" dirty="0">
              <a:solidFill>
                <a:srgbClr val="0000CC"/>
              </a:solidFill>
            </a:endParaRPr>
          </a:p>
        </p:txBody>
      </p:sp>
    </p:spTree>
    <p:extLst>
      <p:ext uri="{BB962C8B-B14F-4D97-AF65-F5344CB8AC3E}">
        <p14:creationId xmlns:p14="http://schemas.microsoft.com/office/powerpoint/2010/main" val="25013470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br>
              <a:rPr lang="en-US" sz="4400" b="1" i="1" dirty="0">
                <a:solidFill>
                  <a:srgbClr val="C00000"/>
                </a:solidFill>
              </a:rPr>
            </a:br>
            <a:endParaRPr lang="en-US" sz="4400" b="1" i="1" dirty="0">
              <a:solidFill>
                <a:srgbClr val="C00000"/>
              </a:solidFill>
            </a:endParaRPr>
          </a:p>
          <a:p>
            <a:pPr marL="0" indent="0" algn="ctr">
              <a:buNone/>
            </a:pPr>
            <a:r>
              <a:rPr lang="en-US" sz="3400" b="1" i="1" dirty="0">
                <a:solidFill>
                  <a:srgbClr val="0000CC"/>
                </a:solidFill>
              </a:rPr>
              <a:t>If your debt is keeping you up at night…</a:t>
            </a:r>
          </a:p>
          <a:p>
            <a:pPr marL="0" indent="0" algn="ctr">
              <a:buNone/>
            </a:pPr>
            <a:r>
              <a:rPr lang="en-US" sz="3400" b="1" i="1" dirty="0">
                <a:solidFill>
                  <a:srgbClr val="0000CC"/>
                </a:solidFill>
              </a:rPr>
              <a:t>If your debt is preventing you from achieving your goals…</a:t>
            </a:r>
          </a:p>
          <a:p>
            <a:pPr marL="0" indent="0" algn="ctr">
              <a:buNone/>
            </a:pPr>
            <a:r>
              <a:rPr lang="en-US" sz="3400" b="1" i="1" dirty="0">
                <a:solidFill>
                  <a:srgbClr val="0000CC"/>
                </a:solidFill>
              </a:rPr>
              <a:t>If your debt is damaging your relationships…</a:t>
            </a:r>
          </a:p>
          <a:p>
            <a:pPr marL="0" indent="0" algn="ctr">
              <a:buNone/>
            </a:pPr>
            <a:endParaRPr lang="en-US" sz="3800" b="1" i="1" dirty="0">
              <a:solidFill>
                <a:srgbClr val="0000CC"/>
              </a:solidFill>
            </a:endParaRPr>
          </a:p>
          <a:p>
            <a:pPr marL="0" indent="0" algn="ctr">
              <a:buNone/>
            </a:pPr>
            <a:r>
              <a:rPr lang="en-US" sz="3800" b="1" i="1" dirty="0">
                <a:solidFill>
                  <a:srgbClr val="0000CC"/>
                </a:solidFill>
              </a:rPr>
              <a:t>…Then you may have too much debt.</a:t>
            </a:r>
          </a:p>
          <a:p>
            <a:pPr marL="0" indent="0" algn="ctr">
              <a:buNone/>
            </a:pPr>
            <a:r>
              <a:rPr lang="en-US" sz="2400" i="1" dirty="0">
                <a:solidFill>
                  <a:srgbClr val="0000CC"/>
                </a:solidFill>
              </a:rPr>
              <a:t>(we will return to this issue later)</a:t>
            </a:r>
            <a:endParaRPr lang="en-US" sz="2400" dirty="0">
              <a:solidFill>
                <a:srgbClr val="0000CC"/>
              </a:solidFill>
            </a:endParaRPr>
          </a:p>
        </p:txBody>
      </p:sp>
    </p:spTree>
    <p:extLst>
      <p:ext uri="{BB962C8B-B14F-4D97-AF65-F5344CB8AC3E}">
        <p14:creationId xmlns:p14="http://schemas.microsoft.com/office/powerpoint/2010/main" val="40126094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Truism About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99674" y="1326183"/>
            <a:ext cx="1139669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If you borrow $10,000,</a:t>
            </a:r>
          </a:p>
          <a:p>
            <a:pPr marL="0" indent="0" algn="ctr">
              <a:buNone/>
            </a:pPr>
            <a:r>
              <a:rPr lang="en-US" sz="4400" b="1" i="1" dirty="0">
                <a:solidFill>
                  <a:srgbClr val="C00000"/>
                </a:solidFill>
              </a:rPr>
              <a:t>You will have to repay $10,000.</a:t>
            </a:r>
          </a:p>
          <a:p>
            <a:pPr marL="0" indent="0" algn="ctr">
              <a:buNone/>
            </a:pPr>
            <a:endParaRPr lang="en-US" sz="4400" b="1" i="1" dirty="0">
              <a:solidFill>
                <a:srgbClr val="C00000"/>
              </a:solidFill>
            </a:endParaRPr>
          </a:p>
          <a:p>
            <a:pPr marL="0" indent="0" algn="ctr">
              <a:buNone/>
            </a:pPr>
            <a:r>
              <a:rPr lang="en-US" sz="3200" b="1" i="1" dirty="0">
                <a:solidFill>
                  <a:srgbClr val="0000CC"/>
                </a:solidFill>
              </a:rPr>
              <a:t>Whatever you borrow, you will have to repay – in full, with interest – 99% of the time. Lenders do not exist to give you money.</a:t>
            </a:r>
          </a:p>
          <a:p>
            <a:pPr marL="0" indent="0" algn="ctr">
              <a:buNone/>
            </a:pPr>
            <a:r>
              <a:rPr lang="en-US" sz="3200" b="1" i="1" dirty="0">
                <a:solidFill>
                  <a:srgbClr val="0000CC"/>
                </a:solidFill>
              </a:rPr>
              <a:t>One good exception: Student loan forgiveness.</a:t>
            </a:r>
          </a:p>
          <a:p>
            <a:pPr marL="0" indent="0" algn="ctr">
              <a:buNone/>
            </a:pPr>
            <a:r>
              <a:rPr lang="en-US" sz="3200" b="1" i="1" dirty="0">
                <a:solidFill>
                  <a:srgbClr val="0000CC"/>
                </a:solidFill>
              </a:rPr>
              <a:t>Lots of bad exceptions: Default, bankruptcy, short sale…</a:t>
            </a:r>
            <a:endParaRPr lang="en-US" sz="3200" dirty="0">
              <a:solidFill>
                <a:srgbClr val="0000CC"/>
              </a:solidFill>
            </a:endParaRPr>
          </a:p>
        </p:txBody>
      </p:sp>
    </p:spTree>
    <p:extLst>
      <p:ext uri="{BB962C8B-B14F-4D97-AF65-F5344CB8AC3E}">
        <p14:creationId xmlns:p14="http://schemas.microsoft.com/office/powerpoint/2010/main" val="33769409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Is it smart to pay off student debt as soon as you are able to? </a:t>
            </a:r>
          </a:p>
          <a:p>
            <a:pPr marL="0" indent="0" algn="ctr">
              <a:buNone/>
            </a:pPr>
            <a:r>
              <a:rPr lang="en-US" b="1" i="1" dirty="0">
                <a:solidFill>
                  <a:srgbClr val="C00000"/>
                </a:solidFill>
              </a:rPr>
              <a:t>General Answer: No, not for most people.</a:t>
            </a:r>
          </a:p>
          <a:p>
            <a:pPr marL="0" indent="0" algn="ctr">
              <a:buNone/>
            </a:pPr>
            <a:br>
              <a:rPr lang="en-US" b="1" i="1" dirty="0">
                <a:solidFill>
                  <a:srgbClr val="0000CC"/>
                </a:solidFill>
              </a:rPr>
            </a:br>
            <a:r>
              <a:rPr lang="en-US" sz="2600" b="1" i="1" dirty="0">
                <a:solidFill>
                  <a:srgbClr val="C00000"/>
                </a:solidFill>
              </a:rPr>
              <a:t>Student loans – if they are federally subsidized loans – are some of the BEST debt you have. </a:t>
            </a:r>
          </a:p>
          <a:p>
            <a:pPr marL="0" indent="0" algn="ctr">
              <a:buNone/>
            </a:pPr>
            <a:endParaRPr lang="en-US" sz="2600" b="1" i="1" dirty="0">
              <a:solidFill>
                <a:srgbClr val="C00000"/>
              </a:solidFill>
            </a:endParaRPr>
          </a:p>
          <a:p>
            <a:pPr marL="0" indent="0" algn="ctr">
              <a:buNone/>
            </a:pPr>
            <a:r>
              <a:rPr lang="en-US" sz="2600" b="1" i="1" dirty="0">
                <a:solidFill>
                  <a:srgbClr val="C00000"/>
                </a:solidFill>
              </a:rPr>
              <a:t>They generally have low interest rates, flexible repayment plans&amp; the possibility of forgiveness.</a:t>
            </a:r>
          </a:p>
          <a:p>
            <a:pPr marL="0" indent="0" algn="ctr">
              <a:buNone/>
            </a:pPr>
            <a:endParaRPr lang="en-US" sz="2600" b="1" i="1" dirty="0">
              <a:solidFill>
                <a:srgbClr val="C00000"/>
              </a:solidFill>
            </a:endParaRPr>
          </a:p>
          <a:p>
            <a:pPr marL="0" indent="0" algn="ctr">
              <a:buNone/>
            </a:pPr>
            <a:r>
              <a:rPr lang="en-US" sz="2600" b="1" i="1" dirty="0">
                <a:solidFill>
                  <a:srgbClr val="C00000"/>
                </a:solidFill>
              </a:rPr>
              <a:t>HOWEVER, if you have private, unsubsidized student loans, they could be BAD debt that you want to pay off as soon as you are able.</a:t>
            </a:r>
          </a:p>
        </p:txBody>
      </p:sp>
    </p:spTree>
    <p:extLst>
      <p:ext uri="{BB962C8B-B14F-4D97-AF65-F5344CB8AC3E}">
        <p14:creationId xmlns:p14="http://schemas.microsoft.com/office/powerpoint/2010/main" val="352229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Debt can help us achieve our goals, depending on our current situations and what those goals are.</a:t>
            </a:r>
          </a:p>
          <a:p>
            <a:pPr marL="0" indent="0" algn="ctr">
              <a:buNone/>
            </a:pPr>
            <a:endParaRPr lang="en-US" sz="3000" i="1" dirty="0">
              <a:solidFill>
                <a:srgbClr val="006600"/>
              </a:solidFill>
            </a:endParaRPr>
          </a:p>
          <a:p>
            <a:pPr marL="0" indent="0" algn="ctr">
              <a:buNone/>
            </a:pPr>
            <a:r>
              <a:rPr lang="en-US" sz="3000" i="1" dirty="0">
                <a:solidFill>
                  <a:srgbClr val="006600"/>
                </a:solidFill>
              </a:rPr>
              <a:t>Debt is also called “leverage” – because it gives us the ability do things we might not be able to do otherwise. </a:t>
            </a:r>
          </a:p>
          <a:p>
            <a:pPr marL="0" indent="0" algn="ctr">
              <a:buNone/>
            </a:pPr>
            <a:endParaRPr lang="en-US" sz="3000" i="1" dirty="0">
              <a:solidFill>
                <a:srgbClr val="006600"/>
              </a:solidFill>
            </a:endParaRPr>
          </a:p>
        </p:txBody>
      </p:sp>
    </p:spTree>
    <p:extLst>
      <p:ext uri="{BB962C8B-B14F-4D97-AF65-F5344CB8AC3E}">
        <p14:creationId xmlns:p14="http://schemas.microsoft.com/office/powerpoint/2010/main" val="2115917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948185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My one primary piece of advice:</a:t>
            </a:r>
          </a:p>
          <a:p>
            <a:pPr marL="0" indent="0" algn="ctr">
              <a:buNone/>
            </a:pPr>
            <a:endParaRPr lang="en-US" sz="3000" i="1" dirty="0">
              <a:solidFill>
                <a:srgbClr val="006600"/>
              </a:solidFill>
            </a:endParaRPr>
          </a:p>
          <a:p>
            <a:pPr marL="0" indent="0" algn="ctr">
              <a:buNone/>
            </a:pPr>
            <a:r>
              <a:rPr lang="en-US" i="1" dirty="0">
                <a:solidFill>
                  <a:srgbClr val="C00000"/>
                </a:solidFill>
              </a:rPr>
              <a:t>Whenever borrow money – whether it’s $20 for a Friday night pizza on your credit card or a $10,000 student loan – have a plan for paying it back. </a:t>
            </a:r>
          </a:p>
          <a:p>
            <a:pPr marL="0" indent="0" algn="ctr">
              <a:buNone/>
            </a:pPr>
            <a:r>
              <a:rPr lang="en-US" i="1" dirty="0">
                <a:solidFill>
                  <a:srgbClr val="C00000"/>
                </a:solidFill>
              </a:rPr>
              <a:t>Know why you are borrowing and where you will get the money to repay it.</a:t>
            </a:r>
          </a:p>
        </p:txBody>
      </p:sp>
    </p:spTree>
    <p:extLst>
      <p:ext uri="{BB962C8B-B14F-4D97-AF65-F5344CB8AC3E}">
        <p14:creationId xmlns:p14="http://schemas.microsoft.com/office/powerpoint/2010/main" val="2441815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2279901" y="1225970"/>
            <a:ext cx="7154771" cy="4778648"/>
          </a:xfrm>
          <a:prstGeom prst="rect">
            <a:avLst/>
          </a:prstGeom>
        </p:spPr>
      </p:pic>
      <p:sp>
        <p:nvSpPr>
          <p:cNvPr id="7" name="Rectangle 2">
            <a:extLst>
              <a:ext uri="{FF2B5EF4-FFF2-40B4-BE49-F238E27FC236}">
                <a16:creationId xmlns:a16="http://schemas.microsoft.com/office/drawing/2014/main" id="{A3DAC500-8B81-6647-B20F-A512AFFC6BD4}"/>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Tree>
    <p:extLst>
      <p:ext uri="{BB962C8B-B14F-4D97-AF65-F5344CB8AC3E}">
        <p14:creationId xmlns:p14="http://schemas.microsoft.com/office/powerpoint/2010/main" val="27546317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4590166"/>
            <a:ext cx="10515600" cy="15867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i="1" dirty="0">
                <a:solidFill>
                  <a:srgbClr val="0000CC"/>
                </a:solidFill>
              </a:rPr>
              <a:t>Yes, I’ve simplified this a little. You will be making debt payments on your mortgage over those 3 years, so that would count against your equity growth. But this also means you would repay less in 3 years, which would increase your equity growth. And I have ignored taxes: both the benefits from using a mortgage and any costs due to the gains you may earn on the sale. But the idea here is to show how debt can create – or leverage – opportunities today to create value in the future.</a:t>
            </a:r>
            <a:endParaRPr lang="en-US" sz="2000" dirty="0">
              <a:solidFill>
                <a:srgbClr val="0000CC"/>
              </a:solidFill>
            </a:endParaRPr>
          </a:p>
        </p:txBody>
      </p:sp>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1092989" y="1207803"/>
            <a:ext cx="4864731" cy="3249138"/>
          </a:xfrm>
          <a:prstGeom prst="rect">
            <a:avLst/>
          </a:prstGeom>
        </p:spPr>
      </p:pic>
      <p:pic>
        <p:nvPicPr>
          <p:cNvPr id="2" name="Picture 1">
            <a:extLst>
              <a:ext uri="{FF2B5EF4-FFF2-40B4-BE49-F238E27FC236}">
                <a16:creationId xmlns:a16="http://schemas.microsoft.com/office/drawing/2014/main" id="{2829E118-20C5-504E-A76E-60B9E146119F}"/>
              </a:ext>
            </a:extLst>
          </p:cNvPr>
          <p:cNvPicPr>
            <a:picLocks noChangeAspect="1"/>
          </p:cNvPicPr>
          <p:nvPr/>
        </p:nvPicPr>
        <p:blipFill>
          <a:blip r:embed="rId3"/>
          <a:stretch>
            <a:fillRect/>
          </a:stretch>
        </p:blipFill>
        <p:spPr>
          <a:xfrm>
            <a:off x="6446171" y="1207802"/>
            <a:ext cx="4864731" cy="3249138"/>
          </a:xfrm>
          <a:prstGeom prst="rect">
            <a:avLst/>
          </a:prstGeom>
        </p:spPr>
      </p:pic>
    </p:spTree>
    <p:extLst>
      <p:ext uri="{BB962C8B-B14F-4D97-AF65-F5344CB8AC3E}">
        <p14:creationId xmlns:p14="http://schemas.microsoft.com/office/powerpoint/2010/main" val="5748663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477574"/>
            <a:ext cx="10515600" cy="4699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i="1" dirty="0">
                <a:solidFill>
                  <a:srgbClr val="0000CC"/>
                </a:solidFill>
              </a:rPr>
              <a:t>Isn’t this a lot like what you’re doing with your education?</a:t>
            </a:r>
          </a:p>
          <a:p>
            <a:pPr marL="0" indent="0">
              <a:buNone/>
            </a:pPr>
            <a:endParaRPr lang="en-US" sz="2600" i="1" dirty="0">
              <a:solidFill>
                <a:srgbClr val="0000CC"/>
              </a:solidFill>
            </a:endParaRPr>
          </a:p>
          <a:p>
            <a:pPr marL="0" indent="0">
              <a:buNone/>
            </a:pPr>
            <a:r>
              <a:rPr lang="en-US" sz="2600" i="1" dirty="0">
                <a:solidFill>
                  <a:srgbClr val="0000CC"/>
                </a:solidFill>
              </a:rPr>
              <a:t>You’re investing today – time, energy, money – in order </a:t>
            </a:r>
            <a:br>
              <a:rPr lang="en-US" sz="2600" i="1" dirty="0">
                <a:solidFill>
                  <a:srgbClr val="0000CC"/>
                </a:solidFill>
              </a:rPr>
            </a:br>
            <a:r>
              <a:rPr lang="en-US" sz="2600" i="1" dirty="0">
                <a:solidFill>
                  <a:srgbClr val="0000CC"/>
                </a:solidFill>
              </a:rPr>
              <a:t>to create bigger and better opportunities for your future. </a:t>
            </a:r>
          </a:p>
          <a:p>
            <a:r>
              <a:rPr lang="en-US" sz="2600" dirty="0">
                <a:solidFill>
                  <a:srgbClr val="0000CC"/>
                </a:solidFill>
              </a:rPr>
              <a:t>These opportunities may or may not be financial.</a:t>
            </a:r>
          </a:p>
          <a:p>
            <a:r>
              <a:rPr lang="en-US" sz="2600" dirty="0">
                <a:solidFill>
                  <a:srgbClr val="0000CC"/>
                </a:solidFill>
              </a:rPr>
              <a:t>These opportunities are what will help you live your values and achieve your goals &amp; dreams.</a:t>
            </a:r>
          </a:p>
          <a:p>
            <a:r>
              <a:rPr lang="en-US" sz="2600" dirty="0">
                <a:solidFill>
                  <a:srgbClr val="0000CC"/>
                </a:solidFill>
              </a:rPr>
              <a:t>Yes, you do have to repay the money you borrowed. But if you are borrowing the money to achieve your dreams – dreams that you would not otherwise be able to achieve – then it’s probably a wonderful investment for you.</a:t>
            </a:r>
          </a:p>
        </p:txBody>
      </p:sp>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8935191" y="1416307"/>
            <a:ext cx="3013479" cy="2012693"/>
          </a:xfrm>
          <a:prstGeom prst="rect">
            <a:avLst/>
          </a:prstGeom>
        </p:spPr>
      </p:pic>
    </p:spTree>
    <p:extLst>
      <p:ext uri="{BB962C8B-B14F-4D97-AF65-F5344CB8AC3E}">
        <p14:creationId xmlns:p14="http://schemas.microsoft.com/office/powerpoint/2010/main" val="21927446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ew House Clipart - ClipArt Best">
            <a:extLst>
              <a:ext uri="{FF2B5EF4-FFF2-40B4-BE49-F238E27FC236}">
                <a16:creationId xmlns:a16="http://schemas.microsoft.com/office/drawing/2014/main" id="{8059C50D-81DE-CB47-A9B5-3F8DC94A2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829" y="1660339"/>
            <a:ext cx="3277479" cy="21849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eason 4 episode 6 GIFs - Primo GIF - Latest Animated GIFs">
            <a:extLst>
              <a:ext uri="{FF2B5EF4-FFF2-40B4-BE49-F238E27FC236}">
                <a16:creationId xmlns:a16="http://schemas.microsoft.com/office/drawing/2014/main" id="{E0D7AFB6-3D32-6F45-A02F-B1D6CAC7F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2546" y="1660340"/>
            <a:ext cx="2906702" cy="242225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4173426"/>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006600"/>
                </a:solidFill>
              </a:rPr>
              <a:t>High cost, both in $$$ and opportunity</a:t>
            </a:r>
          </a:p>
          <a:p>
            <a:r>
              <a:rPr lang="en-US" sz="1600" i="1" dirty="0">
                <a:solidFill>
                  <a:srgbClr val="006600"/>
                </a:solidFill>
              </a:rPr>
              <a:t>Lots of uncertainty</a:t>
            </a:r>
          </a:p>
          <a:p>
            <a:r>
              <a:rPr lang="en-US" sz="1600" i="1" dirty="0">
                <a:solidFill>
                  <a:srgbClr val="006600"/>
                </a:solidFill>
              </a:rPr>
              <a:t>Potential for enormous return</a:t>
            </a:r>
          </a:p>
          <a:p>
            <a:r>
              <a:rPr lang="en-US" sz="1600" i="1" dirty="0">
                <a:solidFill>
                  <a:srgbClr val="006600"/>
                </a:solidFill>
              </a:rPr>
              <a:t>Perfectly aligned with values, goals &amp; dreams</a:t>
            </a:r>
            <a:endParaRPr lang="en-US" sz="1600" dirty="0">
              <a:solidFill>
                <a:srgbClr val="006600"/>
              </a:solidFill>
            </a:endParaRPr>
          </a:p>
        </p:txBody>
      </p:sp>
      <p:sp>
        <p:nvSpPr>
          <p:cNvPr id="12" name="Content Placeholder 2">
            <a:extLst>
              <a:ext uri="{FF2B5EF4-FFF2-40B4-BE49-F238E27FC236}">
                <a16:creationId xmlns:a16="http://schemas.microsoft.com/office/drawing/2014/main" id="{A08E8DB9-7E00-7E4B-B168-4BC13FF28D55}"/>
              </a:ext>
            </a:extLst>
          </p:cNvPr>
          <p:cNvSpPr txBox="1">
            <a:spLocks/>
          </p:cNvSpPr>
          <p:nvPr/>
        </p:nvSpPr>
        <p:spPr>
          <a:xfrm>
            <a:off x="4254584" y="4173425"/>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0000CC"/>
                </a:solidFill>
              </a:rPr>
              <a:t>High cost, both in $ and opportunity</a:t>
            </a:r>
          </a:p>
          <a:p>
            <a:r>
              <a:rPr lang="en-US" sz="1600" i="1" dirty="0">
                <a:solidFill>
                  <a:srgbClr val="0000CC"/>
                </a:solidFill>
              </a:rPr>
              <a:t>Lots of uncertainty</a:t>
            </a:r>
          </a:p>
          <a:p>
            <a:r>
              <a:rPr lang="en-US" sz="1600" i="1" dirty="0">
                <a:solidFill>
                  <a:srgbClr val="0000CC"/>
                </a:solidFill>
              </a:rPr>
              <a:t>Potential for some return</a:t>
            </a:r>
          </a:p>
          <a:p>
            <a:r>
              <a:rPr lang="en-US" sz="1600" i="1" dirty="0">
                <a:solidFill>
                  <a:srgbClr val="0000CC"/>
                </a:solidFill>
              </a:rPr>
              <a:t>Usually aligned with values, goals &amp; dreams</a:t>
            </a:r>
            <a:endParaRPr lang="en-US" sz="1600" dirty="0">
              <a:solidFill>
                <a:srgbClr val="0000CC"/>
              </a:solidFill>
            </a:endParaRPr>
          </a:p>
        </p:txBody>
      </p:sp>
      <p:sp>
        <p:nvSpPr>
          <p:cNvPr id="13" name="Content Placeholder 2">
            <a:extLst>
              <a:ext uri="{FF2B5EF4-FFF2-40B4-BE49-F238E27FC236}">
                <a16:creationId xmlns:a16="http://schemas.microsoft.com/office/drawing/2014/main" id="{9613E8EC-80EF-984B-9339-00F3A9319D47}"/>
              </a:ext>
            </a:extLst>
          </p:cNvPr>
          <p:cNvSpPr txBox="1">
            <a:spLocks/>
          </p:cNvSpPr>
          <p:nvPr/>
        </p:nvSpPr>
        <p:spPr>
          <a:xfrm>
            <a:off x="8359292" y="4173424"/>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C00000"/>
                </a:solidFill>
              </a:rPr>
              <a:t>Very high cost</a:t>
            </a:r>
          </a:p>
          <a:p>
            <a:r>
              <a:rPr lang="en-US" sz="1600" i="1" dirty="0">
                <a:solidFill>
                  <a:srgbClr val="C00000"/>
                </a:solidFill>
              </a:rPr>
              <a:t>Short-term fulfillment</a:t>
            </a:r>
          </a:p>
          <a:p>
            <a:r>
              <a:rPr lang="en-US" sz="1600" i="1" dirty="0">
                <a:solidFill>
                  <a:srgbClr val="C00000"/>
                </a:solidFill>
              </a:rPr>
              <a:t>No future return</a:t>
            </a:r>
          </a:p>
          <a:p>
            <a:r>
              <a:rPr lang="en-US" sz="1600" i="1" dirty="0">
                <a:solidFill>
                  <a:srgbClr val="C00000"/>
                </a:solidFill>
              </a:rPr>
              <a:t>Unrelated to values, goals &amp; dreams</a:t>
            </a:r>
            <a:endParaRPr lang="en-US" sz="1600" dirty="0">
              <a:solidFill>
                <a:srgbClr val="C00000"/>
              </a:solidFill>
            </a:endParaRPr>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70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Effect transition="in" filter="fade">
                                      <p:cBhvr>
                                        <p:cTn id="9" dur="500"/>
                                        <p:tgtEl>
                                          <p:spTgt spid="308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084"/>
                                        </p:tgtEl>
                                        <p:attrNameLst>
                                          <p:attrName>style.visibility</p:attrName>
                                        </p:attrNameLst>
                                      </p:cBhvr>
                                      <p:to>
                                        <p:strVal val="visible"/>
                                      </p:to>
                                    </p:set>
                                    <p:anim calcmode="lin" valueType="num">
                                      <p:cBhvr>
                                        <p:cTn id="23" dur="500" fill="hold"/>
                                        <p:tgtEl>
                                          <p:spTgt spid="3084"/>
                                        </p:tgtEl>
                                        <p:attrNameLst>
                                          <p:attrName>ppt_w</p:attrName>
                                        </p:attrNameLst>
                                      </p:cBhvr>
                                      <p:tavLst>
                                        <p:tav tm="0">
                                          <p:val>
                                            <p:fltVal val="0"/>
                                          </p:val>
                                        </p:tav>
                                        <p:tav tm="100000">
                                          <p:val>
                                            <p:strVal val="#ppt_w"/>
                                          </p:val>
                                        </p:tav>
                                      </p:tavLst>
                                    </p:anim>
                                    <p:anim calcmode="lin" valueType="num">
                                      <p:cBhvr>
                                        <p:cTn id="24" dur="500" fill="hold"/>
                                        <p:tgtEl>
                                          <p:spTgt spid="3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6600"/>
                </a:solidFill>
              </a:rPr>
              <a:t>$45,435 of interest</a:t>
            </a:r>
          </a:p>
          <a:p>
            <a:pPr marL="0" indent="0" algn="ctr">
              <a:buNone/>
            </a:pPr>
            <a:r>
              <a:rPr lang="en-US" i="1" dirty="0"/>
              <a:t>Repaid over 20 years @ 4%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2EAEFEF-9D48-1649-BC2A-7FAFB2347E1E}"/>
              </a:ext>
            </a:extLst>
          </p:cNvPr>
          <p:cNvPicPr>
            <a:picLocks noChangeAspect="1"/>
          </p:cNvPicPr>
          <p:nvPr/>
        </p:nvPicPr>
        <p:blipFill>
          <a:blip r:embed="rId4"/>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22390782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00CC"/>
                </a:solidFill>
              </a:rPr>
              <a:t>$58,389 of interest</a:t>
            </a:r>
          </a:p>
          <a:p>
            <a:pPr marL="0" indent="0" algn="ctr">
              <a:buNone/>
            </a:pPr>
            <a:r>
              <a:rPr lang="en-US" i="1" dirty="0"/>
              <a:t>Repaid over 20 years @ 5%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New House Clipart - ClipArt Best">
            <a:extLst>
              <a:ext uri="{FF2B5EF4-FFF2-40B4-BE49-F238E27FC236}">
                <a16:creationId xmlns:a16="http://schemas.microsoft.com/office/drawing/2014/main" id="{B36DC52B-6EDA-2F42-827F-4462CB141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67" y="1710454"/>
            <a:ext cx="2722958" cy="18153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0920918-7955-A342-ADD6-0670DFA2CC95}"/>
              </a:ext>
            </a:extLst>
          </p:cNvPr>
          <p:cNvPicPr>
            <a:picLocks noChangeAspect="1"/>
          </p:cNvPicPr>
          <p:nvPr/>
        </p:nvPicPr>
        <p:blipFill>
          <a:blip r:embed="rId3"/>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14979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00CC"/>
                </a:solidFill>
              </a:rPr>
              <a:t>$216,030 of interest</a:t>
            </a:r>
          </a:p>
          <a:p>
            <a:pPr marL="0" indent="0" algn="ctr">
              <a:buNone/>
            </a:pPr>
            <a:r>
              <a:rPr lang="en-US" i="1" dirty="0"/>
              <a:t>Repaid over 20 years @ 15%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12" descr="season 4 episode 6 GIFs - Primo GIF - Latest Animated GIFs">
            <a:extLst>
              <a:ext uri="{FF2B5EF4-FFF2-40B4-BE49-F238E27FC236}">
                <a16:creationId xmlns:a16="http://schemas.microsoft.com/office/drawing/2014/main" id="{13517A70-6C68-B14B-8850-DC7929095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065" y="1449170"/>
            <a:ext cx="2679183" cy="22326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211A504-B5E9-5047-9C88-6F927B67F96D}"/>
              </a:ext>
            </a:extLst>
          </p:cNvPr>
          <p:cNvPicPr>
            <a:picLocks noChangeAspect="1"/>
          </p:cNvPicPr>
          <p:nvPr/>
        </p:nvPicPr>
        <p:blipFill>
          <a:blip r:embed="rId3"/>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413164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ew House Clipart - ClipArt Best">
            <a:extLst>
              <a:ext uri="{FF2B5EF4-FFF2-40B4-BE49-F238E27FC236}">
                <a16:creationId xmlns:a16="http://schemas.microsoft.com/office/drawing/2014/main" id="{8059C50D-81DE-CB47-A9B5-3F8DC94A2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829" y="1660339"/>
            <a:ext cx="3277479" cy="21849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eason 4 episode 6 GIFs - Primo GIF - Latest Animated GIFs">
            <a:extLst>
              <a:ext uri="{FF2B5EF4-FFF2-40B4-BE49-F238E27FC236}">
                <a16:creationId xmlns:a16="http://schemas.microsoft.com/office/drawing/2014/main" id="{E0D7AFB6-3D32-6F45-A02F-B1D6CAC7F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2546" y="1660340"/>
            <a:ext cx="2906702" cy="242225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4417842"/>
            <a:ext cx="10401048"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Is this debt aligned with my values, goals &amp; dreams?</a:t>
            </a:r>
            <a:br>
              <a:rPr lang="en-US" sz="3700" i="1" dirty="0"/>
            </a:br>
            <a:endParaRPr lang="en-US" sz="3700" i="1" dirty="0"/>
          </a:p>
          <a:p>
            <a:pPr marL="0" indent="0" algn="ctr">
              <a:buNone/>
            </a:pPr>
            <a:r>
              <a:rPr lang="en-US" sz="3700" i="1" dirty="0"/>
              <a:t>How am I going to repay this debt?</a:t>
            </a:r>
            <a:endParaRPr lang="en-US" sz="3700"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33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Effect transition="in" filter="fade">
                                      <p:cBhvr>
                                        <p:cTn id="9" dur="500"/>
                                        <p:tgtEl>
                                          <p:spTgt spid="3080"/>
                                        </p:tgtEl>
                                      </p:cBhvr>
                                    </p:animEffect>
                                  </p:childTnLst>
                                </p:cTn>
                              </p:par>
                              <p:par>
                                <p:cTn id="10" presetID="23" presetClass="entr" presetSubtype="16" fill="hold" nodeType="withEffect">
                                  <p:stCondLst>
                                    <p:cond delay="0"/>
                                  </p:stCondLst>
                                  <p:childTnLst>
                                    <p:set>
                                      <p:cBhvr>
                                        <p:cTn id="11" dur="1" fill="hold">
                                          <p:stCondLst>
                                            <p:cond delay="0"/>
                                          </p:stCondLst>
                                        </p:cTn>
                                        <p:tgtEl>
                                          <p:spTgt spid="3084"/>
                                        </p:tgtEl>
                                        <p:attrNameLst>
                                          <p:attrName>style.visibility</p:attrName>
                                        </p:attrNameLst>
                                      </p:cBhvr>
                                      <p:to>
                                        <p:strVal val="visible"/>
                                      </p:to>
                                    </p:set>
                                    <p:anim calcmode="lin" valueType="num">
                                      <p:cBhvr>
                                        <p:cTn id="12" dur="500" fill="hold"/>
                                        <p:tgtEl>
                                          <p:spTgt spid="3084"/>
                                        </p:tgtEl>
                                        <p:attrNameLst>
                                          <p:attrName>ppt_w</p:attrName>
                                        </p:attrNameLst>
                                      </p:cBhvr>
                                      <p:tavLst>
                                        <p:tav tm="0">
                                          <p:val>
                                            <p:fltVal val="0"/>
                                          </p:val>
                                        </p:tav>
                                        <p:tav tm="100000">
                                          <p:val>
                                            <p:strVal val="#ppt_w"/>
                                          </p:val>
                                        </p:tav>
                                      </p:tavLst>
                                    </p:anim>
                                    <p:anim calcmode="lin" valueType="num">
                                      <p:cBhvr>
                                        <p:cTn id="13" dur="500" fill="hold"/>
                                        <p:tgtEl>
                                          <p:spTgt spid="3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NOTE:</a:t>
            </a:r>
          </a:p>
          <a:p>
            <a:pPr marL="0" indent="0" algn="ctr">
              <a:buNone/>
            </a:pPr>
            <a:r>
              <a:rPr lang="en-US" sz="3700" i="1" dirty="0"/>
              <a:t>Using a credit card is not necessarily a bad idea.</a:t>
            </a:r>
          </a:p>
          <a:p>
            <a:pPr marL="0" indent="0" algn="ctr">
              <a:buNone/>
            </a:pPr>
            <a:r>
              <a:rPr lang="en-US" sz="3700" i="1" dirty="0"/>
              <a:t>Only racking up loads of credit card debt is a bad idea.</a:t>
            </a:r>
          </a:p>
          <a:p>
            <a:pPr marL="0" indent="0" algn="ctr">
              <a:buNone/>
            </a:pPr>
            <a:endParaRPr lang="en-US" sz="3700" i="1" dirty="0"/>
          </a:p>
          <a:p>
            <a:pPr marL="0" indent="0" algn="ctr">
              <a:buNone/>
            </a:pPr>
            <a:r>
              <a:rPr lang="en-US" sz="3700" i="1" dirty="0"/>
              <a:t>I regularly use 3 credit cards.</a:t>
            </a:r>
          </a:p>
          <a:p>
            <a:pPr marL="0" indent="0" algn="ctr">
              <a:buNone/>
            </a:pPr>
            <a:r>
              <a:rPr lang="en-US" sz="3700" i="1" dirty="0"/>
              <a:t>Here’s how and here’s why…</a:t>
            </a:r>
            <a:endParaRPr lang="en-US" sz="3700"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23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0000CC"/>
                </a:solidFill>
              </a:rPr>
              <a:t>There is no judgment in personal finance.</a:t>
            </a:r>
          </a:p>
          <a:p>
            <a:pPr marL="0" indent="0" algn="ctr">
              <a:buNone/>
            </a:pPr>
            <a:r>
              <a:rPr lang="en-US" sz="4000" b="1" i="1" dirty="0">
                <a:solidFill>
                  <a:srgbClr val="0000CC"/>
                </a:solidFill>
              </a:rPr>
              <a:t>There is no ego in personal finance.</a:t>
            </a:r>
          </a:p>
          <a:p>
            <a:pPr marL="0" indent="0" algn="ctr">
              <a:buNone/>
            </a:pPr>
            <a:r>
              <a:rPr lang="en-US" sz="4000" b="1" i="1" dirty="0">
                <a:solidFill>
                  <a:srgbClr val="0000CC"/>
                </a:solidFill>
              </a:rPr>
              <a:t>There is no shame in personal finance.</a:t>
            </a:r>
          </a:p>
          <a:p>
            <a:pPr marL="0" indent="0" algn="ctr">
              <a:buNone/>
            </a:pPr>
            <a:endParaRPr lang="en-US" sz="4000" b="1" i="1" dirty="0">
              <a:solidFill>
                <a:srgbClr val="0000CC"/>
              </a:solidFill>
            </a:endParaRPr>
          </a:p>
          <a:p>
            <a:pPr marL="0" indent="0" algn="ctr">
              <a:buNone/>
            </a:pPr>
            <a:r>
              <a:rPr lang="en-US" sz="4000" b="1" i="1" dirty="0">
                <a:solidFill>
                  <a:srgbClr val="0000CC"/>
                </a:solidFill>
              </a:rPr>
              <a:t>It’s about you and not about anyone else.</a:t>
            </a:r>
          </a:p>
        </p:txBody>
      </p:sp>
    </p:spTree>
    <p:extLst>
      <p:ext uri="{BB962C8B-B14F-4D97-AF65-F5344CB8AC3E}">
        <p14:creationId xmlns:p14="http://schemas.microsoft.com/office/powerpoint/2010/main" val="16834952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786410" y="1362517"/>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chemeClr val="accent5">
                    <a:lumMod val="50000"/>
                  </a:schemeClr>
                </a:solidFill>
              </a:rPr>
              <a:t>Card #1: </a:t>
            </a:r>
            <a:r>
              <a:rPr lang="en-US" sz="3200" i="1" dirty="0">
                <a:solidFill>
                  <a:schemeClr val="accent5">
                    <a:lumMod val="50000"/>
                  </a:schemeClr>
                </a:solidFill>
              </a:rPr>
              <a:t>Automatic bill payment of recurring monthly 	expenses (phone, insurance, cable, utilities)</a:t>
            </a:r>
          </a:p>
        </p:txBody>
      </p:sp>
      <p:pic>
        <p:nvPicPr>
          <p:cNvPr id="5124" name="Picture 4" descr="Free clip art &quot;Credit Card (Front)&quot; by Jmlevick">
            <a:extLst>
              <a:ext uri="{FF2B5EF4-FFF2-40B4-BE49-F238E27FC236}">
                <a16:creationId xmlns:a16="http://schemas.microsoft.com/office/drawing/2014/main" id="{67964D25-4F1A-C241-A0EC-43C8785C7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57" y="1405061"/>
            <a:ext cx="1407765" cy="88728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redit Card Clip Art - Royalty Free - GoGraph">
            <a:extLst>
              <a:ext uri="{FF2B5EF4-FFF2-40B4-BE49-F238E27FC236}">
                <a16:creationId xmlns:a16="http://schemas.microsoft.com/office/drawing/2014/main" id="{CBAF53D8-BD9D-1C43-946D-EB85C08AA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56" y="4386132"/>
            <a:ext cx="1519965" cy="9860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redit Card clipart - Visa, Bank, Text, transparent clip art">
            <a:extLst>
              <a:ext uri="{FF2B5EF4-FFF2-40B4-BE49-F238E27FC236}">
                <a16:creationId xmlns:a16="http://schemas.microsoft.com/office/drawing/2014/main" id="{785BA5A1-65A3-0C41-9692-B9B0F43FB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56" y="2837950"/>
            <a:ext cx="1407765" cy="8935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A377AB9-EA25-D545-89C8-E2A443762C7D}"/>
              </a:ext>
            </a:extLst>
          </p:cNvPr>
          <p:cNvSpPr/>
          <p:nvPr/>
        </p:nvSpPr>
        <p:spPr>
          <a:xfrm>
            <a:off x="272504" y="5311889"/>
            <a:ext cx="1247459" cy="33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rgbClr val="C00000"/>
                </a:solidFill>
              </a:rPr>
              <a:t>Card #2: </a:t>
            </a:r>
            <a:r>
              <a:rPr lang="en-US" sz="3200" i="1" dirty="0">
                <a:solidFill>
                  <a:srgbClr val="C00000"/>
                </a:solidFill>
              </a:rPr>
              <a:t>Living and discretionary expenses (gas, 	groceries, coffee, pizza, new shoes)</a:t>
            </a: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t>Card #3: </a:t>
            </a:r>
            <a:r>
              <a:rPr lang="en-US" sz="3200" i="1" dirty="0"/>
              <a:t>Non-recurring big expenses (vacation, holidays, 	charity, new refrigerator)</a:t>
            </a:r>
            <a:br>
              <a:rPr lang="en-US" sz="3200" i="1" dirty="0"/>
            </a:br>
            <a:br>
              <a:rPr lang="en-US" sz="3200" i="1" dirty="0"/>
            </a:br>
            <a:r>
              <a:rPr lang="en-US" sz="3200" i="1" dirty="0"/>
              <a:t>Card #3 frequently has a $0.00 balance</a:t>
            </a:r>
          </a:p>
        </p:txBody>
      </p:sp>
    </p:spTree>
    <p:extLst>
      <p:ext uri="{BB962C8B-B14F-4D97-AF65-F5344CB8AC3E}">
        <p14:creationId xmlns:p14="http://schemas.microsoft.com/office/powerpoint/2010/main" val="20381462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219703" y="5311889"/>
            <a:ext cx="9389759"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chemeClr val="accent5">
                    <a:lumMod val="50000"/>
                  </a:schemeClr>
                </a:solidFill>
              </a:rPr>
              <a:t>Card #1: Automatic bill payment of recurring monthly expenses (phone, insurance, cable, utilities)</a:t>
            </a:r>
          </a:p>
          <a:p>
            <a:pPr marL="0" indent="0" algn="ctr">
              <a:buNone/>
            </a:pPr>
            <a:r>
              <a:rPr lang="en-US" sz="1800" i="1" dirty="0">
                <a:solidFill>
                  <a:srgbClr val="C00000"/>
                </a:solidFill>
              </a:rPr>
              <a:t>Card #2: Living and discretionary expenses (gas, groceries, coffee, pizza, new shoes)</a:t>
            </a:r>
          </a:p>
          <a:p>
            <a:pPr marL="0" indent="0" algn="ctr">
              <a:buNone/>
            </a:pPr>
            <a:r>
              <a:rPr lang="en-US" sz="1800" i="1" dirty="0"/>
              <a:t>Card #3: Non-recurring big expenses (vacation, holidays, charity, new refrigerator)</a:t>
            </a:r>
          </a:p>
          <a:p>
            <a:pPr marL="0" indent="0" algn="ctr">
              <a:buNone/>
            </a:pPr>
            <a:endParaRPr lang="en-US" sz="1800" i="1" dirty="0">
              <a:solidFill>
                <a:schemeClr val="accent5">
                  <a:lumMod val="50000"/>
                </a:schemeClr>
              </a:solidFill>
            </a:endParaRP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10" name="Content Placeholder 2">
            <a:extLst>
              <a:ext uri="{FF2B5EF4-FFF2-40B4-BE49-F238E27FC236}">
                <a16:creationId xmlns:a16="http://schemas.microsoft.com/office/drawing/2014/main" id="{B3252C28-567D-5941-A85E-D94C9DEDFC57}"/>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WHY DO I DO THIS?</a:t>
            </a:r>
          </a:p>
          <a:p>
            <a:pPr marL="0" indent="0">
              <a:buNone/>
            </a:pPr>
            <a:r>
              <a:rPr lang="en-US" b="1" i="1" u="sng" dirty="0">
                <a:solidFill>
                  <a:srgbClr val="C00000"/>
                </a:solidFill>
              </a:rPr>
              <a:t>Mental Budgeting</a:t>
            </a:r>
            <a:r>
              <a:rPr lang="en-US" i="1" dirty="0">
                <a:solidFill>
                  <a:srgbClr val="C00000"/>
                </a:solidFill>
              </a:rPr>
              <a:t>: This helps me mentally be aware of what I’m spending and why I’m spending.</a:t>
            </a:r>
          </a:p>
          <a:p>
            <a:pPr lvl="1"/>
            <a:r>
              <a:rPr lang="en-US" sz="2800" i="1" dirty="0">
                <a:solidFill>
                  <a:srgbClr val="C00000"/>
                </a:solidFill>
              </a:rPr>
              <a:t>Instead of just knowing that I’m putting $1,000 on my credit cards in a month, separating the expenses across cards forces me to be aware of what I’m spending money on. </a:t>
            </a:r>
          </a:p>
          <a:p>
            <a:pPr lvl="1"/>
            <a:r>
              <a:rPr lang="en-US" sz="2800" i="1" dirty="0">
                <a:solidFill>
                  <a:srgbClr val="C00000"/>
                </a:solidFill>
              </a:rPr>
              <a:t>When I review my statements and budgets at the end of each month, this gives me an easy opportunity to judge myself and to analyze my own behavior.</a:t>
            </a:r>
            <a:endParaRPr lang="en-US" sz="2800" dirty="0">
              <a:solidFill>
                <a:srgbClr val="C00000"/>
              </a:solidFill>
            </a:endParaRPr>
          </a:p>
        </p:txBody>
      </p:sp>
    </p:spTree>
    <p:extLst>
      <p:ext uri="{BB962C8B-B14F-4D97-AF65-F5344CB8AC3E}">
        <p14:creationId xmlns:p14="http://schemas.microsoft.com/office/powerpoint/2010/main" val="26179238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219703" y="5311889"/>
            <a:ext cx="9389759"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chemeClr val="accent5">
                    <a:lumMod val="50000"/>
                  </a:schemeClr>
                </a:solidFill>
              </a:rPr>
              <a:t>Card #1: Automatic bill payment of recurring monthly expenses (phone, insurance, cable, utilities)</a:t>
            </a:r>
          </a:p>
          <a:p>
            <a:pPr marL="0" indent="0" algn="ctr">
              <a:buNone/>
            </a:pPr>
            <a:r>
              <a:rPr lang="en-US" sz="1800" i="1" dirty="0">
                <a:solidFill>
                  <a:srgbClr val="C00000"/>
                </a:solidFill>
              </a:rPr>
              <a:t>Card #2: Living and discretionary expenses (gas, groceries, coffee, pizza, new shoes)</a:t>
            </a:r>
          </a:p>
          <a:p>
            <a:pPr marL="0" indent="0" algn="ctr">
              <a:buNone/>
            </a:pPr>
            <a:r>
              <a:rPr lang="en-US" sz="1800" i="1" dirty="0"/>
              <a:t>Card #3: Non-recurring big expenses (vacation, holidays, charity, new refrigerator)</a:t>
            </a:r>
          </a:p>
          <a:p>
            <a:pPr marL="0" indent="0" algn="ctr">
              <a:buNone/>
            </a:pPr>
            <a:endParaRPr lang="en-US" sz="1800" i="1" dirty="0">
              <a:solidFill>
                <a:schemeClr val="accent5">
                  <a:lumMod val="50000"/>
                </a:schemeClr>
              </a:solidFill>
            </a:endParaRP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10" name="Content Placeholder 2">
            <a:extLst>
              <a:ext uri="{FF2B5EF4-FFF2-40B4-BE49-F238E27FC236}">
                <a16:creationId xmlns:a16="http://schemas.microsoft.com/office/drawing/2014/main" id="{B3252C28-567D-5941-A85E-D94C9DEDFC57}"/>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WHY DO I DO THIS?</a:t>
            </a:r>
          </a:p>
          <a:p>
            <a:pPr marL="0" indent="0">
              <a:buNone/>
            </a:pPr>
            <a:r>
              <a:rPr lang="en-US" b="1" i="1" u="sng" dirty="0">
                <a:solidFill>
                  <a:srgbClr val="0000CC"/>
                </a:solidFill>
              </a:rPr>
              <a:t>FREE MONEY! </a:t>
            </a:r>
          </a:p>
          <a:p>
            <a:pPr lvl="1"/>
            <a:r>
              <a:rPr lang="en-US" sz="2600" i="1" dirty="0">
                <a:solidFill>
                  <a:srgbClr val="0000CC"/>
                </a:solidFill>
              </a:rPr>
              <a:t>I pay off the full balance of each card each month. If I make a purchase on October 5, the cash does not leave my bank account until December 1. </a:t>
            </a:r>
          </a:p>
          <a:p>
            <a:pPr lvl="2"/>
            <a:r>
              <a:rPr lang="en-US" sz="2600" i="1" dirty="0">
                <a:solidFill>
                  <a:srgbClr val="0000CC"/>
                </a:solidFill>
              </a:rPr>
              <a:t>It might only be a penny or two, but earning interest during those 57 days feels kind of nice.</a:t>
            </a:r>
          </a:p>
          <a:p>
            <a:pPr lvl="1"/>
            <a:r>
              <a:rPr lang="en-US" sz="2600" i="1" dirty="0">
                <a:solidFill>
                  <a:srgbClr val="0000CC"/>
                </a:solidFill>
              </a:rPr>
              <a:t>Miles, cash-back and other rewards.</a:t>
            </a:r>
          </a:p>
          <a:p>
            <a:pPr lvl="2"/>
            <a:r>
              <a:rPr lang="en-US" sz="2600" i="1" dirty="0">
                <a:solidFill>
                  <a:srgbClr val="0000CC"/>
                </a:solidFill>
              </a:rPr>
              <a:t>Choose a card with benefits that you would be paying for anyway. And then cash in the rewards instead of paying cash in the future.</a:t>
            </a:r>
            <a:endParaRPr lang="en-US" sz="2600" dirty="0">
              <a:solidFill>
                <a:srgbClr val="0000CC"/>
              </a:solidFill>
            </a:endParaRPr>
          </a:p>
        </p:txBody>
      </p:sp>
    </p:spTree>
    <p:extLst>
      <p:ext uri="{BB962C8B-B14F-4D97-AF65-F5344CB8AC3E}">
        <p14:creationId xmlns:p14="http://schemas.microsoft.com/office/powerpoint/2010/main" val="1228393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2537687" y="1960206"/>
            <a:ext cx="7116626" cy="4668507"/>
          </a:xfrm>
          <a:prstGeom prst="rect">
            <a:avLst/>
          </a:prstGeom>
          <a:ln w="28575">
            <a:solidFill>
              <a:schemeClr val="tx1"/>
            </a:solidFill>
          </a:ln>
        </p:spPr>
      </p:pic>
    </p:spTree>
    <p:extLst>
      <p:ext uri="{BB962C8B-B14F-4D97-AF65-F5344CB8AC3E}">
        <p14:creationId xmlns:p14="http://schemas.microsoft.com/office/powerpoint/2010/main" val="14535871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14678" y="3152858"/>
            <a:ext cx="5592374" cy="2031325"/>
          </a:xfrm>
          <a:prstGeom prst="rect">
            <a:avLst/>
          </a:prstGeom>
          <a:noFill/>
        </p:spPr>
        <p:txBody>
          <a:bodyPr wrap="square">
            <a:spAutoFit/>
          </a:bodyPr>
          <a:lstStyle/>
          <a:p>
            <a:pPr marL="914400" indent="-457200"/>
            <a:r>
              <a:rPr lang="en-US"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35%	Payment History – This is perhaps this simplest category, as it looks at how well you repay all borrowed amounts on credit cards, retail accounts, auto loans, utilities and phone bills, other installment loans and other debts. The better you are at repaying, the better your Payment History. Pay your bills on time.</a:t>
            </a:r>
          </a:p>
        </p:txBody>
      </p:sp>
    </p:spTree>
    <p:extLst>
      <p:ext uri="{BB962C8B-B14F-4D97-AF65-F5344CB8AC3E}">
        <p14:creationId xmlns:p14="http://schemas.microsoft.com/office/powerpoint/2010/main" val="1104388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693319"/>
          </a:xfrm>
          <a:prstGeom prst="rect">
            <a:avLst/>
          </a:prstGeom>
          <a:noFill/>
        </p:spPr>
        <p:txBody>
          <a:bodyPr wrap="square">
            <a:spAutoFit/>
          </a:bodyPr>
          <a:lstStyle/>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30%	Amounts Owed –The amount you owe is not simply about how much money you owe, but it’s also about how much of your available credit you use. If you have a credit card limit of $5,000 and your balance is $4,000, that’s worse than having a limit of $20,000 and a balance of $10,000. There are many trade-offs within this category and it can be confusing. </a:t>
            </a:r>
          </a:p>
          <a:p>
            <a:pPr marL="914400" indent="-457200"/>
            <a:endPar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	Pro-tip if you are using more than 30% of your available balance: Pay it off or down before the end of your reporting cycle and the credit agencies will never know it existed.</a:t>
            </a:r>
            <a:endParaRPr lang="en-US" dirty="0">
              <a:solidFill>
                <a:srgbClr val="0000CC"/>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9594601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693319"/>
          </a:xfrm>
          <a:prstGeom prst="rect">
            <a:avLst/>
          </a:prstGeom>
          <a:noFill/>
        </p:spPr>
        <p:txBody>
          <a:bodyPr wrap="square">
            <a:spAutoFit/>
          </a:bodyPr>
          <a:lstStyle/>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30%	Amounts Owed –The amount you owe is not simply about how much money you owe, but it’s also about how much of your available credit you use. If you have a credit card limit of $5,000 and your balance is $4,000, that’s worse than having a limit of $20,000 and a balance of $10,000. There are many trade-offs within this category and it can be confusing. </a:t>
            </a:r>
          </a:p>
          <a:p>
            <a:pPr marL="914400" indent="-457200"/>
            <a:endPar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	Pro-tip if you are using more than 30% of your available balance: Pay it off or down before the end of your reporting cycle and the credit agencies will never know it existed.</a:t>
            </a:r>
            <a:endParaRPr lang="en-US" dirty="0">
              <a:solidFill>
                <a:srgbClr val="0000CC"/>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
        <p:nvSpPr>
          <p:cNvPr id="2" name="TextBox 1">
            <a:extLst>
              <a:ext uri="{FF2B5EF4-FFF2-40B4-BE49-F238E27FC236}">
                <a16:creationId xmlns:a16="http://schemas.microsoft.com/office/drawing/2014/main" id="{03B17B13-10CD-49CC-80FA-CCBDB16BC58A}"/>
              </a:ext>
            </a:extLst>
          </p:cNvPr>
          <p:cNvSpPr txBox="1"/>
          <p:nvPr/>
        </p:nvSpPr>
        <p:spPr>
          <a:xfrm>
            <a:off x="7865533" y="2396067"/>
            <a:ext cx="3378200" cy="2800767"/>
          </a:xfrm>
          <a:prstGeom prst="rect">
            <a:avLst/>
          </a:prstGeom>
          <a:solidFill>
            <a:schemeClr val="bg1"/>
          </a:solidFill>
          <a:ln w="28575">
            <a:solidFill>
              <a:srgbClr val="FF0000"/>
            </a:solidFill>
          </a:ln>
        </p:spPr>
        <p:txBody>
          <a:bodyPr wrap="square" rtlCol="0">
            <a:spAutoFit/>
          </a:bodyPr>
          <a:lstStyle/>
          <a:p>
            <a:pPr algn="ctr"/>
            <a:r>
              <a:rPr lang="en-US" sz="2200" dirty="0">
                <a:solidFill>
                  <a:srgbClr val="FF0000"/>
                </a:solidFill>
              </a:rPr>
              <a:t>One thing you can do tomorrow that might improve your credit score:</a:t>
            </a:r>
          </a:p>
          <a:p>
            <a:pPr algn="ctr"/>
            <a:endParaRPr lang="en-US" sz="2200" dirty="0">
              <a:solidFill>
                <a:srgbClr val="FF0000"/>
              </a:solidFill>
            </a:endParaRPr>
          </a:p>
          <a:p>
            <a:pPr algn="ctr"/>
            <a:r>
              <a:rPr lang="en-US" sz="2200" dirty="0">
                <a:solidFill>
                  <a:srgbClr val="FF0000"/>
                </a:solidFill>
              </a:rPr>
              <a:t>Ask for a credit limit increase on all of your credit cards or outstanding lines of credit.</a:t>
            </a:r>
          </a:p>
        </p:txBody>
      </p:sp>
    </p:spTree>
    <p:extLst>
      <p:ext uri="{BB962C8B-B14F-4D97-AF65-F5344CB8AC3E}">
        <p14:creationId xmlns:p14="http://schemas.microsoft.com/office/powerpoint/2010/main" val="7819037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266068" y="2286901"/>
            <a:ext cx="5680559" cy="2031325"/>
          </a:xfrm>
          <a:prstGeom prst="rect">
            <a:avLst/>
          </a:prstGeom>
          <a:noFill/>
        </p:spPr>
        <p:txBody>
          <a:bodyPr wrap="square">
            <a:spAutoFit/>
          </a:bodyPr>
          <a:lstStyle/>
          <a:p>
            <a:pPr marL="914400" indent="-457200"/>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15%	Length of Credit History – This is also pretty simple – the longer your history of paying bills and loans, the better off you’ll be. Yes, this does bias against younger borrowers – but if your behavior in the other categories is strong, you should be okay. Be patient – you’ll build your history.</a:t>
            </a:r>
            <a:endPar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951156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2862322"/>
          </a:xfrm>
          <a:prstGeom prst="rect">
            <a:avLst/>
          </a:prstGeom>
          <a:noFill/>
        </p:spPr>
        <p:txBody>
          <a:bodyPr wrap="square">
            <a:spAutoFit/>
          </a:bodyPr>
          <a:lstStyle/>
          <a:p>
            <a:pPr marL="914400" indent="-457200"/>
            <a:r>
              <a:rPr lang="en-US" dirty="0">
                <a:solidFill>
                  <a:srgbClr val="006600"/>
                </a:solidFill>
                <a:latin typeface="Calibri" panose="020F0502020204030204" pitchFamily="34" charset="0"/>
                <a:ea typeface="Times New Roman" panose="02020603050405020304" pitchFamily="18" charset="0"/>
                <a:cs typeface="Calibri" panose="020F0502020204030204" pitchFamily="34" charset="0"/>
              </a:rPr>
              <a:t>10%	Credit Mix – Perhaps ironically, it can be better to have 5 different accounts that you repay regularly than it is to have just 2 different accounts. The greater the variety of accounts you have, the more opportunity you have to indicate that you are a low credit risk. Of course, if you have 5 accounts and you miss your payments, that will be doubly bad. Pay your bills on time and the Credit Mix will take care of itself.</a:t>
            </a:r>
            <a:endParaRPr lang="en-US"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19434191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69179" y="2946737"/>
            <a:ext cx="5592374" cy="2585323"/>
          </a:xfrm>
          <a:prstGeom prst="rect">
            <a:avLst/>
          </a:prstGeom>
          <a:noFill/>
        </p:spPr>
        <p:txBody>
          <a:bodyPr wrap="square">
            <a:spAutoFit/>
          </a:bodyPr>
          <a:lstStyle/>
          <a:p>
            <a:pPr marL="914400" indent="-457200"/>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10%	New Credit – Opening a large number of new accounts in a short period of time may indicate that you are a higher risk. So, is the moral to never open new accounts? No – because then you can never indicate that you are a low risk. Be mindful of opening too many accounts in a short period of time, pay all your bills on time, and the New Credit category will not be a big issue. </a:t>
            </a:r>
            <a:endParaRPr lang="en-US"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99512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21500</TotalTime>
  <Words>7989</Words>
  <Application>Microsoft Macintosh PowerPoint</Application>
  <PresentationFormat>Widescreen</PresentationFormat>
  <Paragraphs>720</Paragraphs>
  <Slides>106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106</vt:i4>
      </vt:variant>
    </vt:vector>
  </HeadingPairs>
  <TitlesOfParts>
    <vt:vector size="112" baseType="lpstr">
      <vt:lpstr>Arial</vt:lpstr>
      <vt:lpstr>Calibri</vt:lpstr>
      <vt:lpstr>Calibri Light</vt:lpstr>
      <vt:lpstr>Garamond</vt:lpstr>
      <vt:lpstr>Times New Roman</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134</cp:revision>
  <dcterms:created xsi:type="dcterms:W3CDTF">2019-08-26T13:43:19Z</dcterms:created>
  <dcterms:modified xsi:type="dcterms:W3CDTF">2024-10-23T17:00:02Z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2023-01-25T14:29:43Z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45fae7bd-7875-44e7-8016-776810133c64</vt:lpwstr>
  </property>
  <property fmtid="{D5CDD505-2E9C-101B-9397-08002B2CF9AE}" pid="8" name="MSIP_Label_638202f9-8d41-4950-b014-f183e397b746_ContentBits">
    <vt:lpwstr>0</vt:lpwstr>
  </property>
</Properties>
</file>