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328" r:id="rId2"/>
    <p:sldId id="1343" r:id="rId3"/>
    <p:sldId id="2151" r:id="rId4"/>
    <p:sldId id="2152" r:id="rId5"/>
    <p:sldId id="2282" r:id="rId6"/>
    <p:sldId id="2154" r:id="rId7"/>
    <p:sldId id="2109" r:id="rId8"/>
    <p:sldId id="2337" r:id="rId9"/>
    <p:sldId id="2028" r:id="rId10"/>
    <p:sldId id="1285" r:id="rId11"/>
    <p:sldId id="1289" r:id="rId12"/>
    <p:sldId id="2286" r:id="rId13"/>
    <p:sldId id="2287" r:id="rId14"/>
    <p:sldId id="2331" r:id="rId15"/>
    <p:sldId id="2291" r:id="rId16"/>
    <p:sldId id="2332" r:id="rId17"/>
    <p:sldId id="2005" r:id="rId18"/>
    <p:sldId id="2006" r:id="rId19"/>
    <p:sldId id="2007" r:id="rId20"/>
    <p:sldId id="2008" r:id="rId21"/>
    <p:sldId id="2009" r:id="rId22"/>
    <p:sldId id="2010" r:id="rId23"/>
    <p:sldId id="1940" r:id="rId24"/>
    <p:sldId id="2333" r:id="rId25"/>
    <p:sldId id="2221" r:id="rId26"/>
    <p:sldId id="2222" r:id="rId27"/>
    <p:sldId id="2063" r:id="rId28"/>
    <p:sldId id="2260" r:id="rId29"/>
    <p:sldId id="2263" r:id="rId30"/>
    <p:sldId id="2264" r:id="rId31"/>
    <p:sldId id="2334" r:id="rId32"/>
    <p:sldId id="2335" r:id="rId33"/>
    <p:sldId id="2336" r:id="rId34"/>
    <p:sldId id="2004" r:id="rId35"/>
    <p:sldId id="1941" r:id="rId36"/>
    <p:sldId id="1942" r:id="rId37"/>
    <p:sldId id="1943" r:id="rId38"/>
    <p:sldId id="1947" r:id="rId39"/>
    <p:sldId id="1321" r:id="rId40"/>
    <p:sldId id="1323" r:id="rId41"/>
    <p:sldId id="1324" r:id="rId42"/>
    <p:sldId id="2302" r:id="rId43"/>
    <p:sldId id="1258" r:id="rId44"/>
    <p:sldId id="2014" r:id="rId45"/>
    <p:sldId id="1301" r:id="rId46"/>
    <p:sldId id="2085" r:id="rId47"/>
    <p:sldId id="2015" r:id="rId48"/>
    <p:sldId id="1281" r:id="rId49"/>
    <p:sldId id="1282" r:id="rId50"/>
    <p:sldId id="2201" r:id="rId51"/>
    <p:sldId id="2202" r:id="rId52"/>
    <p:sldId id="203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032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14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127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81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4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49</a:t>
            </a:fld>
            <a:endParaRPr lang="en-US"/>
          </a:p>
        </p:txBody>
      </p:sp>
    </p:spTree>
    <p:extLst>
      <p:ext uri="{BB962C8B-B14F-4D97-AF65-F5344CB8AC3E}">
        <p14:creationId xmlns:p14="http://schemas.microsoft.com/office/powerpoint/2010/main" val="41451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FE08A6A0-401C-D549-18AD-DF79239103F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B682C85F-C0A7-FF98-1A57-7CC4D06F656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63B13769-60E3-EA15-23B2-DF18170EC06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1ED1114E-0713-CC72-FD1F-58B9ECA390C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CFC8619B-A814-36DE-FA4E-A378A269F97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4BDCE110-B851-1A4A-8264-B95DDEE388F8}"/>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B9BD937B-E362-A317-3907-6A1D1702A36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F759EB8C-E7F5-2539-6A6B-029658250FF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D170F8A2-F95E-895F-CC8D-3BDC180739F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E60B5671-B1C2-F6F3-1172-1D026677FFE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#5:</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Planning to Pay Off </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Your Student Loans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4/17/24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#5:</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Planning to Pay Off Your Student Loans</a:t>
            </a:r>
            <a:endParaRPr lang="en-US" sz="4800" b="1"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17,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110422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6600"/>
                </a:solidFill>
              </a:rPr>
              <a:t>There is no judgment in personal finance.</a:t>
            </a:r>
          </a:p>
          <a:p>
            <a:pPr marL="0" indent="0" algn="ctr">
              <a:buNone/>
            </a:pPr>
            <a:r>
              <a:rPr lang="en-US" sz="4000" b="1" i="1" dirty="0">
                <a:solidFill>
                  <a:srgbClr val="006600"/>
                </a:solidFill>
              </a:rPr>
              <a:t>There is no ego in personal finance.</a:t>
            </a:r>
          </a:p>
          <a:p>
            <a:pPr marL="0" indent="0" algn="ctr">
              <a:buNone/>
            </a:pPr>
            <a:r>
              <a:rPr lang="en-US" sz="4000" b="1" i="1" dirty="0">
                <a:solidFill>
                  <a:srgbClr val="006600"/>
                </a:solidFill>
              </a:rPr>
              <a:t>There is no shame in personal finance.</a:t>
            </a:r>
          </a:p>
          <a:p>
            <a:pPr marL="0" indent="0" algn="ctr">
              <a:buNone/>
            </a:pPr>
            <a:endParaRPr lang="en-US" sz="4000" b="1" i="1" dirty="0">
              <a:solidFill>
                <a:srgbClr val="006600"/>
              </a:solidFill>
            </a:endParaRPr>
          </a:p>
          <a:p>
            <a:pPr marL="0" indent="0" algn="ctr">
              <a:buNone/>
            </a:pPr>
            <a:r>
              <a:rPr lang="en-US" sz="4000" b="1" i="1" dirty="0">
                <a:solidFill>
                  <a:srgbClr val="006600"/>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4"/>
            <a:ext cx="10670628" cy="3383309"/>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Calibri" panose="020F0502020204030204" pitchFamily="34" charset="0"/>
              <a:cs typeface="Calibri" panose="020F0502020204030204" pitchFamily="34" charset="0"/>
            </a:endParaRPr>
          </a:p>
          <a:p>
            <a:pPr algn="ctr"/>
            <a:r>
              <a:rPr lang="en-US" sz="6000" b="1" dirty="0">
                <a:solidFill>
                  <a:schemeClr val="bg1"/>
                </a:solidFill>
                <a:latin typeface="Calibri" panose="020F0502020204030204" pitchFamily="34" charset="0"/>
                <a:cs typeface="Calibri" panose="020F0502020204030204" pitchFamily="34" charset="0"/>
              </a:rPr>
              <a:t>WHAT IS HAPPENING WITH STUDENT LOAN DEBT?</a:t>
            </a:r>
          </a:p>
        </p:txBody>
      </p:sp>
      <p:sp>
        <p:nvSpPr>
          <p:cNvPr id="5" name="Rectangle 4">
            <a:extLst>
              <a:ext uri="{FF2B5EF4-FFF2-40B4-BE49-F238E27FC236}">
                <a16:creationId xmlns:a16="http://schemas.microsoft.com/office/drawing/2014/main" id="{9C1CBDE0-2AE7-FB4D-E100-622DEF56C1A1}"/>
              </a:ext>
            </a:extLst>
          </p:cNvPr>
          <p:cNvSpPr/>
          <p:nvPr/>
        </p:nvSpPr>
        <p:spPr>
          <a:xfrm>
            <a:off x="2053868" y="4129936"/>
            <a:ext cx="3833213" cy="192569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GOOD NEWS</a:t>
            </a:r>
          </a:p>
        </p:txBody>
      </p:sp>
      <p:sp>
        <p:nvSpPr>
          <p:cNvPr id="6" name="Rectangle 5">
            <a:extLst>
              <a:ext uri="{FF2B5EF4-FFF2-40B4-BE49-F238E27FC236}">
                <a16:creationId xmlns:a16="http://schemas.microsoft.com/office/drawing/2014/main" id="{172B6535-8C36-164A-0A37-19F987F4FFCF}"/>
              </a:ext>
            </a:extLst>
          </p:cNvPr>
          <p:cNvSpPr/>
          <p:nvPr/>
        </p:nvSpPr>
        <p:spPr>
          <a:xfrm>
            <a:off x="6304919" y="4123881"/>
            <a:ext cx="3833213" cy="192569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BAD NEWS</a:t>
            </a:r>
          </a:p>
        </p:txBody>
      </p:sp>
    </p:spTree>
    <p:extLst>
      <p:ext uri="{BB962C8B-B14F-4D97-AF65-F5344CB8AC3E}">
        <p14:creationId xmlns:p14="http://schemas.microsoft.com/office/powerpoint/2010/main" val="21612966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Some student loans are being forgiven….for a variety of reasons.</a:t>
            </a:r>
          </a:p>
          <a:p>
            <a:pPr lvl="1"/>
            <a:r>
              <a:rPr lang="en-US" sz="2000" b="1" dirty="0">
                <a:solidFill>
                  <a:srgbClr val="2D2D83"/>
                </a:solidFill>
              </a:rPr>
              <a:t>There is no longer a national plan for $10,000 or $20,000 of relief, but the Department of Education is relieving loans on a more specific basis</a:t>
            </a:r>
          </a:p>
          <a:p>
            <a:pPr lvl="1"/>
            <a:r>
              <a:rPr lang="en-US" sz="2000" b="1" dirty="0">
                <a:solidFill>
                  <a:srgbClr val="2D2D83"/>
                </a:solidFill>
              </a:rPr>
              <a:t>If your lender engaged in fraud, if your university went out of business, if your university misled you…you might receive forgiveness at some point in the future.</a:t>
            </a:r>
          </a:p>
          <a:p>
            <a:pPr lvl="1"/>
            <a:r>
              <a:rPr lang="en-US" sz="2000" b="1" dirty="0">
                <a:solidFill>
                  <a:srgbClr val="2D2D83"/>
                </a:solidFill>
              </a:rPr>
              <a:t>The Department of Education has continued to expand student loan repayment and forgiveness options – you may or may not be part of this expansion.</a:t>
            </a:r>
            <a:br>
              <a:rPr lang="en-US" sz="1600" b="1" dirty="0">
                <a:solidFill>
                  <a:srgbClr val="2D2D83"/>
                </a:solidFill>
              </a:rPr>
            </a:br>
            <a:endParaRPr lang="en-US" sz="1600" b="1" dirty="0">
              <a:solidFill>
                <a:srgbClr val="2D2D83"/>
              </a:solidFill>
            </a:endParaRPr>
          </a:p>
          <a:p>
            <a:pPr marL="514350" indent="-514350">
              <a:buFont typeface="+mj-lt"/>
              <a:buAutoNum type="arabicPeriod"/>
            </a:pPr>
            <a:r>
              <a:rPr lang="en-US" b="1" dirty="0">
                <a:solidFill>
                  <a:srgbClr val="2D2D83"/>
                </a:solidFill>
              </a:rPr>
              <a:t>Expanded opportunities for INCOME DRIVEN REPAYMENT</a:t>
            </a:r>
            <a:br>
              <a:rPr lang="en-US" b="1" dirty="0">
                <a:solidFill>
                  <a:srgbClr val="2D2D83"/>
                </a:solidFill>
              </a:rPr>
            </a:br>
            <a:endParaRPr lang="en-US" b="1" dirty="0">
              <a:solidFill>
                <a:srgbClr val="2D2D83"/>
              </a:solidFill>
            </a:endParaRPr>
          </a:p>
          <a:p>
            <a:pPr marL="514350" indent="-514350">
              <a:buFont typeface="+mj-lt"/>
              <a:buAutoNum type="arabicPeriod"/>
            </a:pPr>
            <a:r>
              <a:rPr lang="en-US" b="1" dirty="0">
                <a:solidFill>
                  <a:srgbClr val="2D2D83"/>
                </a:solidFill>
              </a:rPr>
              <a:t>Expanded opportunities for PUBLIC SERVICE LOAN FORGIVENESS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28427225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There is no longer a national plan for $10,000 or $20,000 of relief </a:t>
            </a:r>
            <a:br>
              <a:rPr lang="en-US" sz="2400" b="1" dirty="0">
                <a:solidFill>
                  <a:srgbClr val="2D2D83"/>
                </a:solidFill>
              </a:rPr>
            </a:br>
            <a:endParaRPr lang="en-US" sz="1200" b="1" dirty="0">
              <a:solidFill>
                <a:srgbClr val="2D2D83"/>
              </a:solidFill>
            </a:endParaRPr>
          </a:p>
          <a:p>
            <a:pPr marL="457200" lvl="0" indent="-457200">
              <a:buFont typeface="+mj-lt"/>
              <a:buAutoNum type="arabicPeriod"/>
            </a:pPr>
            <a:r>
              <a:rPr lang="en-US" sz="2400" b="1" dirty="0">
                <a:solidFill>
                  <a:srgbClr val="2D2D83"/>
                </a:solidFill>
              </a:rPr>
              <a:t>Payments resumed – after a 3.5 year break – in October 2023 for graduates and others whose loans required payments</a:t>
            </a:r>
          </a:p>
          <a:p>
            <a:pPr lvl="1"/>
            <a:r>
              <a:rPr lang="en-US" sz="2000" b="1" dirty="0">
                <a:solidFill>
                  <a:srgbClr val="2D2D83"/>
                </a:solidFill>
              </a:rPr>
              <a:t>For federally subsidized loans, you do not have to repay and interest does not accrue until 6 months after you are no longer a student – that probably applies to most of you</a:t>
            </a:r>
            <a:br>
              <a:rPr lang="en-US" sz="2000" b="1" dirty="0">
                <a:solidFill>
                  <a:srgbClr val="2D2D83"/>
                </a:solidFill>
              </a:rPr>
            </a:br>
            <a:endParaRPr lang="en-US" sz="1200" b="1" dirty="0">
              <a:solidFill>
                <a:srgbClr val="2D2D83"/>
              </a:solidFill>
            </a:endParaRPr>
          </a:p>
          <a:p>
            <a:pPr marL="457200" indent="-457200">
              <a:buFont typeface="+mj-lt"/>
              <a:buAutoNum type="arabicPeriod"/>
            </a:pPr>
            <a:r>
              <a:rPr lang="en-US" sz="2400" b="1" dirty="0">
                <a:solidFill>
                  <a:srgbClr val="2D2D83"/>
                </a:solidFill>
              </a:rPr>
              <a:t>Interest rates have increased and may stay elevated for months or years</a:t>
            </a:r>
            <a:br>
              <a:rPr lang="en-US" sz="2400" b="1" dirty="0">
                <a:solidFill>
                  <a:srgbClr val="2D2D83"/>
                </a:solidFill>
              </a:rPr>
            </a:br>
            <a:endParaRPr lang="en-US" sz="1200" b="1" dirty="0">
              <a:solidFill>
                <a:srgbClr val="2D2D83"/>
              </a:solidFill>
            </a:endParaRPr>
          </a:p>
          <a:p>
            <a:pPr marL="457200" indent="-457200">
              <a:buFont typeface="+mj-lt"/>
              <a:buAutoNum type="arabicPeriod"/>
            </a:pPr>
            <a:r>
              <a:rPr lang="en-US" sz="2400" b="1" dirty="0">
                <a:solidFill>
                  <a:srgbClr val="2D2D83"/>
                </a:solidFill>
              </a:rPr>
              <a:t>If you have a private loan – NOT through FAFSA or </a:t>
            </a:r>
            <a:r>
              <a:rPr lang="en-US" sz="2400" b="1" dirty="0" err="1">
                <a:solidFill>
                  <a:srgbClr val="2D2D83"/>
                </a:solidFill>
              </a:rPr>
              <a:t>studentaid.gov</a:t>
            </a:r>
            <a:r>
              <a:rPr lang="en-US" sz="2400" b="1" dirty="0">
                <a:solidFill>
                  <a:srgbClr val="2D2D83"/>
                </a:solidFill>
              </a:rPr>
              <a:t> – you do not benefit from federal relief or forgiveness programs</a:t>
            </a:r>
          </a:p>
          <a:p>
            <a:pPr lvl="1"/>
            <a:r>
              <a:rPr lang="en-US" sz="2000" b="1" dirty="0">
                <a:solidFill>
                  <a:srgbClr val="2D2D83"/>
                </a:solidFill>
              </a:rPr>
              <a:t>This includes if you moved a federal loan to a private lenders, probably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BAD NEWS</a:t>
            </a:r>
          </a:p>
        </p:txBody>
      </p:sp>
    </p:spTree>
    <p:extLst>
      <p:ext uri="{BB962C8B-B14F-4D97-AF65-F5344CB8AC3E}">
        <p14:creationId xmlns:p14="http://schemas.microsoft.com/office/powerpoint/2010/main" val="26825427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Go to </a:t>
            </a:r>
            <a:r>
              <a:rPr lang="en-US" sz="2400" b="1" dirty="0" err="1">
                <a:solidFill>
                  <a:srgbClr val="2D2D83"/>
                </a:solidFill>
              </a:rPr>
              <a:t>studentaid.gov</a:t>
            </a:r>
            <a:r>
              <a:rPr lang="en-US" sz="2400" b="1" dirty="0">
                <a:solidFill>
                  <a:srgbClr val="2D2D83"/>
                </a:solidFill>
              </a:rPr>
              <a:t> to understand the status of your loans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Get to know your loan servicer….this is the bank or company where you send (or will send in the future) your monthly loan payments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Explore the requirements for Public Service Loan Forgiveness, the most generous loan forgiveness program offered</a:t>
            </a:r>
          </a:p>
          <a:p>
            <a:pPr lvl="1"/>
            <a:r>
              <a:rPr lang="en-US" b="1" dirty="0">
                <a:solidFill>
                  <a:srgbClr val="2D2D83"/>
                </a:solidFill>
              </a:rPr>
              <a:t>If you work in education, for non-profits, government and other public service, your full loan might be forgiven after 10 years of on-time payments</a:t>
            </a:r>
            <a:br>
              <a:rPr lang="en-US" b="1" dirty="0">
                <a:solidFill>
                  <a:srgbClr val="2D2D83"/>
                </a:solidFill>
              </a:rPr>
            </a:br>
            <a:endParaRPr lang="en-US" b="1"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38611733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400" b="1" dirty="0">
                <a:solidFill>
                  <a:schemeClr val="bg1"/>
                </a:solidFill>
              </a:rPr>
              <a:t>Go to </a:t>
            </a:r>
            <a:r>
              <a:rPr lang="en-US" sz="400" b="1" dirty="0" err="1">
                <a:solidFill>
                  <a:schemeClr val="bg1"/>
                </a:solidFill>
              </a:rPr>
              <a:t>studentaid.gov</a:t>
            </a:r>
            <a:r>
              <a:rPr lang="en-US" sz="400" b="1" dirty="0">
                <a:solidFill>
                  <a:schemeClr val="bg1"/>
                </a:solidFill>
              </a:rPr>
              <a:t> to understand the status of your loans</a:t>
            </a:r>
            <a:br>
              <a:rPr lang="en-US" sz="400" b="1" dirty="0">
                <a:solidFill>
                  <a:schemeClr val="bg1"/>
                </a:solidFill>
              </a:rPr>
            </a:br>
            <a:endParaRPr lang="en-US" b="1" dirty="0">
              <a:solidFill>
                <a:srgbClr val="2D2D83"/>
              </a:solidFill>
            </a:endParaRPr>
          </a:p>
          <a:p>
            <a:pPr marL="457200" indent="-457200">
              <a:buFont typeface="+mj-lt"/>
              <a:buAutoNum type="arabicPeriod" startAt="4"/>
            </a:pPr>
            <a:r>
              <a:rPr lang="en-US" sz="2400" b="1" dirty="0">
                <a:solidFill>
                  <a:srgbClr val="2D2D83"/>
                </a:solidFill>
              </a:rPr>
              <a:t>Explore the options within Income Driven Repayment….a repayment plan that allows you to make repayments based on your income (which can be great while your income is relatively low)</a:t>
            </a:r>
          </a:p>
          <a:p>
            <a:pPr marL="914400" lvl="1" indent="-457200">
              <a:buFont typeface="+mj-lt"/>
              <a:buAutoNum type="arabicPeriod"/>
            </a:pPr>
            <a:r>
              <a:rPr lang="en-US" b="1" dirty="0">
                <a:solidFill>
                  <a:srgbClr val="2D2D83"/>
                </a:solidFill>
              </a:rPr>
              <a:t>Making 20-25 years of payments on-time should lead to forgiveness</a:t>
            </a:r>
          </a:p>
          <a:p>
            <a:pPr marL="914400" lvl="1" indent="-457200">
              <a:buFont typeface="+mj-lt"/>
              <a:buAutoNum type="arabicPeriod"/>
            </a:pPr>
            <a:r>
              <a:rPr lang="en-US" b="1" dirty="0">
                <a:solidFill>
                  <a:srgbClr val="2D2D83"/>
                </a:solidFill>
              </a:rPr>
              <a:t>Public service loan forgiveness is a special kind of Income Driven Repayment – if you start working in education, and then switch to private industry, you can switch your repayment plan from PSLF to IDR</a:t>
            </a:r>
          </a:p>
          <a:p>
            <a:pPr marL="457200" indent="-457200">
              <a:buFont typeface="+mj-lt"/>
              <a:buAutoNum type="arabicPeriod" startAt="4"/>
            </a:pPr>
            <a:r>
              <a:rPr lang="en-US" sz="2400" b="1" dirty="0">
                <a:solidFill>
                  <a:srgbClr val="2D2D83"/>
                </a:solidFill>
              </a:rPr>
              <a:t>Make all required payments on-time!</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24230966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There are 2 ways to address this:</a:t>
            </a:r>
          </a:p>
          <a:p>
            <a:pPr marL="0" indent="0" algn="ctr">
              <a:buNone/>
            </a:pPr>
            <a:endParaRPr lang="en-US" b="1" i="1" dirty="0">
              <a:solidFill>
                <a:srgbClr val="C00000"/>
              </a:solidFill>
            </a:endParaRPr>
          </a:p>
          <a:p>
            <a:pPr marL="514350" indent="-514350" algn="ctr">
              <a:buAutoNum type="arabicParenBoth"/>
            </a:pPr>
            <a:r>
              <a:rPr lang="en-US" b="1" i="1" dirty="0">
                <a:solidFill>
                  <a:srgbClr val="C00000"/>
                </a:solidFill>
              </a:rPr>
              <a:t>From a lender’s perspective.</a:t>
            </a:r>
          </a:p>
          <a:p>
            <a:pPr marL="514350" indent="-514350" algn="ctr">
              <a:buAutoNum type="arabicParenBoth"/>
            </a:pPr>
            <a:r>
              <a:rPr lang="en-US" b="1" i="1" dirty="0">
                <a:solidFill>
                  <a:srgbClr val="C00000"/>
                </a:solidFill>
              </a:rPr>
              <a:t>From your own, personal perspective.</a:t>
            </a:r>
            <a:endParaRPr lang="en-US" sz="2600" b="1" i="1" dirty="0">
              <a:solidFill>
                <a:srgbClr val="C00000"/>
              </a:solidFill>
            </a:endParaRPr>
          </a:p>
        </p:txBody>
      </p:sp>
    </p:spTree>
    <p:extLst>
      <p:ext uri="{BB962C8B-B14F-4D97-AF65-F5344CB8AC3E}">
        <p14:creationId xmlns:p14="http://schemas.microsoft.com/office/powerpoint/2010/main" val="488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 lender’s perspective:</a:t>
            </a:r>
          </a:p>
          <a:p>
            <a:pPr marL="0" indent="0" algn="ctr">
              <a:buNone/>
            </a:pPr>
            <a:r>
              <a:rPr lang="en-US" b="1" i="1" dirty="0">
                <a:solidFill>
                  <a:srgbClr val="C00000"/>
                </a:solidFill>
              </a:rPr>
              <a:t>28% of your gross income should go to housing payments (at most)</a:t>
            </a:r>
            <a:br>
              <a:rPr lang="en-US" b="1" i="1" dirty="0">
                <a:solidFill>
                  <a:srgbClr val="C00000"/>
                </a:solidFill>
              </a:rPr>
            </a:br>
            <a:r>
              <a:rPr lang="en-US" sz="2500" i="1" dirty="0">
                <a:solidFill>
                  <a:srgbClr val="C00000"/>
                </a:solidFill>
              </a:rPr>
              <a:t>(including rent, mortgage, taxes, insurance…but not maintenance or utilities)</a:t>
            </a:r>
          </a:p>
          <a:p>
            <a:pPr marL="0" indent="0" algn="ctr">
              <a:buNone/>
            </a:pPr>
            <a:endParaRPr lang="en-US" b="1" i="1" dirty="0">
              <a:solidFill>
                <a:srgbClr val="C00000"/>
              </a:solidFill>
            </a:endParaRPr>
          </a:p>
          <a:p>
            <a:pPr marL="0" indent="0" algn="ctr">
              <a:buNone/>
            </a:pPr>
            <a:r>
              <a:rPr lang="en-US" b="1" i="1" dirty="0">
                <a:solidFill>
                  <a:srgbClr val="C00000"/>
                </a:solidFill>
              </a:rPr>
              <a:t>36% of your gross income should go to all debt payments (at most)</a:t>
            </a:r>
          </a:p>
          <a:p>
            <a:pPr marL="0" indent="0" algn="ctr">
              <a:buNone/>
            </a:pPr>
            <a:r>
              <a:rPr lang="en-US" sz="2500" i="1" dirty="0">
                <a:solidFill>
                  <a:srgbClr val="C00000"/>
                </a:solidFill>
              </a:rPr>
              <a:t>(including housing, credit cards, student loans, auto loans…)</a:t>
            </a:r>
          </a:p>
        </p:txBody>
      </p:sp>
      <p:sp>
        <p:nvSpPr>
          <p:cNvPr id="2" name="Rectangle 2">
            <a:extLst>
              <a:ext uri="{FF2B5EF4-FFF2-40B4-BE49-F238E27FC236}">
                <a16:creationId xmlns:a16="http://schemas.microsoft.com/office/drawing/2014/main" id="{84D680BB-6630-5F20-5B7A-3F75266982F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Tree>
    <p:extLst>
      <p:ext uri="{BB962C8B-B14F-4D97-AF65-F5344CB8AC3E}">
        <p14:creationId xmlns:p14="http://schemas.microsoft.com/office/powerpoint/2010/main" val="35421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800" b="1" i="1" dirty="0">
                <a:solidFill>
                  <a:srgbClr val="C00000"/>
                </a:solidFill>
              </a:rPr>
              <a:t>28% of your gross income should go to housing payments (at most)</a:t>
            </a:r>
            <a:br>
              <a:rPr lang="en-US" sz="1800" b="1" i="1" dirty="0">
                <a:solidFill>
                  <a:srgbClr val="C00000"/>
                </a:solidFill>
              </a:rPr>
            </a:br>
            <a:r>
              <a:rPr lang="en-US" sz="1800" i="1" dirty="0">
                <a:solidFill>
                  <a:srgbClr val="C00000"/>
                </a:solidFill>
              </a:rPr>
              <a:t>(including rent, mortgage, taxes, insurance…but not maintenance or utilities)</a:t>
            </a:r>
          </a:p>
          <a:p>
            <a:pPr marL="0" indent="0" algn="ctr">
              <a:buNone/>
            </a:pPr>
            <a:r>
              <a:rPr lang="en-US" sz="1800" b="1" i="1" dirty="0">
                <a:solidFill>
                  <a:srgbClr val="C00000"/>
                </a:solidFill>
              </a:rPr>
              <a:t>36% of your gross income should go to all debt payments (at most)</a:t>
            </a:r>
          </a:p>
          <a:p>
            <a:pPr marL="0" indent="0" algn="ctr">
              <a:buNone/>
            </a:pPr>
            <a:r>
              <a:rPr lang="en-US" sz="1800" i="1" dirty="0">
                <a:solidFill>
                  <a:srgbClr val="C00000"/>
                </a:solidFill>
              </a:rPr>
              <a:t>(including housing, credit cards, student loans, auto loans…)</a:t>
            </a:r>
          </a:p>
          <a:p>
            <a:pPr marL="0" indent="0" algn="ctr">
              <a:buNone/>
            </a:pPr>
            <a:endParaRPr lang="en-US" sz="2500" i="1" dirty="0">
              <a:solidFill>
                <a:srgbClr val="C00000"/>
              </a:solidFill>
            </a:endParaRPr>
          </a:p>
          <a:p>
            <a:pPr marL="0" indent="0" algn="ctr">
              <a:buNone/>
            </a:pPr>
            <a:r>
              <a:rPr lang="en-US" sz="2500" i="1" dirty="0">
                <a:solidFill>
                  <a:srgbClr val="C00000"/>
                </a:solidFill>
              </a:rPr>
              <a:t>Be very careful: 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p:txBody>
      </p:sp>
      <p:sp>
        <p:nvSpPr>
          <p:cNvPr id="2" name="Rectangle 2">
            <a:extLst>
              <a:ext uri="{FF2B5EF4-FFF2-40B4-BE49-F238E27FC236}">
                <a16:creationId xmlns:a16="http://schemas.microsoft.com/office/drawing/2014/main" id="{862158C7-8C96-9088-3034-E5B2A17A796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Tree>
    <p:extLst>
      <p:ext uri="{BB962C8B-B14F-4D97-AF65-F5344CB8AC3E}">
        <p14:creationId xmlns:p14="http://schemas.microsoft.com/office/powerpoint/2010/main" val="17056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600" i="1" dirty="0">
                <a:solidFill>
                  <a:srgbClr val="C00000"/>
                </a:solidFill>
              </a:rPr>
              <a:t>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a:p>
            <a:pPr marL="0" indent="0" algn="ctr">
              <a:buNone/>
            </a:pPr>
            <a:endParaRPr lang="en-US" sz="2500" i="1" dirty="0">
              <a:solidFill>
                <a:srgbClr val="C00000"/>
              </a:solidFill>
            </a:endParaRPr>
          </a:p>
          <a:p>
            <a:pPr marL="0" indent="0" algn="ctr">
              <a:buNone/>
            </a:pPr>
            <a:r>
              <a:rPr lang="en-US" sz="2500" i="1" dirty="0">
                <a:solidFill>
                  <a:srgbClr val="C00000"/>
                </a:solidFill>
              </a:rPr>
              <a:t>You generally want to repay your debt as soon as possible.</a:t>
            </a:r>
          </a:p>
          <a:p>
            <a:pPr algn="ctr"/>
            <a:r>
              <a:rPr lang="en-US" sz="2500" i="1" dirty="0">
                <a:solidFill>
                  <a:srgbClr val="C00000"/>
                </a:solidFill>
              </a:rPr>
              <a:t>Longer term = More interest paid = More cash out of your pocket</a:t>
            </a:r>
          </a:p>
          <a:p>
            <a:pPr algn="ctr"/>
            <a:r>
              <a:rPr lang="en-US" sz="2500" i="1" dirty="0">
                <a:solidFill>
                  <a:srgbClr val="C00000"/>
                </a:solidFill>
              </a:rPr>
              <a:t>The biggest exception is student loan debt…where rates are generally the lowest, some interest can be tax deductible, and you have maximum flexibility in repayment plans (and, if you are on track for public service forgiveness, you need to make 10 years of payments).</a:t>
            </a:r>
          </a:p>
        </p:txBody>
      </p:sp>
      <p:sp>
        <p:nvSpPr>
          <p:cNvPr id="2" name="Rectangle 2">
            <a:extLst>
              <a:ext uri="{FF2B5EF4-FFF2-40B4-BE49-F238E27FC236}">
                <a16:creationId xmlns:a16="http://schemas.microsoft.com/office/drawing/2014/main" id="{7FE8BE5D-ED87-C65D-FED7-0B0DA9CF038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Tree>
    <p:extLst>
      <p:ext uri="{BB962C8B-B14F-4D97-AF65-F5344CB8AC3E}">
        <p14:creationId xmlns:p14="http://schemas.microsoft.com/office/powerpoint/2010/main" val="7889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r>
              <a:rPr lang="en-US" sz="2400" i="1" dirty="0">
                <a:solidFill>
                  <a:srgbClr val="C00000"/>
                </a:solidFill>
              </a:rPr>
              <a:t>If you buy a home, you will increase your debt.</a:t>
            </a:r>
          </a:p>
          <a:p>
            <a:pPr algn="ctr"/>
            <a:r>
              <a:rPr lang="en-US" sz="2400" i="1" dirty="0">
                <a:solidFill>
                  <a:srgbClr val="C00000"/>
                </a:solidFill>
              </a:rPr>
              <a:t>If you have children, you may increase your debt as you save for their education or incur other expenses.</a:t>
            </a:r>
          </a:p>
          <a:p>
            <a:pPr algn="ctr"/>
            <a:r>
              <a:rPr lang="en-US" sz="2400" i="1" dirty="0">
                <a:solidFill>
                  <a:srgbClr val="C00000"/>
                </a:solidFill>
              </a:rPr>
              <a:t>You can offset this by having a lower auto loan or reducing your student loans.</a:t>
            </a:r>
          </a:p>
          <a:p>
            <a:pPr algn="ctr"/>
            <a:r>
              <a:rPr lang="en-US" sz="2400" i="1" dirty="0">
                <a:solidFill>
                  <a:srgbClr val="C00000"/>
                </a:solidFill>
              </a:rPr>
              <a:t>Always, always, always pay off your credit card balances as soon as you are able.</a:t>
            </a:r>
          </a:p>
        </p:txBody>
      </p:sp>
      <p:sp>
        <p:nvSpPr>
          <p:cNvPr id="2" name="Rectangle 2">
            <a:extLst>
              <a:ext uri="{FF2B5EF4-FFF2-40B4-BE49-F238E27FC236}">
                <a16:creationId xmlns:a16="http://schemas.microsoft.com/office/drawing/2014/main" id="{1A660CC0-E401-98B9-77FA-8DF42B35B7FD}"/>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Tree>
    <p:extLst>
      <p:ext uri="{BB962C8B-B14F-4D97-AF65-F5344CB8AC3E}">
        <p14:creationId xmlns:p14="http://schemas.microsoft.com/office/powerpoint/2010/main" val="7339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endParaRPr lang="en-US" sz="2500" i="1" dirty="0">
              <a:solidFill>
                <a:srgbClr val="C00000"/>
              </a:solidFill>
            </a:endParaRPr>
          </a:p>
          <a:p>
            <a:pPr algn="ctr"/>
            <a:r>
              <a:rPr lang="en-US" sz="2300" i="1" dirty="0">
                <a:solidFill>
                  <a:srgbClr val="C00000"/>
                </a:solidFill>
              </a:rPr>
              <a:t>If your debt payments are over 40% of your income, </a:t>
            </a:r>
            <a:br>
              <a:rPr lang="en-US" sz="2300" i="1" dirty="0">
                <a:solidFill>
                  <a:srgbClr val="C00000"/>
                </a:solidFill>
              </a:rPr>
            </a:br>
            <a:r>
              <a:rPr lang="en-US" sz="2300" i="1" dirty="0">
                <a:solidFill>
                  <a:srgbClr val="C00000"/>
                </a:solidFill>
              </a:rPr>
              <a:t>make a plan to change this and to get your payments lower. </a:t>
            </a:r>
          </a:p>
          <a:p>
            <a:pPr algn="ctr"/>
            <a:r>
              <a:rPr lang="en-US" sz="2300" i="1" dirty="0">
                <a:solidFill>
                  <a:srgbClr val="C00000"/>
                </a:solidFill>
              </a:rPr>
              <a:t>This will help your credit score, it will help you access more debt in the future, it will free up income to invest in your other goals…and it will help you sleep at night.</a:t>
            </a:r>
          </a:p>
        </p:txBody>
      </p:sp>
      <p:sp>
        <p:nvSpPr>
          <p:cNvPr id="2" name="Rectangle 2">
            <a:extLst>
              <a:ext uri="{FF2B5EF4-FFF2-40B4-BE49-F238E27FC236}">
                <a16:creationId xmlns:a16="http://schemas.microsoft.com/office/drawing/2014/main" id="{406F7784-31C7-9620-6124-5FFF90A21D6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Tree>
    <p:extLst>
      <p:ext uri="{BB962C8B-B14F-4D97-AF65-F5344CB8AC3E}">
        <p14:creationId xmlns:p14="http://schemas.microsoft.com/office/powerpoint/2010/main" val="29350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2552"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does Income-Driven Repayment of student loans work? </a:t>
            </a:r>
          </a:p>
          <a:p>
            <a:pPr marL="0" indent="0" algn="ctr">
              <a:buNone/>
            </a:pPr>
            <a:endParaRPr lang="en-US" sz="1500" b="1" i="1" dirty="0">
              <a:solidFill>
                <a:srgbClr val="C00000"/>
              </a:solidFill>
            </a:endParaRPr>
          </a:p>
          <a:p>
            <a:pPr marL="0" indent="0">
              <a:buNone/>
            </a:pPr>
            <a:r>
              <a:rPr lang="en-US" sz="2200" b="1" i="1" dirty="0">
                <a:solidFill>
                  <a:srgbClr val="C00000"/>
                </a:solidFill>
              </a:rPr>
              <a:t>There are several income-based payment plans, so these responses will be generic.</a:t>
            </a:r>
          </a:p>
          <a:p>
            <a:r>
              <a:rPr lang="en-US" sz="2200" b="1" i="1" dirty="0">
                <a:solidFill>
                  <a:srgbClr val="C00000"/>
                </a:solidFill>
              </a:rPr>
              <a:t>You choose 1 of 4 repayment plans</a:t>
            </a:r>
          </a:p>
          <a:p>
            <a:r>
              <a:rPr lang="en-US" sz="2200" b="1" i="1" dirty="0">
                <a:solidFill>
                  <a:srgbClr val="C00000"/>
                </a:solidFill>
              </a:rPr>
              <a:t>You make monthly payments based on your discretionary income.</a:t>
            </a:r>
          </a:p>
          <a:p>
            <a:pPr lvl="1"/>
            <a:r>
              <a:rPr lang="en-US" sz="2200" b="1" i="1" dirty="0"/>
              <a:t>Historically, payments ranged from 10-20% of your income.</a:t>
            </a:r>
          </a:p>
          <a:p>
            <a:pPr lvl="1"/>
            <a:r>
              <a:rPr lang="en-US" sz="2200" b="1" i="1" dirty="0"/>
              <a:t>The new policies reduces this to 5% of your income. That’s good.</a:t>
            </a:r>
          </a:p>
          <a:p>
            <a:r>
              <a:rPr lang="en-US" sz="2200" b="1" i="1" dirty="0">
                <a:solidFill>
                  <a:srgbClr val="C00000"/>
                </a:solidFill>
              </a:rPr>
              <a:t>You have flexibility if you lose your job or move to a lower paying job.</a:t>
            </a:r>
          </a:p>
          <a:p>
            <a:r>
              <a:rPr lang="en-US" sz="2200" b="1" i="1" dirty="0">
                <a:solidFill>
                  <a:srgbClr val="C00000"/>
                </a:solidFill>
              </a:rPr>
              <a:t>If you make payments for 20-25 years, your loan will be forgiven.</a:t>
            </a:r>
            <a:r>
              <a:rPr lang="en-US" sz="1200" b="1" i="1" dirty="0">
                <a:solidFill>
                  <a:srgbClr val="C00000"/>
                </a:solidFill>
              </a:rPr>
              <a:t> (20 years for UG debt, 25 years for GR debt)</a:t>
            </a:r>
          </a:p>
          <a:p>
            <a:r>
              <a:rPr lang="en-US" sz="2200" b="1" i="1" dirty="0">
                <a:solidFill>
                  <a:srgbClr val="C00000"/>
                </a:solidFill>
              </a:rPr>
              <a:t>Income-Driven Repayment is generally required if you are going to eventually seek public service loan forgiveness</a:t>
            </a:r>
            <a:r>
              <a:rPr lang="en-US" sz="1800" b="1" i="1" dirty="0">
                <a:solidFill>
                  <a:srgbClr val="C00000"/>
                </a:solidFill>
              </a:rPr>
              <a:t> (after 10 years of working in public service and making on-time payments).</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23237"/>
            <a:ext cx="10515600" cy="4953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Income Driven Repayment (IDR) itself is not new. </a:t>
            </a:r>
          </a:p>
          <a:p>
            <a:r>
              <a:rPr lang="en-US" sz="2500" dirty="0"/>
              <a:t>IDR allows borrowers to repay federal student loan debt based on what their income is, ostensibly to allow students who go into lower-paying careers more flexibility in how they repay their student loans.</a:t>
            </a:r>
          </a:p>
          <a:p>
            <a:pPr lvl="1"/>
            <a:r>
              <a:rPr lang="en-US" sz="2100" dirty="0"/>
              <a:t>Instead of making monthly payments based on some set formula – like a car loan or a mortgage – the monthly payment amounts are based on borrower annual income.</a:t>
            </a:r>
          </a:p>
          <a:p>
            <a:pPr lvl="1"/>
            <a:r>
              <a:rPr lang="en-US" sz="2100" dirty="0"/>
              <a:t>You still owe the entire amount, but IDR adjusts both the monthly payments and the loan term, as appropriate.</a:t>
            </a:r>
            <a:br>
              <a:rPr lang="en-US" sz="2100" dirty="0"/>
            </a:br>
            <a:endParaRPr lang="en-US" sz="1200" dirty="0"/>
          </a:p>
          <a:p>
            <a:pPr lvl="1"/>
            <a:r>
              <a:rPr lang="en-US" sz="2100" dirty="0"/>
              <a:t>Public Service Loan Forgiveness is a special kind of IDR. Many people in academia will be in both programs and take advantage of PSLF if they qualify.</a:t>
            </a:r>
            <a:br>
              <a:rPr lang="en-US" sz="2100" dirty="0"/>
            </a:br>
            <a:endParaRPr lang="en-US" sz="1200" dirty="0"/>
          </a:p>
          <a:p>
            <a:r>
              <a:rPr lang="en-US" sz="2400" dirty="0"/>
              <a:t>The new adjustments to Income-Driven Repayment will substantially reduce future monthly payments for lower- and middle-income borrowers.</a:t>
            </a:r>
          </a:p>
        </p:txBody>
      </p:sp>
      <p:sp>
        <p:nvSpPr>
          <p:cNvPr id="4" name="Rectangle 2">
            <a:extLst>
              <a:ext uri="{FF2B5EF4-FFF2-40B4-BE49-F238E27FC236}">
                <a16:creationId xmlns:a16="http://schemas.microsoft.com/office/drawing/2014/main" id="{0C8BA40C-C531-225A-6FC2-9670DA4A00CB}"/>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new adjustments to Income-Driven Repayment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10-20% available under the previous income-driven repayment plan.</a:t>
            </a:r>
          </a:p>
          <a:p>
            <a:pPr lvl="1"/>
            <a:r>
              <a:rPr lang="en-US" sz="2100" dirty="0"/>
              <a:t>Raises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
        <p:nvSpPr>
          <p:cNvPr id="4" name="Rectangle 2">
            <a:extLst>
              <a:ext uri="{FF2B5EF4-FFF2-40B4-BE49-F238E27FC236}">
                <a16:creationId xmlns:a16="http://schemas.microsoft.com/office/drawing/2014/main" id="{EFE72456-C726-F2EA-2254-1E76D7A29008}"/>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13442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Why should you consider Income Driven Repayment as an option?</a:t>
            </a:r>
            <a:br>
              <a:rPr lang="en-US" sz="2500" dirty="0"/>
            </a:br>
            <a:endParaRPr lang="en-US" sz="2500" dirty="0"/>
          </a:p>
          <a:p>
            <a:pPr marL="914400" lvl="1" indent="-457200">
              <a:buFont typeface="+mj-lt"/>
              <a:buAutoNum type="arabicPeriod"/>
            </a:pPr>
            <a:r>
              <a:rPr lang="en-US" sz="2100" dirty="0"/>
              <a:t>It does give you some flexibility in how much of your debt you repay each month, affording you the ability to choose careers based on reasons unrelated to how much student loan debt you owe. </a:t>
            </a:r>
            <a:br>
              <a:rPr lang="en-US" sz="2100" dirty="0"/>
            </a:br>
            <a:endParaRPr lang="en-US" sz="2100" dirty="0"/>
          </a:p>
          <a:p>
            <a:pPr marL="914400" lvl="1" indent="-457200">
              <a:buFont typeface="+mj-lt"/>
              <a:buAutoNum type="arabicPeriod"/>
            </a:pPr>
            <a:r>
              <a:rPr lang="en-US" sz="2100" dirty="0"/>
              <a:t>You can still decide to pay more than what is required, thereby reducing your loan balance and potentially retiring your debt sooner.</a:t>
            </a:r>
            <a:br>
              <a:rPr lang="en-US" sz="2100" dirty="0"/>
            </a:br>
            <a:endParaRPr lang="en-US" sz="2100" dirty="0"/>
          </a:p>
          <a:p>
            <a:pPr marL="914400" lvl="1" indent="-457200">
              <a:buFont typeface="+mj-lt"/>
              <a:buAutoNum type="arabicPeriod"/>
            </a:pPr>
            <a:r>
              <a:rPr lang="en-US" sz="2100" dirty="0"/>
              <a:t>If you make on-time payments for 20 years through IDR, your entire remaining balance of UNDERGRADUATE debt may be completely forgiven.</a:t>
            </a:r>
            <a:br>
              <a:rPr lang="en-US" sz="2100" dirty="0"/>
            </a:br>
            <a:r>
              <a:rPr lang="en-US" sz="2100" dirty="0"/>
              <a:t>If you make on-time payments for 25 years through IDR, your entire remaining balance of GRADUATE debt may be completely forgiven.</a:t>
            </a:r>
            <a:br>
              <a:rPr lang="en-US" sz="2100" dirty="0"/>
            </a:br>
            <a:br>
              <a:rPr lang="en-US" sz="2100" dirty="0"/>
            </a:br>
            <a:r>
              <a:rPr lang="en-US" sz="1800" dirty="0"/>
              <a:t>(Note: If your loan balance is less than $12,000, the 20 years might be reduced to 10 years.)</a:t>
            </a:r>
            <a:endParaRPr lang="en-US" dirty="0"/>
          </a:p>
        </p:txBody>
      </p:sp>
      <p:sp>
        <p:nvSpPr>
          <p:cNvPr id="4" name="Rectangle 2">
            <a:extLst>
              <a:ext uri="{FF2B5EF4-FFF2-40B4-BE49-F238E27FC236}">
                <a16:creationId xmlns:a16="http://schemas.microsoft.com/office/drawing/2014/main" id="{D0D50448-510C-F556-0338-3AE117F7492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15768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477875"/>
          </a:xfrm>
          <a:prstGeom prst="rect">
            <a:avLst/>
          </a:prstGeom>
          <a:solidFill>
            <a:srgbClr val="7030A0"/>
          </a:solidFill>
        </p:spPr>
        <p:txBody>
          <a:bodyPr wrap="square" rtlCol="0">
            <a:spAutoFit/>
          </a:bodyPr>
          <a:lstStyle/>
          <a:p>
            <a:pPr algn="ctr"/>
            <a:r>
              <a:rPr lang="en-US" sz="2000" b="1" dirty="0">
                <a:solidFill>
                  <a:schemeClr val="bg1"/>
                </a:solidFill>
              </a:rPr>
              <a:t>These proposed changes to Income-Driven Repayment is different from </a:t>
            </a:r>
            <a:br>
              <a:rPr lang="en-US" sz="2000" b="1" dirty="0">
                <a:solidFill>
                  <a:schemeClr val="bg1"/>
                </a:solidFill>
              </a:rPr>
            </a:br>
            <a:r>
              <a:rPr lang="en-US" sz="2000" b="1" dirty="0">
                <a:solidFill>
                  <a:schemeClr val="bg1"/>
                </a:solidFill>
              </a:rPr>
              <a:t>the Public Service Loan Forgiveness information on the previous slides.</a:t>
            </a:r>
          </a:p>
          <a:p>
            <a:pPr algn="ctr"/>
            <a:endParaRPr lang="en-US" sz="2000" b="1" dirty="0">
              <a:solidFill>
                <a:schemeClr val="bg1"/>
              </a:solidFill>
            </a:endParaRPr>
          </a:p>
          <a:p>
            <a:pPr algn="ctr"/>
            <a:r>
              <a:rPr lang="en-US" sz="2000" b="1" dirty="0">
                <a:solidFill>
                  <a:schemeClr val="bg1"/>
                </a:solidFill>
              </a:rPr>
              <a:t>These proposed changes are only for undergraduate loans </a:t>
            </a:r>
            <a:br>
              <a:rPr lang="en-US" sz="2000" b="1" dirty="0">
                <a:solidFill>
                  <a:schemeClr val="bg1"/>
                </a:solidFill>
              </a:rPr>
            </a:br>
            <a:r>
              <a:rPr lang="en-US" sz="2000" b="1" dirty="0">
                <a:solidFill>
                  <a:schemeClr val="bg1"/>
                </a:solidFill>
              </a:rPr>
              <a:t>(no changes for 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a:t>
            </a:r>
            <a:br>
              <a:rPr lang="en-US" sz="2000" b="1" dirty="0">
                <a:solidFill>
                  <a:schemeClr val="bg1"/>
                </a:solidFill>
              </a:rPr>
            </a:br>
            <a:r>
              <a:rPr lang="en-US" sz="2000" b="1" dirty="0">
                <a:solidFill>
                  <a:schemeClr val="bg1"/>
                </a:solidFill>
              </a:rPr>
              <a:t> you should use IDR when it is time to repay your student loans.</a:t>
            </a:r>
          </a:p>
        </p:txBody>
      </p:sp>
      <p:sp>
        <p:nvSpPr>
          <p:cNvPr id="4" name="Rectangle 2">
            <a:extLst>
              <a:ext uri="{FF2B5EF4-FFF2-40B4-BE49-F238E27FC236}">
                <a16:creationId xmlns:a16="http://schemas.microsoft.com/office/drawing/2014/main" id="{ED76C95A-76AF-6BE0-56A9-2A2739870640}"/>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325379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00CC"/>
                </a:solidFill>
              </a:rPr>
              <a:t>What are my options for repaying my student loan debt?</a:t>
            </a:r>
            <a:br>
              <a:rPr lang="en-US" sz="3000" b="1" i="1" dirty="0">
                <a:solidFill>
                  <a:srgbClr val="0000CC"/>
                </a:solidFill>
              </a:rPr>
            </a:br>
            <a:r>
              <a:rPr lang="en-US" sz="3000" b="1" i="1" dirty="0">
                <a:solidFill>
                  <a:srgbClr val="0000CC"/>
                </a:solidFill>
              </a:rPr>
              <a:t>Specifically, how does Public Service Loan Forgiveness work?</a:t>
            </a:r>
          </a:p>
          <a:p>
            <a:pPr marL="0" indent="0" algn="ctr">
              <a:buNone/>
            </a:pPr>
            <a:endParaRPr lang="en-US" b="1" i="1" dirty="0">
              <a:solidFill>
                <a:srgbClr val="0000CC"/>
              </a:solidFill>
            </a:endParaRPr>
          </a:p>
          <a:p>
            <a:pPr marL="0" indent="0">
              <a:buNone/>
            </a:pPr>
            <a:r>
              <a:rPr lang="en-US" sz="2600" b="1" i="1" dirty="0"/>
              <a:t>There are lots of repayment plans, but they generally fit into 3 types:</a:t>
            </a:r>
          </a:p>
          <a:p>
            <a:pPr marL="514350" indent="-514350">
              <a:buAutoNum type="arabicParenBoth"/>
            </a:pPr>
            <a:r>
              <a:rPr lang="en-US" sz="2600" b="1" i="1" dirty="0"/>
              <a:t>Set monthly payment, with a plan to repay in full over some period.</a:t>
            </a:r>
          </a:p>
          <a:p>
            <a:pPr marL="514350" indent="-514350">
              <a:buAutoNum type="arabicParenBoth"/>
            </a:pPr>
            <a:r>
              <a:rPr lang="en-US" sz="2600" b="1" i="1" dirty="0"/>
              <a:t>Income-Driven Repayment, with payments based on your salary.</a:t>
            </a:r>
          </a:p>
          <a:p>
            <a:pPr marL="514350" indent="-514350">
              <a:buAutoNum type="arabicParenBoth"/>
            </a:pPr>
            <a:r>
              <a:rPr lang="en-US" sz="2600" b="1" i="1" dirty="0"/>
              <a:t>Public Service Loan Forgiveness, which can include a payment plan based on either (1) or (2), but can offer to forgive your remaining loan balance after you work in a public service job (and make payments) for 10 years.</a:t>
            </a:r>
            <a:endParaRPr lang="en-US" sz="2600" i="1" dirty="0"/>
          </a:p>
        </p:txBody>
      </p:sp>
      <p:sp>
        <p:nvSpPr>
          <p:cNvPr id="2" name="Rectangle 2">
            <a:extLst>
              <a:ext uri="{FF2B5EF4-FFF2-40B4-BE49-F238E27FC236}">
                <a16:creationId xmlns:a16="http://schemas.microsoft.com/office/drawing/2014/main" id="{430B1E82-0D88-75A8-5F52-7337423DFB0E}"/>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27343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477875"/>
          </a:xfrm>
          <a:prstGeom prst="rect">
            <a:avLst/>
          </a:prstGeom>
          <a:solidFill>
            <a:srgbClr val="0000CC"/>
          </a:solidFill>
        </p:spPr>
        <p:txBody>
          <a:bodyPr wrap="square" rtlCol="0">
            <a:spAutoFit/>
          </a:bodyPr>
          <a:lstStyle/>
          <a:p>
            <a:pPr algn="ctr"/>
            <a:r>
              <a:rPr lang="en-US" sz="2000" b="1" dirty="0">
                <a:solidFill>
                  <a:schemeClr val="bg1"/>
                </a:solidFill>
              </a:rPr>
              <a:t>These proposed changes to Income-Driven Repayment is different from </a:t>
            </a:r>
            <a:br>
              <a:rPr lang="en-US" sz="2000" b="1" dirty="0">
                <a:solidFill>
                  <a:schemeClr val="bg1"/>
                </a:solidFill>
              </a:rPr>
            </a:br>
            <a:r>
              <a:rPr lang="en-US" sz="2000" b="1" dirty="0">
                <a:solidFill>
                  <a:schemeClr val="bg1"/>
                </a:solidFill>
              </a:rPr>
              <a:t>Public Service Loan Forgiveness.</a:t>
            </a:r>
          </a:p>
          <a:p>
            <a:pPr algn="ctr"/>
            <a:endParaRPr lang="en-US" sz="2000" b="1" dirty="0">
              <a:solidFill>
                <a:schemeClr val="bg1"/>
              </a:solidFill>
            </a:endParaRPr>
          </a:p>
          <a:p>
            <a:pPr algn="ctr"/>
            <a:r>
              <a:rPr lang="en-US" sz="2000" b="1" dirty="0">
                <a:solidFill>
                  <a:schemeClr val="bg1"/>
                </a:solidFill>
              </a:rPr>
              <a:t>These proposed changes are only for undergraduate loans </a:t>
            </a:r>
            <a:br>
              <a:rPr lang="en-US" sz="2000" b="1" dirty="0">
                <a:solidFill>
                  <a:schemeClr val="bg1"/>
                </a:solidFill>
              </a:rPr>
            </a:br>
            <a:r>
              <a:rPr lang="en-US" sz="2000" b="1" dirty="0">
                <a:solidFill>
                  <a:schemeClr val="bg1"/>
                </a:solidFill>
              </a:rPr>
              <a:t>(no changes for 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a:t>
            </a:r>
            <a:br>
              <a:rPr lang="en-US" sz="2000" b="1" dirty="0">
                <a:solidFill>
                  <a:schemeClr val="bg1"/>
                </a:solidFill>
              </a:rPr>
            </a:br>
            <a:r>
              <a:rPr lang="en-US" sz="2000" b="1" dirty="0">
                <a:solidFill>
                  <a:schemeClr val="bg1"/>
                </a:solidFill>
              </a:rPr>
              <a:t> you should use IDR when it is time to repay your student loans.</a:t>
            </a:r>
          </a:p>
        </p:txBody>
      </p:sp>
      <p:sp>
        <p:nvSpPr>
          <p:cNvPr id="4" name="Rectangle 2">
            <a:extLst>
              <a:ext uri="{FF2B5EF4-FFF2-40B4-BE49-F238E27FC236}">
                <a16:creationId xmlns:a16="http://schemas.microsoft.com/office/drawing/2014/main" id="{79C393C0-0EAD-0AD6-7314-5D355D93202B}"/>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155128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95741"/>
            <a:ext cx="10670628" cy="4681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Borrowers who are employed by non-profits, the military, or federal, state, Tribal, or local government may be eligible to have all of their student loans forgiven through the Public Service Loan Forgiveness (PSLF) program. </a:t>
            </a:r>
          </a:p>
          <a:p>
            <a:r>
              <a:rPr lang="en-US" sz="2200" dirty="0"/>
              <a:t>This is the most generous repayment (or forgiveness) plan offered by the Department of Education. As such, it can also be the most restrictive.</a:t>
            </a:r>
            <a:br>
              <a:rPr lang="en-US" sz="2200" dirty="0"/>
            </a:br>
            <a:endParaRPr lang="en-US" sz="2200" dirty="0"/>
          </a:p>
          <a:p>
            <a:r>
              <a:rPr lang="en-US" sz="2200" dirty="0">
                <a:solidFill>
                  <a:srgbClr val="C00000"/>
                </a:solidFill>
              </a:rPr>
              <a:t>Simply put…if you make your scheduled payments for 10 years, and have spent those 10 years working in public service, your loan balance will be forgiven.</a:t>
            </a:r>
            <a:br>
              <a:rPr lang="en-US" sz="2200" dirty="0"/>
            </a:br>
            <a:endParaRPr lang="en-US" sz="2200" dirty="0"/>
          </a:p>
          <a:p>
            <a:r>
              <a:rPr lang="en-US" sz="2200" dirty="0"/>
              <a:t>If your loan balance is significantly high (say, over $100,000), choosing a career that allows the possibility of PSLF might be the value-maximizing financial planning decision.</a:t>
            </a:r>
          </a:p>
          <a:p>
            <a:pPr lvl="1"/>
            <a:r>
              <a:rPr lang="en-US" sz="2200" dirty="0"/>
              <a:t>The salary you get might be lower than in an industry job. But, the possible debt forgiveness might more than make up for that lower salary over time.</a:t>
            </a:r>
          </a:p>
        </p:txBody>
      </p:sp>
      <p:sp>
        <p:nvSpPr>
          <p:cNvPr id="4" name="Rectangle 2">
            <a:extLst>
              <a:ext uri="{FF2B5EF4-FFF2-40B4-BE49-F238E27FC236}">
                <a16:creationId xmlns:a16="http://schemas.microsoft.com/office/drawing/2014/main" id="{93A5FD82-C0F3-B0B0-CFEF-A0DDBD21BB25}"/>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9348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95741"/>
            <a:ext cx="10891554" cy="4681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C00000"/>
                </a:solidFill>
              </a:rPr>
              <a:t>What is the new SAVE Plan – </a:t>
            </a:r>
            <a:r>
              <a:rPr lang="en-US" sz="2600" b="1" i="1" dirty="0">
                <a:solidFill>
                  <a:srgbClr val="C00000"/>
                </a:solidFill>
              </a:rPr>
              <a:t>Saving on Valuable Education –</a:t>
            </a:r>
            <a:br>
              <a:rPr lang="en-US" sz="2600" b="1" dirty="0">
                <a:solidFill>
                  <a:srgbClr val="C00000"/>
                </a:solidFill>
              </a:rPr>
            </a:br>
            <a:r>
              <a:rPr lang="en-US" sz="2600" b="1" dirty="0">
                <a:solidFill>
                  <a:srgbClr val="C00000"/>
                </a:solidFill>
              </a:rPr>
              <a:t>and what does it mean for me?</a:t>
            </a:r>
          </a:p>
          <a:p>
            <a:pPr marL="0" indent="0">
              <a:buNone/>
            </a:pPr>
            <a:endParaRPr lang="en-US" sz="1400" dirty="0"/>
          </a:p>
          <a:p>
            <a:r>
              <a:rPr lang="en-US" sz="2200" dirty="0"/>
              <a:t>The SAVE Plan is another version of IDR, Income Driven Repayment.</a:t>
            </a:r>
          </a:p>
          <a:p>
            <a:r>
              <a:rPr lang="en-US" sz="2200" dirty="0"/>
              <a:t>Monthly payments are based on your monthly discretionary income.</a:t>
            </a:r>
          </a:p>
          <a:p>
            <a:pPr lvl="1"/>
            <a:r>
              <a:rPr lang="en-US" sz="1800" dirty="0"/>
              <a:t>Discretionary Income = Adjusted Gross Income – (225% x Federal Poverty Guideline)</a:t>
            </a:r>
          </a:p>
          <a:p>
            <a:pPr lvl="1"/>
            <a:r>
              <a:rPr lang="en-US" sz="1800" dirty="0"/>
              <a:t>If your income is less than $32,800, your monthly payment will be $0.00.</a:t>
            </a:r>
            <a:br>
              <a:rPr lang="en-US" sz="1800" dirty="0"/>
            </a:br>
            <a:endParaRPr lang="en-US" sz="1800" dirty="0"/>
          </a:p>
          <a:p>
            <a:r>
              <a:rPr lang="en-US" sz="2200" dirty="0"/>
              <a:t>The lower payment does NOT increase interest accrual.</a:t>
            </a:r>
          </a:p>
          <a:p>
            <a:pPr lvl="1"/>
            <a:r>
              <a:rPr lang="en-US" sz="1800" dirty="0"/>
              <a:t>If the math shows you owe $50 in interest, but the above says you owe $30, the $20 difference is forgiven.</a:t>
            </a:r>
            <a:br>
              <a:rPr lang="en-US" sz="1800" dirty="0"/>
            </a:br>
            <a:endParaRPr lang="en-US" sz="1800" dirty="0"/>
          </a:p>
          <a:p>
            <a:r>
              <a:rPr lang="en-US" sz="2200" dirty="0"/>
              <a:t>Separates repayments plans for married couples (filing taxes separately keeps student loan repayment plans separate for each partner).</a:t>
            </a:r>
          </a:p>
        </p:txBody>
      </p:sp>
      <p:sp>
        <p:nvSpPr>
          <p:cNvPr id="4" name="Rectangle 2">
            <a:extLst>
              <a:ext uri="{FF2B5EF4-FFF2-40B4-BE49-F238E27FC236}">
                <a16:creationId xmlns:a16="http://schemas.microsoft.com/office/drawing/2014/main" id="{93A5FD82-C0F3-B0B0-CFEF-A0DDBD21BB25}"/>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Tree>
    <p:extLst>
      <p:ext uri="{BB962C8B-B14F-4D97-AF65-F5344CB8AC3E}">
        <p14:creationId xmlns:p14="http://schemas.microsoft.com/office/powerpoint/2010/main" val="1281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3A5FD82-C0F3-B0B0-CFEF-A0DDBD21BB25}"/>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pic>
        <p:nvPicPr>
          <p:cNvPr id="3" name="Picture 2">
            <a:extLst>
              <a:ext uri="{FF2B5EF4-FFF2-40B4-BE49-F238E27FC236}">
                <a16:creationId xmlns:a16="http://schemas.microsoft.com/office/drawing/2014/main" id="{6A05F59C-77D8-705D-4DA9-1D2CC0B4ED2B}"/>
              </a:ext>
            </a:extLst>
          </p:cNvPr>
          <p:cNvPicPr>
            <a:picLocks noChangeAspect="1"/>
          </p:cNvPicPr>
          <p:nvPr/>
        </p:nvPicPr>
        <p:blipFill>
          <a:blip r:embed="rId2"/>
          <a:stretch>
            <a:fillRect/>
          </a:stretch>
        </p:blipFill>
        <p:spPr>
          <a:xfrm>
            <a:off x="2109277" y="1153692"/>
            <a:ext cx="7973445" cy="5625580"/>
          </a:xfrm>
          <a:prstGeom prst="rect">
            <a:avLst/>
          </a:prstGeom>
        </p:spPr>
      </p:pic>
    </p:spTree>
    <p:extLst>
      <p:ext uri="{BB962C8B-B14F-4D97-AF65-F5344CB8AC3E}">
        <p14:creationId xmlns:p14="http://schemas.microsoft.com/office/powerpoint/2010/main" val="64267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95741"/>
            <a:ext cx="10891554" cy="4681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a:solidFill>
                  <a:srgbClr val="C00000"/>
                </a:solidFill>
              </a:rPr>
              <a:t>What is the new SAVE Plan – </a:t>
            </a:r>
            <a:r>
              <a:rPr lang="en-US" sz="2600" b="1" i="1" dirty="0">
                <a:solidFill>
                  <a:srgbClr val="C00000"/>
                </a:solidFill>
              </a:rPr>
              <a:t>Saving on Valuable Education –</a:t>
            </a:r>
            <a:br>
              <a:rPr lang="en-US" sz="2600" b="1" dirty="0">
                <a:solidFill>
                  <a:srgbClr val="C00000"/>
                </a:solidFill>
              </a:rPr>
            </a:br>
            <a:r>
              <a:rPr lang="en-US" sz="2600" b="1" dirty="0">
                <a:solidFill>
                  <a:srgbClr val="C00000"/>
                </a:solidFill>
              </a:rPr>
              <a:t>and what does it mean for me?</a:t>
            </a:r>
          </a:p>
          <a:p>
            <a:pPr marL="0" indent="0">
              <a:buNone/>
            </a:pPr>
            <a:endParaRPr lang="en-US" sz="1400" dirty="0"/>
          </a:p>
        </p:txBody>
      </p:sp>
      <p:sp>
        <p:nvSpPr>
          <p:cNvPr id="4" name="Rectangle 2">
            <a:extLst>
              <a:ext uri="{FF2B5EF4-FFF2-40B4-BE49-F238E27FC236}">
                <a16:creationId xmlns:a16="http://schemas.microsoft.com/office/drawing/2014/main" id="{93A5FD82-C0F3-B0B0-CFEF-A0DDBD21BB25}"/>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pic>
        <p:nvPicPr>
          <p:cNvPr id="3" name="Picture 2">
            <a:extLst>
              <a:ext uri="{FF2B5EF4-FFF2-40B4-BE49-F238E27FC236}">
                <a16:creationId xmlns:a16="http://schemas.microsoft.com/office/drawing/2014/main" id="{1A9F5540-AEDC-762E-C302-0F13638870D5}"/>
              </a:ext>
            </a:extLst>
          </p:cNvPr>
          <p:cNvPicPr>
            <a:picLocks noChangeAspect="1"/>
          </p:cNvPicPr>
          <p:nvPr/>
        </p:nvPicPr>
        <p:blipFill>
          <a:blip r:embed="rId2"/>
          <a:stretch>
            <a:fillRect/>
          </a:stretch>
        </p:blipFill>
        <p:spPr>
          <a:xfrm>
            <a:off x="260391" y="2313275"/>
            <a:ext cx="4738025" cy="3342863"/>
          </a:xfrm>
          <a:prstGeom prst="rect">
            <a:avLst/>
          </a:prstGeom>
        </p:spPr>
      </p:pic>
      <p:sp>
        <p:nvSpPr>
          <p:cNvPr id="5" name="Content Placeholder 2">
            <a:extLst>
              <a:ext uri="{FF2B5EF4-FFF2-40B4-BE49-F238E27FC236}">
                <a16:creationId xmlns:a16="http://schemas.microsoft.com/office/drawing/2014/main" id="{700290D0-E15B-FD6B-D580-41B829442192}"/>
              </a:ext>
            </a:extLst>
          </p:cNvPr>
          <p:cNvSpPr txBox="1">
            <a:spLocks/>
          </p:cNvSpPr>
          <p:nvPr/>
        </p:nvSpPr>
        <p:spPr>
          <a:xfrm>
            <a:off x="5625679" y="2712921"/>
            <a:ext cx="6256474" cy="3616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If your loan is in default, you may be eligible for the </a:t>
            </a:r>
            <a:r>
              <a:rPr lang="en-US" sz="2200" i="1" dirty="0"/>
              <a:t>Fresh Start Initiative, </a:t>
            </a:r>
            <a:r>
              <a:rPr lang="en-US" sz="2200" dirty="0"/>
              <a:t>which will help you get your loan back in good standing.</a:t>
            </a:r>
          </a:p>
          <a:p>
            <a:endParaRPr lang="en-US" sz="2200" dirty="0"/>
          </a:p>
          <a:p>
            <a:r>
              <a:rPr lang="en-US" sz="2200" dirty="0"/>
              <a:t>This is important to consider while you are a current student – as it will allow you to become an eligible borrower again.</a:t>
            </a:r>
          </a:p>
        </p:txBody>
      </p:sp>
    </p:spTree>
    <p:extLst>
      <p:ext uri="{BB962C8B-B14F-4D97-AF65-F5344CB8AC3E}">
        <p14:creationId xmlns:p14="http://schemas.microsoft.com/office/powerpoint/2010/main" val="23424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lgn="ctr">
              <a:buNone/>
            </a:pPr>
            <a:r>
              <a:rPr lang="en-US" sz="2600" b="1" i="1" dirty="0">
                <a:solidFill>
                  <a:srgbClr val="C00000"/>
                </a:solidFill>
              </a:rPr>
              <a:t>If I were you, I would not be in a hurry to repay the $16k of student debt.</a:t>
            </a:r>
          </a:p>
        </p:txBody>
      </p:sp>
    </p:spTree>
    <p:extLst>
      <p:ext uri="{BB962C8B-B14F-4D97-AF65-F5344CB8AC3E}">
        <p14:creationId xmlns:p14="http://schemas.microsoft.com/office/powerpoint/2010/main" val="27943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If I were you, I would not be in a hurry to repay the $16k of student debt.</a:t>
            </a:r>
          </a:p>
          <a:p>
            <a:r>
              <a:rPr lang="en-US" sz="2600" b="1" i="1" dirty="0">
                <a:solidFill>
                  <a:srgbClr val="C00000"/>
                </a:solidFill>
              </a:rPr>
              <a:t>Yes, you could pay off the debt with your savings. </a:t>
            </a:r>
          </a:p>
          <a:p>
            <a:r>
              <a:rPr lang="en-US" sz="2600" b="1" i="1" dirty="0">
                <a:solidFill>
                  <a:srgbClr val="C00000"/>
                </a:solidFill>
              </a:rPr>
              <a:t>But is there something else you could be using the savings for?</a:t>
            </a:r>
          </a:p>
          <a:p>
            <a:pPr lvl="1"/>
            <a:r>
              <a:rPr lang="en-US" sz="2200" b="1" i="1" dirty="0">
                <a:solidFill>
                  <a:srgbClr val="C00000"/>
                </a:solidFill>
              </a:rPr>
              <a:t>Buying a new house?</a:t>
            </a:r>
          </a:p>
          <a:p>
            <a:pPr lvl="1"/>
            <a:r>
              <a:rPr lang="en-US" sz="2200" b="1" i="1" dirty="0">
                <a:solidFill>
                  <a:srgbClr val="C00000"/>
                </a:solidFill>
              </a:rPr>
              <a:t>Building up a retirement account?</a:t>
            </a:r>
          </a:p>
          <a:p>
            <a:pPr lvl="1"/>
            <a:r>
              <a:rPr lang="en-US" sz="2200" b="1" i="1" dirty="0">
                <a:solidFill>
                  <a:srgbClr val="C00000"/>
                </a:solidFill>
              </a:rPr>
              <a:t>Setting money aside for kids?</a:t>
            </a:r>
          </a:p>
          <a:p>
            <a:pPr lvl="1"/>
            <a:r>
              <a:rPr lang="en-US" sz="2200" b="1" i="1" dirty="0">
                <a:solidFill>
                  <a:srgbClr val="C00000"/>
                </a:solidFill>
              </a:rPr>
              <a:t>Do you have other debt to repay?</a:t>
            </a:r>
          </a:p>
          <a:p>
            <a:pPr lvl="1"/>
            <a:r>
              <a:rPr lang="en-US" sz="2200" b="1" i="1" dirty="0">
                <a:solidFill>
                  <a:srgbClr val="C00000"/>
                </a:solidFill>
              </a:rPr>
              <a:t>Does having the debt cause you stress?</a:t>
            </a:r>
          </a:p>
        </p:txBody>
      </p:sp>
      <p:sp>
        <p:nvSpPr>
          <p:cNvPr id="2" name="Rectangle 2">
            <a:extLst>
              <a:ext uri="{FF2B5EF4-FFF2-40B4-BE49-F238E27FC236}">
                <a16:creationId xmlns:a16="http://schemas.microsoft.com/office/drawing/2014/main" id="{BE98AAEB-FA19-F565-03C7-6989B1CFF0FC}"/>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3723476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Do you have any other debt to repay?</a:t>
            </a:r>
          </a:p>
          <a:p>
            <a:pPr marL="0" indent="0">
              <a:buNone/>
            </a:pPr>
            <a:r>
              <a:rPr lang="en-US" sz="2600" b="1" i="1" dirty="0">
                <a:solidFill>
                  <a:srgbClr val="C00000"/>
                </a:solidFill>
              </a:rPr>
              <a:t>As a general rule, student loan debt should be the last debt you pay off.</a:t>
            </a:r>
          </a:p>
          <a:p>
            <a:r>
              <a:rPr lang="en-US" sz="2600" b="1" i="1" dirty="0">
                <a:solidFill>
                  <a:srgbClr val="C00000"/>
                </a:solidFill>
              </a:rPr>
              <a:t>Your interest rate is very low - lower than you’ll get on just about any other loan.</a:t>
            </a:r>
          </a:p>
          <a:p>
            <a:r>
              <a:rPr lang="en-US" sz="2600" b="1" i="1" dirty="0">
                <a:solidFill>
                  <a:srgbClr val="C00000"/>
                </a:solidFill>
              </a:rPr>
              <a:t>You generally have the most flexibility with repayment.</a:t>
            </a:r>
          </a:p>
          <a:p>
            <a:pPr lvl="1"/>
            <a:r>
              <a:rPr lang="en-US" sz="2200" b="1" i="1" dirty="0">
                <a:solidFill>
                  <a:srgbClr val="C00000"/>
                </a:solidFill>
              </a:rPr>
              <a:t>If you quit or lose your job next year, after paying off your student loan debt, that money is gone and you may now have to borrow at a much higher rate.</a:t>
            </a:r>
          </a:p>
          <a:p>
            <a:pPr lvl="1"/>
            <a:r>
              <a:rPr lang="en-US" sz="2200" b="1" i="1" dirty="0">
                <a:solidFill>
                  <a:srgbClr val="C00000"/>
                </a:solidFill>
              </a:rPr>
              <a:t>But if that $16k is still in savings, you can use it as necessary next year.</a:t>
            </a:r>
          </a:p>
        </p:txBody>
      </p:sp>
      <p:sp>
        <p:nvSpPr>
          <p:cNvPr id="2" name="Rectangle 2">
            <a:extLst>
              <a:ext uri="{FF2B5EF4-FFF2-40B4-BE49-F238E27FC236}">
                <a16:creationId xmlns:a16="http://schemas.microsoft.com/office/drawing/2014/main" id="{0BD92DC4-472B-91E5-70FC-4B9EA4E6A0E1}"/>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173475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129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400" b="1" i="1" dirty="0">
                <a:solidFill>
                  <a:srgbClr val="C00000"/>
                </a:solidFill>
              </a:rPr>
              <a:t>What else could you be doing with the $16k of savings?</a:t>
            </a:r>
          </a:p>
          <a:p>
            <a:r>
              <a:rPr lang="en-US" sz="2400" b="1" i="1" dirty="0">
                <a:solidFill>
                  <a:srgbClr val="C00000"/>
                </a:solidFill>
              </a:rPr>
              <a:t>If you are only going to earn 0.25% on your savings, and you don’t have anything else to do with it, maybe pay off the 2-4% student loans at 2-4%.</a:t>
            </a:r>
          </a:p>
          <a:p>
            <a:r>
              <a:rPr lang="en-US" sz="2400" b="1" i="1" dirty="0">
                <a:solidFill>
                  <a:srgbClr val="C00000"/>
                </a:solidFill>
              </a:rPr>
              <a:t>The S&amp;P 500 Index has averaged 12.1% annual return over the past 100 years. What if you invest $10,000 into an S&amp;P 500 Fund and use the growth in that to pay off your student loan over time?</a:t>
            </a:r>
            <a:br>
              <a:rPr lang="en-US" sz="2600" b="1" i="1" dirty="0">
                <a:solidFill>
                  <a:srgbClr val="C00000"/>
                </a:solidFill>
              </a:rPr>
            </a:br>
            <a:endParaRPr lang="en-US" sz="2600" i="1" dirty="0">
              <a:solidFill>
                <a:srgbClr val="C00000"/>
              </a:solidFill>
            </a:endParaRPr>
          </a:p>
          <a:p>
            <a:pPr lvl="1"/>
            <a:r>
              <a:rPr lang="en-US" sz="1500" i="1" dirty="0">
                <a:solidFill>
                  <a:srgbClr val="C00000"/>
                </a:solidFill>
              </a:rPr>
              <a:t>Note – This is just an example, not a recommendation. There is no guarantee of getting this return, certainly not every single year. There are other investments you could make that might have less risk and uncertainty (or more risk and uncertainty).</a:t>
            </a:r>
          </a:p>
        </p:txBody>
      </p:sp>
      <p:sp>
        <p:nvSpPr>
          <p:cNvPr id="2" name="Rectangle 2">
            <a:extLst>
              <a:ext uri="{FF2B5EF4-FFF2-40B4-BE49-F238E27FC236}">
                <a16:creationId xmlns:a16="http://schemas.microsoft.com/office/drawing/2014/main" id="{75A4610E-5B9D-AD97-3A61-1C3A9B0F5DCE}"/>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1541824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Only YOU can decide what best aligns with:</a:t>
            </a:r>
          </a:p>
          <a:p>
            <a:pPr marL="514350" indent="-514350">
              <a:buAutoNum type="arabicParenBoth"/>
            </a:pPr>
            <a:r>
              <a:rPr lang="en-US" sz="2600" b="1" i="1" dirty="0">
                <a:solidFill>
                  <a:srgbClr val="C00000"/>
                </a:solidFill>
              </a:rPr>
              <a:t>Your short-term and long-term goals.</a:t>
            </a:r>
          </a:p>
          <a:p>
            <a:pPr marL="514350" indent="-514350">
              <a:buAutoNum type="arabicParenBoth"/>
            </a:pPr>
            <a:r>
              <a:rPr lang="en-US" sz="2600" b="1" i="1" dirty="0">
                <a:solidFill>
                  <a:srgbClr val="C00000"/>
                </a:solidFill>
              </a:rPr>
              <a:t>Your mental health. What helps you sleep better at night.</a:t>
            </a:r>
            <a:br>
              <a:rPr lang="en-US" sz="2600" b="1" i="1" dirty="0">
                <a:solidFill>
                  <a:srgbClr val="C00000"/>
                </a:solidFill>
              </a:rPr>
            </a:br>
            <a:endParaRPr lang="en-US" sz="2600" b="1" i="1" dirty="0">
              <a:solidFill>
                <a:srgbClr val="C00000"/>
              </a:solidFill>
            </a:endParaRPr>
          </a:p>
          <a:p>
            <a:r>
              <a:rPr lang="en-US" sz="1800" i="1" dirty="0">
                <a:solidFill>
                  <a:srgbClr val="C00000"/>
                </a:solidFill>
              </a:rPr>
              <a:t>I finished my MBA in a similar situation. I had about the same debt but less in savings. I paid close to the minimum payments for the first 1-2 years after graduation.  Then, as my income became more comfortable and my plans become more clear, I was able to make larger one-time payments. </a:t>
            </a:r>
          </a:p>
          <a:p>
            <a:r>
              <a:rPr lang="en-US" sz="1800" i="1" dirty="0">
                <a:solidFill>
                  <a:srgbClr val="C00000"/>
                </a:solidFill>
              </a:rPr>
              <a:t>I ended up paying off the debt 4.5 years after graduation. Even then, it wasn’t a financial decision; it was an “I’m ready to get rid of this and stop having to think about this decision.”</a:t>
            </a:r>
          </a:p>
        </p:txBody>
      </p:sp>
      <p:sp>
        <p:nvSpPr>
          <p:cNvPr id="2" name="Rectangle 2">
            <a:extLst>
              <a:ext uri="{FF2B5EF4-FFF2-40B4-BE49-F238E27FC236}">
                <a16:creationId xmlns:a16="http://schemas.microsoft.com/office/drawing/2014/main" id="{D45382ED-E1D9-9FAB-E90E-5FCFBE4ACFF5}"/>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331157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927001" y="0"/>
            <a:ext cx="8135529" cy="6691470"/>
          </a:xfrm>
          <a:prstGeom prst="rect">
            <a:avLst/>
          </a:prstGeom>
        </p:spPr>
      </p:pic>
    </p:spTree>
    <p:extLst>
      <p:ext uri="{BB962C8B-B14F-4D97-AF65-F5344CB8AC3E}">
        <p14:creationId xmlns:p14="http://schemas.microsoft.com/office/powerpoint/2010/main" val="159704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C00000"/>
                </a:solidFill>
              </a:rPr>
              <a:t>IMPULSE is bad.</a:t>
            </a:r>
            <a:endParaRPr lang="en-US" sz="6600" dirty="0">
              <a:solidFill>
                <a:srgbClr val="C00000"/>
              </a:solidFill>
            </a:endParaRPr>
          </a:p>
        </p:txBody>
      </p:sp>
    </p:spTree>
    <p:extLst>
      <p:ext uri="{BB962C8B-B14F-4D97-AF65-F5344CB8AC3E}">
        <p14:creationId xmlns:p14="http://schemas.microsoft.com/office/powerpoint/2010/main" val="33841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3923161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894E74B2-4FD6-76B5-4A12-3DC308B502B3}"/>
              </a:ext>
            </a:extLst>
          </p:cNvPr>
          <p:cNvSpPr/>
          <p:nvPr/>
        </p:nvSpPr>
        <p:spPr>
          <a:xfrm>
            <a:off x="6158575" y="1114239"/>
            <a:ext cx="2967260" cy="200087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
        <p:nvSpPr>
          <p:cNvPr id="7" name="Rounded Rectangle 6">
            <a:extLst>
              <a:ext uri="{FF2B5EF4-FFF2-40B4-BE49-F238E27FC236}">
                <a16:creationId xmlns:a16="http://schemas.microsoft.com/office/drawing/2014/main" id="{A5F39512-7A78-0CD3-EF8F-447997F23D4D}"/>
              </a:ext>
            </a:extLst>
          </p:cNvPr>
          <p:cNvSpPr/>
          <p:nvPr/>
        </p:nvSpPr>
        <p:spPr>
          <a:xfrm>
            <a:off x="8103439" y="3424968"/>
            <a:ext cx="3438590" cy="200087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Tree>
    <p:extLst>
      <p:ext uri="{BB962C8B-B14F-4D97-AF65-F5344CB8AC3E}">
        <p14:creationId xmlns:p14="http://schemas.microsoft.com/office/powerpoint/2010/main" val="3055201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Earning interest is good….Paying interest is bad.</a:t>
            </a:r>
            <a:br>
              <a:rPr lang="en-US" dirty="0">
                <a:solidFill>
                  <a:srgbClr val="C00000"/>
                </a:solidFill>
              </a:rPr>
            </a:br>
            <a:r>
              <a:rPr lang="en-US" dirty="0">
                <a:solidFill>
                  <a:srgbClr val="C00000"/>
                </a:solidFill>
              </a:rPr>
              <a:t>Control you debt so your debt doesn’t end up controlling your life.</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894E74B2-4FD6-76B5-4A12-3DC308B502B3}"/>
              </a:ext>
            </a:extLst>
          </p:cNvPr>
          <p:cNvSpPr/>
          <p:nvPr/>
        </p:nvSpPr>
        <p:spPr>
          <a:xfrm>
            <a:off x="6158575" y="1114239"/>
            <a:ext cx="2967260" cy="200087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
        <p:nvSpPr>
          <p:cNvPr id="7" name="Rounded Rectangle 6">
            <a:extLst>
              <a:ext uri="{FF2B5EF4-FFF2-40B4-BE49-F238E27FC236}">
                <a16:creationId xmlns:a16="http://schemas.microsoft.com/office/drawing/2014/main" id="{A5F39512-7A78-0CD3-EF8F-447997F23D4D}"/>
              </a:ext>
            </a:extLst>
          </p:cNvPr>
          <p:cNvSpPr/>
          <p:nvPr/>
        </p:nvSpPr>
        <p:spPr>
          <a:xfrm>
            <a:off x="8103439" y="3424968"/>
            <a:ext cx="3438590" cy="200087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Tree>
    <p:extLst>
      <p:ext uri="{BB962C8B-B14F-4D97-AF65-F5344CB8AC3E}">
        <p14:creationId xmlns:p14="http://schemas.microsoft.com/office/powerpoint/2010/main" val="74713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21716</TotalTime>
  <Words>4756</Words>
  <Application>Microsoft Macintosh PowerPoint</Application>
  <PresentationFormat>Widescreen</PresentationFormat>
  <Paragraphs>379</Paragraphs>
  <Slides>52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140</cp:revision>
  <dcterms:created xsi:type="dcterms:W3CDTF">2019-08-26T13:43:19Z</dcterms:created>
  <dcterms:modified xsi:type="dcterms:W3CDTF">2024-04-18T00:06:25Z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