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9"/>
  </p:notesMasterIdLst>
  <p:sldIdLst>
    <p:sldId id="310" r:id="rId2"/>
    <p:sldId id="1343" r:id="rId3"/>
    <p:sldId id="2549" r:id="rId4"/>
    <p:sldId id="2568" r:id="rId5"/>
    <p:sldId id="2569" r:id="rId6"/>
    <p:sldId id="2570" r:id="rId7"/>
    <p:sldId id="2571" r:id="rId8"/>
    <p:sldId id="2567" r:id="rId9"/>
    <p:sldId id="2427" r:id="rId10"/>
    <p:sldId id="2290" r:id="rId11"/>
    <p:sldId id="2286" r:id="rId12"/>
    <p:sldId id="1285" r:id="rId13"/>
    <p:sldId id="1289" r:id="rId14"/>
    <p:sldId id="1290" r:id="rId15"/>
    <p:sldId id="1292" r:id="rId16"/>
    <p:sldId id="2287" r:id="rId17"/>
    <p:sldId id="2562" r:id="rId18"/>
    <p:sldId id="2289" r:id="rId19"/>
    <p:sldId id="2563" r:id="rId20"/>
    <p:sldId id="2300" r:id="rId21"/>
    <p:sldId id="2564" r:id="rId22"/>
    <p:sldId id="2565" r:id="rId23"/>
    <p:sldId id="2285" r:id="rId24"/>
    <p:sldId id="2340" r:id="rId25"/>
    <p:sldId id="2416" r:id="rId26"/>
    <p:sldId id="2566" r:id="rId27"/>
    <p:sldId id="2428" r:id="rId28"/>
    <p:sldId id="2099" r:id="rId29"/>
    <p:sldId id="2421" r:id="rId30"/>
    <p:sldId id="2429" r:id="rId31"/>
    <p:sldId id="2288" r:id="rId32"/>
    <p:sldId id="2291" r:id="rId33"/>
    <p:sldId id="2066" r:id="rId34"/>
    <p:sldId id="2131" r:id="rId35"/>
    <p:sldId id="2224" r:id="rId36"/>
    <p:sldId id="2550" r:id="rId37"/>
    <p:sldId id="2229" r:id="rId38"/>
    <p:sldId id="2268" r:id="rId39"/>
    <p:sldId id="2230" r:id="rId40"/>
    <p:sldId id="2269" r:id="rId41"/>
    <p:sldId id="2267" r:id="rId42"/>
    <p:sldId id="2234" r:id="rId43"/>
    <p:sldId id="2270" r:id="rId44"/>
    <p:sldId id="2551" r:id="rId45"/>
    <p:sldId id="2552" r:id="rId46"/>
    <p:sldId id="2553" r:id="rId47"/>
    <p:sldId id="2554" r:id="rId48"/>
    <p:sldId id="2555" r:id="rId49"/>
    <p:sldId id="2556" r:id="rId50"/>
    <p:sldId id="2557" r:id="rId51"/>
    <p:sldId id="2558" r:id="rId52"/>
    <p:sldId id="2559" r:id="rId53"/>
    <p:sldId id="2560" r:id="rId54"/>
    <p:sldId id="2561" r:id="rId55"/>
    <p:sldId id="2449" r:id="rId56"/>
    <p:sldId id="2450" r:id="rId57"/>
    <p:sldId id="2451" r:id="rId58"/>
    <p:sldId id="2452" r:id="rId59"/>
    <p:sldId id="2453" r:id="rId60"/>
    <p:sldId id="2454" r:id="rId61"/>
    <p:sldId id="2455" r:id="rId62"/>
    <p:sldId id="2456" r:id="rId63"/>
    <p:sldId id="2457" r:id="rId64"/>
    <p:sldId id="2458" r:id="rId65"/>
    <p:sldId id="2459" r:id="rId66"/>
    <p:sldId id="2460" r:id="rId67"/>
    <p:sldId id="2461" r:id="rId68"/>
    <p:sldId id="2462" r:id="rId69"/>
    <p:sldId id="2463" r:id="rId70"/>
    <p:sldId id="2464" r:id="rId71"/>
    <p:sldId id="2465" r:id="rId72"/>
    <p:sldId id="2466" r:id="rId73"/>
    <p:sldId id="2467" r:id="rId74"/>
    <p:sldId id="2468" r:id="rId75"/>
    <p:sldId id="2469" r:id="rId76"/>
    <p:sldId id="2470" r:id="rId77"/>
    <p:sldId id="2471" r:id="rId78"/>
    <p:sldId id="2472" r:id="rId79"/>
    <p:sldId id="2473" r:id="rId80"/>
    <p:sldId id="2474" r:id="rId81"/>
    <p:sldId id="2475" r:id="rId82"/>
    <p:sldId id="2476" r:id="rId83"/>
    <p:sldId id="2477" r:id="rId84"/>
    <p:sldId id="2478" r:id="rId85"/>
    <p:sldId id="2479" r:id="rId86"/>
    <p:sldId id="2480" r:id="rId87"/>
    <p:sldId id="2481" r:id="rId88"/>
    <p:sldId id="2482" r:id="rId89"/>
    <p:sldId id="2483" r:id="rId90"/>
    <p:sldId id="2484" r:id="rId91"/>
    <p:sldId id="2485" r:id="rId92"/>
    <p:sldId id="2486" r:id="rId93"/>
    <p:sldId id="2487" r:id="rId94"/>
    <p:sldId id="2488" r:id="rId95"/>
    <p:sldId id="2489" r:id="rId96"/>
    <p:sldId id="2490" r:id="rId97"/>
    <p:sldId id="2491" r:id="rId98"/>
    <p:sldId id="2492" r:id="rId99"/>
    <p:sldId id="2493" r:id="rId100"/>
    <p:sldId id="2494" r:id="rId101"/>
    <p:sldId id="2495" r:id="rId102"/>
    <p:sldId id="2496" r:id="rId103"/>
    <p:sldId id="2497" r:id="rId104"/>
    <p:sldId id="2498" r:id="rId105"/>
    <p:sldId id="2499" r:id="rId106"/>
    <p:sldId id="2500" r:id="rId107"/>
    <p:sldId id="2501" r:id="rId108"/>
    <p:sldId id="2502" r:id="rId109"/>
    <p:sldId id="2503" r:id="rId110"/>
    <p:sldId id="2504" r:id="rId111"/>
    <p:sldId id="2505" r:id="rId112"/>
    <p:sldId id="2506" r:id="rId113"/>
    <p:sldId id="2507" r:id="rId114"/>
    <p:sldId id="2508" r:id="rId115"/>
    <p:sldId id="2509" r:id="rId116"/>
    <p:sldId id="2510" r:id="rId117"/>
    <p:sldId id="2511" r:id="rId118"/>
    <p:sldId id="2512" r:id="rId119"/>
    <p:sldId id="2513" r:id="rId120"/>
    <p:sldId id="2514" r:id="rId121"/>
    <p:sldId id="2515" r:id="rId122"/>
    <p:sldId id="2516" r:id="rId123"/>
    <p:sldId id="2517" r:id="rId124"/>
    <p:sldId id="2518" r:id="rId125"/>
    <p:sldId id="2519" r:id="rId126"/>
    <p:sldId id="2520" r:id="rId127"/>
    <p:sldId id="2521" r:id="rId128"/>
    <p:sldId id="2522" r:id="rId129"/>
    <p:sldId id="2523" r:id="rId130"/>
    <p:sldId id="2524" r:id="rId131"/>
    <p:sldId id="2525" r:id="rId132"/>
    <p:sldId id="2526" r:id="rId133"/>
    <p:sldId id="2527" r:id="rId134"/>
    <p:sldId id="2528" r:id="rId135"/>
    <p:sldId id="2529" r:id="rId136"/>
    <p:sldId id="2530" r:id="rId137"/>
    <p:sldId id="2531" r:id="rId138"/>
    <p:sldId id="2532" r:id="rId139"/>
    <p:sldId id="2533" r:id="rId140"/>
    <p:sldId id="2534" r:id="rId141"/>
    <p:sldId id="2535" r:id="rId142"/>
    <p:sldId id="2536" r:id="rId143"/>
    <p:sldId id="2537" r:id="rId144"/>
    <p:sldId id="2538" r:id="rId145"/>
    <p:sldId id="2539" r:id="rId146"/>
    <p:sldId id="2540" r:id="rId147"/>
    <p:sldId id="2541" r:id="rId148"/>
    <p:sldId id="2542" r:id="rId149"/>
    <p:sldId id="2543" r:id="rId150"/>
    <p:sldId id="2544" r:id="rId151"/>
    <p:sldId id="2545" r:id="rId152"/>
    <p:sldId id="2546" r:id="rId153"/>
    <p:sldId id="2547" r:id="rId154"/>
    <p:sldId id="2548" r:id="rId155"/>
    <p:sldId id="1245" r:id="rId156"/>
    <p:sldId id="1350" r:id="rId157"/>
    <p:sldId id="1301" r:id="rId158"/>
    <p:sldId id="1242" r:id="rId159"/>
    <p:sldId id="1246" r:id="rId160"/>
    <p:sldId id="1244" r:id="rId161"/>
    <p:sldId id="1279" r:id="rId162"/>
    <p:sldId id="1248" r:id="rId163"/>
    <p:sldId id="1249" r:id="rId164"/>
    <p:sldId id="1250" r:id="rId165"/>
    <p:sldId id="1254" r:id="rId166"/>
    <p:sldId id="1255" r:id="rId167"/>
    <p:sldId id="1256" r:id="rId168"/>
    <p:sldId id="1266" r:id="rId169"/>
    <p:sldId id="1270" r:id="rId170"/>
    <p:sldId id="1268" r:id="rId171"/>
    <p:sldId id="1269" r:id="rId172"/>
    <p:sldId id="1271" r:id="rId173"/>
    <p:sldId id="1267" r:id="rId174"/>
    <p:sldId id="1273" r:id="rId175"/>
    <p:sldId id="1274" r:id="rId176"/>
    <p:sldId id="1348" r:id="rId177"/>
    <p:sldId id="1277" r:id="rId178"/>
    <p:sldId id="1313" r:id="rId179"/>
    <p:sldId id="1346" r:id="rId180"/>
    <p:sldId id="1280" r:id="rId181"/>
    <p:sldId id="1337" r:id="rId182"/>
    <p:sldId id="1291" r:id="rId183"/>
    <p:sldId id="1312" r:id="rId184"/>
    <p:sldId id="1321" r:id="rId185"/>
    <p:sldId id="1338" r:id="rId186"/>
    <p:sldId id="1322" r:id="rId187"/>
    <p:sldId id="1323" r:id="rId188"/>
    <p:sldId id="1340" r:id="rId189"/>
    <p:sldId id="1324" r:id="rId190"/>
    <p:sldId id="1325" r:id="rId191"/>
    <p:sldId id="1326" r:id="rId192"/>
    <p:sldId id="1327" r:id="rId193"/>
    <p:sldId id="1328" r:id="rId194"/>
    <p:sldId id="1336" r:id="rId195"/>
    <p:sldId id="1281" r:id="rId196"/>
    <p:sldId id="1282" r:id="rId197"/>
    <p:sldId id="1344" r:id="rId1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CE348A"/>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Grid="0" snapToObjects="1">
      <p:cViewPr varScale="1">
        <p:scale>
          <a:sx n="111" d="100"/>
          <a:sy n="111" d="100"/>
        </p:scale>
        <p:origin x="11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notesMaster" Target="notesMasters/notesMaster1.xml"/><Relationship Id="rId20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theme" Target="theme/theme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285DB-F12F-784C-8F56-B3283CC1D16E}" type="doc">
      <dgm:prSet loTypeId="urn:microsoft.com/office/officeart/2005/8/layout/pyramid2" loCatId="" qsTypeId="urn:microsoft.com/office/officeart/2005/8/quickstyle/simple3" qsCatId="simple" csTypeId="urn:microsoft.com/office/officeart/2005/8/colors/accent1_2" csCatId="accent1" phldr="1"/>
      <dgm:spPr/>
    </dgm:pt>
    <dgm:pt modelId="{4818478C-2E07-864F-B38F-90A24B617F8C}">
      <dgm:prSet phldrT="[Tex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want to summer in Paris and winter in Hawaii</a:t>
          </a:r>
        </a:p>
      </dgm:t>
    </dgm:pt>
    <dgm:pt modelId="{C3FC1501-43FA-4944-82E7-E71C8CCA41D8}" type="parTrans" cxnId="{395AD7FF-C081-6E4F-BABA-0E7C6FA0F07E}">
      <dgm:prSet/>
      <dgm:spPr/>
      <dgm:t>
        <a:bodyPr/>
        <a:lstStyle/>
        <a:p>
          <a:endParaRPr lang="en-US"/>
        </a:p>
      </dgm:t>
    </dgm:pt>
    <dgm:pt modelId="{ECA48112-194E-6C4A-9117-33C09342D524}" type="sibTrans" cxnId="{395AD7FF-C081-6E4F-BABA-0E7C6FA0F07E}">
      <dgm:prSet/>
      <dgm:spPr/>
      <dgm:t>
        <a:bodyPr/>
        <a:lstStyle/>
        <a:p>
          <a:endParaRPr lang="en-US"/>
        </a:p>
      </dgm:t>
    </dgm:pt>
    <dgm:pt modelId="{9A9E73E6-36DD-F445-9E8B-E42C5BE16C7C}">
      <dgm:prSet phldrT="[Text]" custT="1"/>
      <dgm:spPr>
        <a:solidFill>
          <a:schemeClr val="bg1"/>
        </a:solidFill>
        <a:ln w="19050">
          <a:solidFill>
            <a:schemeClr val="accent6">
              <a:lumMod val="50000"/>
            </a:schemeClr>
          </a:solidFill>
        </a:ln>
      </dgm:spPr>
      <dgm:t>
        <a:bodyPr/>
        <a:lstStyle/>
        <a:p>
          <a:pPr algn="ctr"/>
          <a:r>
            <a:rPr lang="en-US" sz="1200" b="1">
              <a:solidFill>
                <a:schemeClr val="accent6">
                  <a:lumMod val="50000"/>
                </a:schemeClr>
              </a:solidFill>
              <a:latin typeface="Garamond" panose="02020404030301010803" pitchFamily="18" charset="0"/>
            </a:rPr>
            <a:t>Medium-High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a:solidFill>
              <a:schemeClr val="accent6">
                <a:lumMod val="50000"/>
              </a:schemeClr>
            </a:solidFill>
            <a:latin typeface="Garamond" panose="02020404030301010803" pitchFamily="18" charset="0"/>
          </a:endParaRPr>
        </a:p>
      </dgm:t>
    </dgm:pt>
    <dgm:pt modelId="{E8ECB368-CF2F-334E-9907-25433C94C8D5}" type="parTrans" cxnId="{EB105EB0-6024-0442-B1EC-2DC398F9B626}">
      <dgm:prSet/>
      <dgm:spPr/>
      <dgm:t>
        <a:bodyPr/>
        <a:lstStyle/>
        <a:p>
          <a:endParaRPr lang="en-US"/>
        </a:p>
      </dgm:t>
    </dgm:pt>
    <dgm:pt modelId="{1E33B5A9-2297-EF4D-82D9-97B772FDE5B0}" type="sibTrans" cxnId="{EB105EB0-6024-0442-B1EC-2DC398F9B626}">
      <dgm:prSet/>
      <dgm:spPr/>
      <dgm:t>
        <a:bodyPr/>
        <a:lstStyle/>
        <a:p>
          <a:endParaRPr lang="en-US"/>
        </a:p>
      </dgm:t>
    </dgm:pt>
    <dgm:pt modelId="{EC9E3D45-8E39-7F4A-822F-D016ECB1ECAD}">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Medium-Low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my children to have a college education</a:t>
          </a:r>
          <a:endParaRPr lang="en-US" sz="1200" b="1">
            <a:solidFill>
              <a:schemeClr val="accent6">
                <a:lumMod val="50000"/>
              </a:schemeClr>
            </a:solidFill>
            <a:latin typeface="Garamond" panose="02020404030301010803" pitchFamily="18" charset="0"/>
          </a:endParaRPr>
        </a:p>
      </dgm:t>
    </dgm:pt>
    <dgm:pt modelId="{8AD1BE89-A3E6-7645-AC30-AD3067A0DE20}" type="parTrans" cxnId="{F2746879-7054-0E49-9BFB-DDD4F0C7A364}">
      <dgm:prSet/>
      <dgm:spPr/>
      <dgm:t>
        <a:bodyPr/>
        <a:lstStyle/>
        <a:p>
          <a:endParaRPr lang="en-US"/>
        </a:p>
      </dgm:t>
    </dgm:pt>
    <dgm:pt modelId="{BB5AFC90-18AB-7B48-AE35-D81425FBBE4D}" type="sibTrans" cxnId="{F2746879-7054-0E49-9BFB-DDD4F0C7A364}">
      <dgm:prSet/>
      <dgm:spPr/>
      <dgm:t>
        <a:bodyPr/>
        <a:lstStyle/>
        <a:p>
          <a:endParaRPr lang="en-US"/>
        </a:p>
      </dgm:t>
    </dgm:pt>
    <dgm:pt modelId="{53CBF308-32BF-7845-9A75-9370E2F870D8}">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food on the table and a roof over my head</a:t>
          </a:r>
          <a:endParaRPr lang="en-US" sz="1200" b="1">
            <a:solidFill>
              <a:schemeClr val="accent6">
                <a:lumMod val="50000"/>
              </a:schemeClr>
            </a:solidFill>
            <a:latin typeface="Garamond" panose="02020404030301010803" pitchFamily="18" charset="0"/>
          </a:endParaRPr>
        </a:p>
      </dgm:t>
    </dgm:pt>
    <dgm:pt modelId="{BED85214-1E07-B240-84DB-2327F07E5379}" type="parTrans" cxnId="{69CDF9A0-5BEF-A847-A1E2-3EAA6DB2C858}">
      <dgm:prSet/>
      <dgm:spPr/>
      <dgm:t>
        <a:bodyPr/>
        <a:lstStyle/>
        <a:p>
          <a:endParaRPr lang="en-US"/>
        </a:p>
      </dgm:t>
    </dgm:pt>
    <dgm:pt modelId="{DD20CE2C-0DA8-2341-A7DA-0355AF5E7F16}" type="sibTrans" cxnId="{69CDF9A0-5BEF-A847-A1E2-3EAA6DB2C858}">
      <dgm:prSet/>
      <dgm:spPr/>
      <dgm:t>
        <a:bodyPr/>
        <a:lstStyle/>
        <a:p>
          <a:endParaRPr lang="en-US"/>
        </a:p>
      </dgm:t>
    </dgm:pt>
    <dgm:pt modelId="{641246F8-6673-614E-84C2-A95912EBFF1C}" type="pres">
      <dgm:prSet presAssocID="{CF7285DB-F12F-784C-8F56-B3283CC1D16E}" presName="compositeShape" presStyleCnt="0">
        <dgm:presLayoutVars>
          <dgm:dir/>
          <dgm:resizeHandles/>
        </dgm:presLayoutVars>
      </dgm:prSet>
      <dgm:spPr/>
    </dgm:pt>
    <dgm:pt modelId="{02DC899F-49CF-AA4D-909E-73348AF2E80B}" type="pres">
      <dgm:prSet presAssocID="{CF7285DB-F12F-784C-8F56-B3283CC1D16E}" presName="pyramid" presStyleLbl="node1" presStyleIdx="0" presStyleCnt="1" custScaleX="151309" custLinFactNeighborY="-3077"/>
      <dgm:spPr>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dgm:spPr>
    </dgm:pt>
    <dgm:pt modelId="{445333CB-CDB6-8F43-B882-46393C9D4F59}" type="pres">
      <dgm:prSet presAssocID="{CF7285DB-F12F-784C-8F56-B3283CC1D16E}" presName="theList" presStyleCnt="0"/>
      <dgm:spPr/>
    </dgm:pt>
    <dgm:pt modelId="{9005267D-7053-324B-926A-A9A5A3807375}" type="pres">
      <dgm:prSet presAssocID="{4818478C-2E07-864F-B38F-90A24B617F8C}" presName="aNode" presStyleLbl="fgAcc1" presStyleIdx="0" presStyleCnt="4" custScaleX="175236" custLinFactY="-3971" custLinFactNeighborX="-50081" custLinFactNeighborY="-100000">
        <dgm:presLayoutVars>
          <dgm:bulletEnabled val="1"/>
        </dgm:presLayoutVars>
      </dgm:prSet>
      <dgm:spPr/>
    </dgm:pt>
    <dgm:pt modelId="{0D6E22B8-3250-1B47-8179-015E57D7F2F2}" type="pres">
      <dgm:prSet presAssocID="{4818478C-2E07-864F-B38F-90A24B617F8C}" presName="aSpace" presStyleCnt="0"/>
      <dgm:spPr/>
    </dgm:pt>
    <dgm:pt modelId="{363100D5-A137-154E-B06B-F63A0E8503DB}" type="pres">
      <dgm:prSet presAssocID="{9A9E73E6-36DD-F445-9E8B-E42C5BE16C7C}" presName="aNode" presStyleLbl="fgAcc1" presStyleIdx="1" presStyleCnt="4" custScaleX="175393" custLinFactY="5619" custLinFactNeighborX="-50802" custLinFactNeighborY="100000">
        <dgm:presLayoutVars>
          <dgm:bulletEnabled val="1"/>
        </dgm:presLayoutVars>
      </dgm:prSet>
      <dgm:spPr/>
    </dgm:pt>
    <dgm:pt modelId="{999C9045-89B9-C040-BBA3-CE8CEEB54762}" type="pres">
      <dgm:prSet presAssocID="{9A9E73E6-36DD-F445-9E8B-E42C5BE16C7C}" presName="aSpace" presStyleCnt="0"/>
      <dgm:spPr/>
    </dgm:pt>
    <dgm:pt modelId="{FEEEF3AF-4A86-354B-A9A0-512F9C405DE5}" type="pres">
      <dgm:prSet presAssocID="{EC9E3D45-8E39-7F4A-822F-D016ECB1ECAD}" presName="aNode" presStyleLbl="fgAcc1" presStyleIdx="2" presStyleCnt="4" custScaleX="175956" custLinFactY="25383" custLinFactNeighborX="-49721" custLinFactNeighborY="100000">
        <dgm:presLayoutVars>
          <dgm:bulletEnabled val="1"/>
        </dgm:presLayoutVars>
      </dgm:prSet>
      <dgm:spPr/>
    </dgm:pt>
    <dgm:pt modelId="{7EFCDD66-4F51-DC4E-9C7B-A51AE3B3E19C}" type="pres">
      <dgm:prSet presAssocID="{EC9E3D45-8E39-7F4A-822F-D016ECB1ECAD}" presName="aSpace" presStyleCnt="0"/>
      <dgm:spPr/>
    </dgm:pt>
    <dgm:pt modelId="{14BEDAEC-23F3-4A41-A0AE-14705A54E4DA}" type="pres">
      <dgm:prSet presAssocID="{53CBF308-32BF-7845-9A75-9370E2F870D8}" presName="aNode" presStyleLbl="fgAcc1" presStyleIdx="3" presStyleCnt="4" custScaleX="175631" custLinFactY="48441" custLinFactNeighborX="-50081" custLinFactNeighborY="100000">
        <dgm:presLayoutVars>
          <dgm:bulletEnabled val="1"/>
        </dgm:presLayoutVars>
      </dgm:prSet>
      <dgm:spPr/>
    </dgm:pt>
    <dgm:pt modelId="{02986C3B-49F1-1C46-807B-EED8A59FA527}" type="pres">
      <dgm:prSet presAssocID="{53CBF308-32BF-7845-9A75-9370E2F870D8}" presName="aSpace" presStyleCnt="0"/>
      <dgm:spPr/>
    </dgm:pt>
  </dgm:ptLst>
  <dgm:cxnLst>
    <dgm:cxn modelId="{4AA71E25-7224-FD44-9A7A-12DC2643CEDB}" type="presOf" srcId="{CF7285DB-F12F-784C-8F56-B3283CC1D16E}" destId="{641246F8-6673-614E-84C2-A95912EBFF1C}" srcOrd="0" destOrd="0" presId="urn:microsoft.com/office/officeart/2005/8/layout/pyramid2"/>
    <dgm:cxn modelId="{7004332F-38D6-0B48-97B3-056A7692D338}" type="presOf" srcId="{53CBF308-32BF-7845-9A75-9370E2F870D8}" destId="{14BEDAEC-23F3-4A41-A0AE-14705A54E4DA}" srcOrd="0" destOrd="0" presId="urn:microsoft.com/office/officeart/2005/8/layout/pyramid2"/>
    <dgm:cxn modelId="{50ED0F44-DE40-E542-9706-B1CDCFB89186}" type="presOf" srcId="{EC9E3D45-8E39-7F4A-822F-D016ECB1ECAD}" destId="{FEEEF3AF-4A86-354B-A9A0-512F9C405DE5}" srcOrd="0" destOrd="0" presId="urn:microsoft.com/office/officeart/2005/8/layout/pyramid2"/>
    <dgm:cxn modelId="{F2746879-7054-0E49-9BFB-DDD4F0C7A364}" srcId="{CF7285DB-F12F-784C-8F56-B3283CC1D16E}" destId="{EC9E3D45-8E39-7F4A-822F-D016ECB1ECAD}" srcOrd="2" destOrd="0" parTransId="{8AD1BE89-A3E6-7645-AC30-AD3067A0DE20}" sibTransId="{BB5AFC90-18AB-7B48-AE35-D81425FBBE4D}"/>
    <dgm:cxn modelId="{B15B637E-89DB-0A42-8138-FAC23590CEED}" type="presOf" srcId="{9A9E73E6-36DD-F445-9E8B-E42C5BE16C7C}" destId="{363100D5-A137-154E-B06B-F63A0E8503DB}" srcOrd="0" destOrd="0" presId="urn:microsoft.com/office/officeart/2005/8/layout/pyramid2"/>
    <dgm:cxn modelId="{AB138497-50F5-C547-83D7-A755F457348C}" type="presOf" srcId="{4818478C-2E07-864F-B38F-90A24B617F8C}" destId="{9005267D-7053-324B-926A-A9A5A3807375}" srcOrd="0" destOrd="0" presId="urn:microsoft.com/office/officeart/2005/8/layout/pyramid2"/>
    <dgm:cxn modelId="{69CDF9A0-5BEF-A847-A1E2-3EAA6DB2C858}" srcId="{CF7285DB-F12F-784C-8F56-B3283CC1D16E}" destId="{53CBF308-32BF-7845-9A75-9370E2F870D8}" srcOrd="3" destOrd="0" parTransId="{BED85214-1E07-B240-84DB-2327F07E5379}" sibTransId="{DD20CE2C-0DA8-2341-A7DA-0355AF5E7F16}"/>
    <dgm:cxn modelId="{EB105EB0-6024-0442-B1EC-2DC398F9B626}" srcId="{CF7285DB-F12F-784C-8F56-B3283CC1D16E}" destId="{9A9E73E6-36DD-F445-9E8B-E42C5BE16C7C}" srcOrd="1" destOrd="0" parTransId="{E8ECB368-CF2F-334E-9907-25433C94C8D5}" sibTransId="{1E33B5A9-2297-EF4D-82D9-97B772FDE5B0}"/>
    <dgm:cxn modelId="{395AD7FF-C081-6E4F-BABA-0E7C6FA0F07E}" srcId="{CF7285DB-F12F-784C-8F56-B3283CC1D16E}" destId="{4818478C-2E07-864F-B38F-90A24B617F8C}" srcOrd="0" destOrd="0" parTransId="{C3FC1501-43FA-4944-82E7-E71C8CCA41D8}" sibTransId="{ECA48112-194E-6C4A-9117-33C09342D524}"/>
    <dgm:cxn modelId="{9F752F3E-3643-8F44-A479-91F2AB33FD81}" type="presParOf" srcId="{641246F8-6673-614E-84C2-A95912EBFF1C}" destId="{02DC899F-49CF-AA4D-909E-73348AF2E80B}" srcOrd="0" destOrd="0" presId="urn:microsoft.com/office/officeart/2005/8/layout/pyramid2"/>
    <dgm:cxn modelId="{6EFBDAE6-2DE6-A64A-B8EA-94FAB32BA584}" type="presParOf" srcId="{641246F8-6673-614E-84C2-A95912EBFF1C}" destId="{445333CB-CDB6-8F43-B882-46393C9D4F59}" srcOrd="1" destOrd="0" presId="urn:microsoft.com/office/officeart/2005/8/layout/pyramid2"/>
    <dgm:cxn modelId="{A44ED951-331D-F84E-960B-0FC7D258B987}" type="presParOf" srcId="{445333CB-CDB6-8F43-B882-46393C9D4F59}" destId="{9005267D-7053-324B-926A-A9A5A3807375}" srcOrd="0" destOrd="0" presId="urn:microsoft.com/office/officeart/2005/8/layout/pyramid2"/>
    <dgm:cxn modelId="{749C72C8-5055-A140-9238-DC3C1D29B35B}" type="presParOf" srcId="{445333CB-CDB6-8F43-B882-46393C9D4F59}" destId="{0D6E22B8-3250-1B47-8179-015E57D7F2F2}" srcOrd="1" destOrd="0" presId="urn:microsoft.com/office/officeart/2005/8/layout/pyramid2"/>
    <dgm:cxn modelId="{70FF2C98-5CA6-8646-9AAA-AB0888B3E629}" type="presParOf" srcId="{445333CB-CDB6-8F43-B882-46393C9D4F59}" destId="{363100D5-A137-154E-B06B-F63A0E8503DB}" srcOrd="2" destOrd="0" presId="urn:microsoft.com/office/officeart/2005/8/layout/pyramid2"/>
    <dgm:cxn modelId="{80517A45-2AC3-CB48-8B0E-B7156F9517D3}" type="presParOf" srcId="{445333CB-CDB6-8F43-B882-46393C9D4F59}" destId="{999C9045-89B9-C040-BBA3-CE8CEEB54762}" srcOrd="3" destOrd="0" presId="urn:microsoft.com/office/officeart/2005/8/layout/pyramid2"/>
    <dgm:cxn modelId="{5DA56C7A-9669-6741-8340-AD652BACCFAF}" type="presParOf" srcId="{445333CB-CDB6-8F43-B882-46393C9D4F59}" destId="{FEEEF3AF-4A86-354B-A9A0-512F9C405DE5}" srcOrd="4" destOrd="0" presId="urn:microsoft.com/office/officeart/2005/8/layout/pyramid2"/>
    <dgm:cxn modelId="{A8F51B25-187F-3F40-B269-566C760B2E0E}" type="presParOf" srcId="{445333CB-CDB6-8F43-B882-46393C9D4F59}" destId="{7EFCDD66-4F51-DC4E-9C7B-A51AE3B3E19C}" srcOrd="5" destOrd="0" presId="urn:microsoft.com/office/officeart/2005/8/layout/pyramid2"/>
    <dgm:cxn modelId="{C55EDD0C-B330-D446-AEE7-95D54531B2C6}" type="presParOf" srcId="{445333CB-CDB6-8F43-B882-46393C9D4F59}" destId="{14BEDAEC-23F3-4A41-A0AE-14705A54E4DA}" srcOrd="6" destOrd="0" presId="urn:microsoft.com/office/officeart/2005/8/layout/pyramid2"/>
    <dgm:cxn modelId="{2E628808-99B8-9642-83C2-91E53D9922D7}" type="presParOf" srcId="{445333CB-CDB6-8F43-B882-46393C9D4F59}" destId="{02986C3B-49F1-1C46-807B-EED8A59FA527}"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7285DB-F12F-784C-8F56-B3283CC1D16E}" type="doc">
      <dgm:prSet loTypeId="urn:microsoft.com/office/officeart/2005/8/layout/pyramid2" loCatId="" qsTypeId="urn:microsoft.com/office/officeart/2005/8/quickstyle/simple3" qsCatId="simple" csTypeId="urn:microsoft.com/office/officeart/2005/8/colors/accent1_2" csCatId="accent1" phldr="1"/>
      <dgm:spPr/>
    </dgm:pt>
    <dgm:pt modelId="{4818478C-2E07-864F-B38F-90A24B617F8C}">
      <dgm:prSet phldrT="[Tex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want to summer in Paris and winter in Hawaii</a:t>
          </a:r>
        </a:p>
      </dgm:t>
    </dgm:pt>
    <dgm:pt modelId="{C3FC1501-43FA-4944-82E7-E71C8CCA41D8}" type="parTrans" cxnId="{395AD7FF-C081-6E4F-BABA-0E7C6FA0F07E}">
      <dgm:prSet/>
      <dgm:spPr/>
      <dgm:t>
        <a:bodyPr/>
        <a:lstStyle/>
        <a:p>
          <a:endParaRPr lang="en-US"/>
        </a:p>
      </dgm:t>
    </dgm:pt>
    <dgm:pt modelId="{ECA48112-194E-6C4A-9117-33C09342D524}" type="sibTrans" cxnId="{395AD7FF-C081-6E4F-BABA-0E7C6FA0F07E}">
      <dgm:prSet/>
      <dgm:spPr/>
      <dgm:t>
        <a:bodyPr/>
        <a:lstStyle/>
        <a:p>
          <a:endParaRPr lang="en-US"/>
        </a:p>
      </dgm:t>
    </dgm:pt>
    <dgm:pt modelId="{9A9E73E6-36DD-F445-9E8B-E42C5BE16C7C}">
      <dgm:prSet phldrT="[Text]" custT="1"/>
      <dgm:spPr>
        <a:solidFill>
          <a:schemeClr val="bg1"/>
        </a:solidFill>
        <a:ln w="19050">
          <a:solidFill>
            <a:schemeClr val="accent6">
              <a:lumMod val="50000"/>
            </a:schemeClr>
          </a:solidFill>
        </a:ln>
      </dgm:spPr>
      <dgm:t>
        <a:bodyPr/>
        <a:lstStyle/>
        <a:p>
          <a:pPr algn="ctr"/>
          <a:r>
            <a:rPr lang="en-US" sz="1200" b="1">
              <a:solidFill>
                <a:schemeClr val="accent6">
                  <a:lumMod val="50000"/>
                </a:schemeClr>
              </a:solidFill>
              <a:latin typeface="Garamond" panose="02020404030301010803" pitchFamily="18" charset="0"/>
            </a:rPr>
            <a:t>Medium-High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a:solidFill>
              <a:schemeClr val="accent6">
                <a:lumMod val="50000"/>
              </a:schemeClr>
            </a:solidFill>
            <a:latin typeface="Garamond" panose="02020404030301010803" pitchFamily="18" charset="0"/>
          </a:endParaRPr>
        </a:p>
      </dgm:t>
    </dgm:pt>
    <dgm:pt modelId="{E8ECB368-CF2F-334E-9907-25433C94C8D5}" type="parTrans" cxnId="{EB105EB0-6024-0442-B1EC-2DC398F9B626}">
      <dgm:prSet/>
      <dgm:spPr/>
      <dgm:t>
        <a:bodyPr/>
        <a:lstStyle/>
        <a:p>
          <a:endParaRPr lang="en-US"/>
        </a:p>
      </dgm:t>
    </dgm:pt>
    <dgm:pt modelId="{1E33B5A9-2297-EF4D-82D9-97B772FDE5B0}" type="sibTrans" cxnId="{EB105EB0-6024-0442-B1EC-2DC398F9B626}">
      <dgm:prSet/>
      <dgm:spPr/>
      <dgm:t>
        <a:bodyPr/>
        <a:lstStyle/>
        <a:p>
          <a:endParaRPr lang="en-US"/>
        </a:p>
      </dgm:t>
    </dgm:pt>
    <dgm:pt modelId="{EC9E3D45-8E39-7F4A-822F-D016ECB1ECAD}">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Medium-Low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my children to have a college education</a:t>
          </a:r>
          <a:endParaRPr lang="en-US" sz="1200" b="1">
            <a:solidFill>
              <a:schemeClr val="accent6">
                <a:lumMod val="50000"/>
              </a:schemeClr>
            </a:solidFill>
            <a:latin typeface="Garamond" panose="02020404030301010803" pitchFamily="18" charset="0"/>
          </a:endParaRPr>
        </a:p>
      </dgm:t>
    </dgm:pt>
    <dgm:pt modelId="{8AD1BE89-A3E6-7645-AC30-AD3067A0DE20}" type="parTrans" cxnId="{F2746879-7054-0E49-9BFB-DDD4F0C7A364}">
      <dgm:prSet/>
      <dgm:spPr/>
      <dgm:t>
        <a:bodyPr/>
        <a:lstStyle/>
        <a:p>
          <a:endParaRPr lang="en-US"/>
        </a:p>
      </dgm:t>
    </dgm:pt>
    <dgm:pt modelId="{BB5AFC90-18AB-7B48-AE35-D81425FBBE4D}" type="sibTrans" cxnId="{F2746879-7054-0E49-9BFB-DDD4F0C7A364}">
      <dgm:prSet/>
      <dgm:spPr/>
      <dgm:t>
        <a:bodyPr/>
        <a:lstStyle/>
        <a:p>
          <a:endParaRPr lang="en-US"/>
        </a:p>
      </dgm:t>
    </dgm:pt>
    <dgm:pt modelId="{53CBF308-32BF-7845-9A75-9370E2F870D8}">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food on the table and a roof over my head</a:t>
          </a:r>
          <a:endParaRPr lang="en-US" sz="1200" b="1">
            <a:solidFill>
              <a:schemeClr val="accent6">
                <a:lumMod val="50000"/>
              </a:schemeClr>
            </a:solidFill>
            <a:latin typeface="Garamond" panose="02020404030301010803" pitchFamily="18" charset="0"/>
          </a:endParaRPr>
        </a:p>
      </dgm:t>
    </dgm:pt>
    <dgm:pt modelId="{BED85214-1E07-B240-84DB-2327F07E5379}" type="parTrans" cxnId="{69CDF9A0-5BEF-A847-A1E2-3EAA6DB2C858}">
      <dgm:prSet/>
      <dgm:spPr/>
      <dgm:t>
        <a:bodyPr/>
        <a:lstStyle/>
        <a:p>
          <a:endParaRPr lang="en-US"/>
        </a:p>
      </dgm:t>
    </dgm:pt>
    <dgm:pt modelId="{DD20CE2C-0DA8-2341-A7DA-0355AF5E7F16}" type="sibTrans" cxnId="{69CDF9A0-5BEF-A847-A1E2-3EAA6DB2C858}">
      <dgm:prSet/>
      <dgm:spPr/>
      <dgm:t>
        <a:bodyPr/>
        <a:lstStyle/>
        <a:p>
          <a:endParaRPr lang="en-US"/>
        </a:p>
      </dgm:t>
    </dgm:pt>
    <dgm:pt modelId="{641246F8-6673-614E-84C2-A95912EBFF1C}" type="pres">
      <dgm:prSet presAssocID="{CF7285DB-F12F-784C-8F56-B3283CC1D16E}" presName="compositeShape" presStyleCnt="0">
        <dgm:presLayoutVars>
          <dgm:dir/>
          <dgm:resizeHandles/>
        </dgm:presLayoutVars>
      </dgm:prSet>
      <dgm:spPr/>
    </dgm:pt>
    <dgm:pt modelId="{02DC899F-49CF-AA4D-909E-73348AF2E80B}" type="pres">
      <dgm:prSet presAssocID="{CF7285DB-F12F-784C-8F56-B3283CC1D16E}" presName="pyramid" presStyleLbl="node1" presStyleIdx="0" presStyleCnt="1" custScaleX="151309" custLinFactNeighborY="-3077"/>
      <dgm:spPr>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dgm:spPr>
    </dgm:pt>
    <dgm:pt modelId="{445333CB-CDB6-8F43-B882-46393C9D4F59}" type="pres">
      <dgm:prSet presAssocID="{CF7285DB-F12F-784C-8F56-B3283CC1D16E}" presName="theList" presStyleCnt="0"/>
      <dgm:spPr/>
    </dgm:pt>
    <dgm:pt modelId="{9005267D-7053-324B-926A-A9A5A3807375}" type="pres">
      <dgm:prSet presAssocID="{4818478C-2E07-864F-B38F-90A24B617F8C}" presName="aNode" presStyleLbl="fgAcc1" presStyleIdx="0" presStyleCnt="4" custScaleX="175236" custLinFactY="-3971" custLinFactNeighborX="-50081" custLinFactNeighborY="-100000">
        <dgm:presLayoutVars>
          <dgm:bulletEnabled val="1"/>
        </dgm:presLayoutVars>
      </dgm:prSet>
      <dgm:spPr/>
    </dgm:pt>
    <dgm:pt modelId="{0D6E22B8-3250-1B47-8179-015E57D7F2F2}" type="pres">
      <dgm:prSet presAssocID="{4818478C-2E07-864F-B38F-90A24B617F8C}" presName="aSpace" presStyleCnt="0"/>
      <dgm:spPr/>
    </dgm:pt>
    <dgm:pt modelId="{363100D5-A137-154E-B06B-F63A0E8503DB}" type="pres">
      <dgm:prSet presAssocID="{9A9E73E6-36DD-F445-9E8B-E42C5BE16C7C}" presName="aNode" presStyleLbl="fgAcc1" presStyleIdx="1" presStyleCnt="4" custScaleX="175393" custLinFactY="5619" custLinFactNeighborX="-50802" custLinFactNeighborY="100000">
        <dgm:presLayoutVars>
          <dgm:bulletEnabled val="1"/>
        </dgm:presLayoutVars>
      </dgm:prSet>
      <dgm:spPr/>
    </dgm:pt>
    <dgm:pt modelId="{999C9045-89B9-C040-BBA3-CE8CEEB54762}" type="pres">
      <dgm:prSet presAssocID="{9A9E73E6-36DD-F445-9E8B-E42C5BE16C7C}" presName="aSpace" presStyleCnt="0"/>
      <dgm:spPr/>
    </dgm:pt>
    <dgm:pt modelId="{FEEEF3AF-4A86-354B-A9A0-512F9C405DE5}" type="pres">
      <dgm:prSet presAssocID="{EC9E3D45-8E39-7F4A-822F-D016ECB1ECAD}" presName="aNode" presStyleLbl="fgAcc1" presStyleIdx="2" presStyleCnt="4" custScaleX="175956" custLinFactY="25383" custLinFactNeighborX="-49721" custLinFactNeighborY="100000">
        <dgm:presLayoutVars>
          <dgm:bulletEnabled val="1"/>
        </dgm:presLayoutVars>
      </dgm:prSet>
      <dgm:spPr/>
    </dgm:pt>
    <dgm:pt modelId="{7EFCDD66-4F51-DC4E-9C7B-A51AE3B3E19C}" type="pres">
      <dgm:prSet presAssocID="{EC9E3D45-8E39-7F4A-822F-D016ECB1ECAD}" presName="aSpace" presStyleCnt="0"/>
      <dgm:spPr/>
    </dgm:pt>
    <dgm:pt modelId="{14BEDAEC-23F3-4A41-A0AE-14705A54E4DA}" type="pres">
      <dgm:prSet presAssocID="{53CBF308-32BF-7845-9A75-9370E2F870D8}" presName="aNode" presStyleLbl="fgAcc1" presStyleIdx="3" presStyleCnt="4" custScaleX="175631" custLinFactY="48441" custLinFactNeighborX="-50081" custLinFactNeighborY="100000">
        <dgm:presLayoutVars>
          <dgm:bulletEnabled val="1"/>
        </dgm:presLayoutVars>
      </dgm:prSet>
      <dgm:spPr/>
    </dgm:pt>
    <dgm:pt modelId="{02986C3B-49F1-1C46-807B-EED8A59FA527}" type="pres">
      <dgm:prSet presAssocID="{53CBF308-32BF-7845-9A75-9370E2F870D8}" presName="aSpace" presStyleCnt="0"/>
      <dgm:spPr/>
    </dgm:pt>
  </dgm:ptLst>
  <dgm:cxnLst>
    <dgm:cxn modelId="{4AA71E25-7224-FD44-9A7A-12DC2643CEDB}" type="presOf" srcId="{CF7285DB-F12F-784C-8F56-B3283CC1D16E}" destId="{641246F8-6673-614E-84C2-A95912EBFF1C}" srcOrd="0" destOrd="0" presId="urn:microsoft.com/office/officeart/2005/8/layout/pyramid2"/>
    <dgm:cxn modelId="{7004332F-38D6-0B48-97B3-056A7692D338}" type="presOf" srcId="{53CBF308-32BF-7845-9A75-9370E2F870D8}" destId="{14BEDAEC-23F3-4A41-A0AE-14705A54E4DA}" srcOrd="0" destOrd="0" presId="urn:microsoft.com/office/officeart/2005/8/layout/pyramid2"/>
    <dgm:cxn modelId="{50ED0F44-DE40-E542-9706-B1CDCFB89186}" type="presOf" srcId="{EC9E3D45-8E39-7F4A-822F-D016ECB1ECAD}" destId="{FEEEF3AF-4A86-354B-A9A0-512F9C405DE5}" srcOrd="0" destOrd="0" presId="urn:microsoft.com/office/officeart/2005/8/layout/pyramid2"/>
    <dgm:cxn modelId="{F2746879-7054-0E49-9BFB-DDD4F0C7A364}" srcId="{CF7285DB-F12F-784C-8F56-B3283CC1D16E}" destId="{EC9E3D45-8E39-7F4A-822F-D016ECB1ECAD}" srcOrd="2" destOrd="0" parTransId="{8AD1BE89-A3E6-7645-AC30-AD3067A0DE20}" sibTransId="{BB5AFC90-18AB-7B48-AE35-D81425FBBE4D}"/>
    <dgm:cxn modelId="{B15B637E-89DB-0A42-8138-FAC23590CEED}" type="presOf" srcId="{9A9E73E6-36DD-F445-9E8B-E42C5BE16C7C}" destId="{363100D5-A137-154E-B06B-F63A0E8503DB}" srcOrd="0" destOrd="0" presId="urn:microsoft.com/office/officeart/2005/8/layout/pyramid2"/>
    <dgm:cxn modelId="{AB138497-50F5-C547-83D7-A755F457348C}" type="presOf" srcId="{4818478C-2E07-864F-B38F-90A24B617F8C}" destId="{9005267D-7053-324B-926A-A9A5A3807375}" srcOrd="0" destOrd="0" presId="urn:microsoft.com/office/officeart/2005/8/layout/pyramid2"/>
    <dgm:cxn modelId="{69CDF9A0-5BEF-A847-A1E2-3EAA6DB2C858}" srcId="{CF7285DB-F12F-784C-8F56-B3283CC1D16E}" destId="{53CBF308-32BF-7845-9A75-9370E2F870D8}" srcOrd="3" destOrd="0" parTransId="{BED85214-1E07-B240-84DB-2327F07E5379}" sibTransId="{DD20CE2C-0DA8-2341-A7DA-0355AF5E7F16}"/>
    <dgm:cxn modelId="{EB105EB0-6024-0442-B1EC-2DC398F9B626}" srcId="{CF7285DB-F12F-784C-8F56-B3283CC1D16E}" destId="{9A9E73E6-36DD-F445-9E8B-E42C5BE16C7C}" srcOrd="1" destOrd="0" parTransId="{E8ECB368-CF2F-334E-9907-25433C94C8D5}" sibTransId="{1E33B5A9-2297-EF4D-82D9-97B772FDE5B0}"/>
    <dgm:cxn modelId="{395AD7FF-C081-6E4F-BABA-0E7C6FA0F07E}" srcId="{CF7285DB-F12F-784C-8F56-B3283CC1D16E}" destId="{4818478C-2E07-864F-B38F-90A24B617F8C}" srcOrd="0" destOrd="0" parTransId="{C3FC1501-43FA-4944-82E7-E71C8CCA41D8}" sibTransId="{ECA48112-194E-6C4A-9117-33C09342D524}"/>
    <dgm:cxn modelId="{9F752F3E-3643-8F44-A479-91F2AB33FD81}" type="presParOf" srcId="{641246F8-6673-614E-84C2-A95912EBFF1C}" destId="{02DC899F-49CF-AA4D-909E-73348AF2E80B}" srcOrd="0" destOrd="0" presId="urn:microsoft.com/office/officeart/2005/8/layout/pyramid2"/>
    <dgm:cxn modelId="{6EFBDAE6-2DE6-A64A-B8EA-94FAB32BA584}" type="presParOf" srcId="{641246F8-6673-614E-84C2-A95912EBFF1C}" destId="{445333CB-CDB6-8F43-B882-46393C9D4F59}" srcOrd="1" destOrd="0" presId="urn:microsoft.com/office/officeart/2005/8/layout/pyramid2"/>
    <dgm:cxn modelId="{A44ED951-331D-F84E-960B-0FC7D258B987}" type="presParOf" srcId="{445333CB-CDB6-8F43-B882-46393C9D4F59}" destId="{9005267D-7053-324B-926A-A9A5A3807375}" srcOrd="0" destOrd="0" presId="urn:microsoft.com/office/officeart/2005/8/layout/pyramid2"/>
    <dgm:cxn modelId="{749C72C8-5055-A140-9238-DC3C1D29B35B}" type="presParOf" srcId="{445333CB-CDB6-8F43-B882-46393C9D4F59}" destId="{0D6E22B8-3250-1B47-8179-015E57D7F2F2}" srcOrd="1" destOrd="0" presId="urn:microsoft.com/office/officeart/2005/8/layout/pyramid2"/>
    <dgm:cxn modelId="{70FF2C98-5CA6-8646-9AAA-AB0888B3E629}" type="presParOf" srcId="{445333CB-CDB6-8F43-B882-46393C9D4F59}" destId="{363100D5-A137-154E-B06B-F63A0E8503DB}" srcOrd="2" destOrd="0" presId="urn:microsoft.com/office/officeart/2005/8/layout/pyramid2"/>
    <dgm:cxn modelId="{80517A45-2AC3-CB48-8B0E-B7156F9517D3}" type="presParOf" srcId="{445333CB-CDB6-8F43-B882-46393C9D4F59}" destId="{999C9045-89B9-C040-BBA3-CE8CEEB54762}" srcOrd="3" destOrd="0" presId="urn:microsoft.com/office/officeart/2005/8/layout/pyramid2"/>
    <dgm:cxn modelId="{5DA56C7A-9669-6741-8340-AD652BACCFAF}" type="presParOf" srcId="{445333CB-CDB6-8F43-B882-46393C9D4F59}" destId="{FEEEF3AF-4A86-354B-A9A0-512F9C405DE5}" srcOrd="4" destOrd="0" presId="urn:microsoft.com/office/officeart/2005/8/layout/pyramid2"/>
    <dgm:cxn modelId="{A8F51B25-187F-3F40-B269-566C760B2E0E}" type="presParOf" srcId="{445333CB-CDB6-8F43-B882-46393C9D4F59}" destId="{7EFCDD66-4F51-DC4E-9C7B-A51AE3B3E19C}" srcOrd="5" destOrd="0" presId="urn:microsoft.com/office/officeart/2005/8/layout/pyramid2"/>
    <dgm:cxn modelId="{C55EDD0C-B330-D446-AEE7-95D54531B2C6}" type="presParOf" srcId="{445333CB-CDB6-8F43-B882-46393C9D4F59}" destId="{14BEDAEC-23F3-4A41-A0AE-14705A54E4DA}" srcOrd="6" destOrd="0" presId="urn:microsoft.com/office/officeart/2005/8/layout/pyramid2"/>
    <dgm:cxn modelId="{2E628808-99B8-9642-83C2-91E53D9922D7}" type="presParOf" srcId="{445333CB-CDB6-8F43-B882-46393C9D4F59}" destId="{02986C3B-49F1-1C46-807B-EED8A59FA527}"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899F-49CF-AA4D-909E-73348AF2E80B}">
      <dsp:nvSpPr>
        <dsp:cNvPr id="0" name=""/>
        <dsp:cNvSpPr/>
      </dsp:nvSpPr>
      <dsp:spPr>
        <a:xfrm>
          <a:off x="122609" y="0"/>
          <a:ext cx="7018635" cy="4638611"/>
        </a:xfrm>
        <a:prstGeom prst="triangle">
          <a:avLst/>
        </a:prstGeom>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05267D-7053-324B-926A-A9A5A3807375}">
      <dsp:nvSpPr>
        <dsp:cNvPr id="0" name=""/>
        <dsp:cNvSpPr/>
      </dsp:nvSpPr>
      <dsp:spPr>
        <a:xfrm>
          <a:off x="987717" y="328520"/>
          <a:ext cx="528353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want to summer in Paris and winter in Hawaii</a:t>
          </a:r>
        </a:p>
      </dsp:txBody>
      <dsp:txXfrm>
        <a:off x="1027963" y="368766"/>
        <a:ext cx="5203043" cy="743948"/>
      </dsp:txXfrm>
    </dsp:sp>
    <dsp:sp modelId="{363100D5-A137-154E-B06B-F63A0E8503DB}">
      <dsp:nvSpPr>
        <dsp:cNvPr id="0" name=""/>
        <dsp:cNvSpPr/>
      </dsp:nvSpPr>
      <dsp:spPr>
        <a:xfrm>
          <a:off x="963611" y="1541190"/>
          <a:ext cx="5288269"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kern="1200">
            <a:solidFill>
              <a:schemeClr val="accent6">
                <a:lumMod val="50000"/>
              </a:schemeClr>
            </a:solidFill>
            <a:latin typeface="Garamond" panose="02020404030301010803" pitchFamily="18" charset="0"/>
          </a:endParaRPr>
        </a:p>
      </dsp:txBody>
      <dsp:txXfrm>
        <a:off x="1003857" y="1581436"/>
        <a:ext cx="5207777" cy="743948"/>
      </dsp:txXfrm>
    </dsp:sp>
    <dsp:sp modelId="{FEEEF3AF-4A86-354B-A9A0-512F9C405DE5}">
      <dsp:nvSpPr>
        <dsp:cNvPr id="0" name=""/>
        <dsp:cNvSpPr/>
      </dsp:nvSpPr>
      <dsp:spPr>
        <a:xfrm>
          <a:off x="987717" y="2631628"/>
          <a:ext cx="5305244"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my children to have a college education</a:t>
          </a:r>
          <a:endParaRPr lang="en-US" sz="1200" b="1" kern="1200">
            <a:solidFill>
              <a:schemeClr val="accent6">
                <a:lumMod val="50000"/>
              </a:schemeClr>
            </a:solidFill>
            <a:latin typeface="Garamond" panose="02020404030301010803" pitchFamily="18" charset="0"/>
          </a:endParaRPr>
        </a:p>
      </dsp:txBody>
      <dsp:txXfrm>
        <a:off x="1027963" y="2671874"/>
        <a:ext cx="5224752" cy="743948"/>
      </dsp:txXfrm>
    </dsp:sp>
    <dsp:sp modelId="{14BEDAEC-23F3-4A41-A0AE-14705A54E4DA}">
      <dsp:nvSpPr>
        <dsp:cNvPr id="0" name=""/>
        <dsp:cNvSpPr/>
      </dsp:nvSpPr>
      <dsp:spPr>
        <a:xfrm>
          <a:off x="981762" y="3749223"/>
          <a:ext cx="529544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food on the table and a roof over my head</a:t>
          </a:r>
          <a:endParaRPr lang="en-US" sz="1200" b="1" kern="1200">
            <a:solidFill>
              <a:schemeClr val="accent6">
                <a:lumMod val="50000"/>
              </a:schemeClr>
            </a:solidFill>
            <a:latin typeface="Garamond" panose="02020404030301010803" pitchFamily="18" charset="0"/>
          </a:endParaRPr>
        </a:p>
      </dsp:txBody>
      <dsp:txXfrm>
        <a:off x="1022008" y="3789469"/>
        <a:ext cx="5214953" cy="743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899F-49CF-AA4D-909E-73348AF2E80B}">
      <dsp:nvSpPr>
        <dsp:cNvPr id="0" name=""/>
        <dsp:cNvSpPr/>
      </dsp:nvSpPr>
      <dsp:spPr>
        <a:xfrm>
          <a:off x="122609" y="0"/>
          <a:ext cx="7018635" cy="4638611"/>
        </a:xfrm>
        <a:prstGeom prst="triangle">
          <a:avLst/>
        </a:prstGeom>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05267D-7053-324B-926A-A9A5A3807375}">
      <dsp:nvSpPr>
        <dsp:cNvPr id="0" name=""/>
        <dsp:cNvSpPr/>
      </dsp:nvSpPr>
      <dsp:spPr>
        <a:xfrm>
          <a:off x="987717" y="328520"/>
          <a:ext cx="528353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want to summer in Paris and winter in Hawaii</a:t>
          </a:r>
        </a:p>
      </dsp:txBody>
      <dsp:txXfrm>
        <a:off x="1027963" y="368766"/>
        <a:ext cx="5203043" cy="743948"/>
      </dsp:txXfrm>
    </dsp:sp>
    <dsp:sp modelId="{363100D5-A137-154E-B06B-F63A0E8503DB}">
      <dsp:nvSpPr>
        <dsp:cNvPr id="0" name=""/>
        <dsp:cNvSpPr/>
      </dsp:nvSpPr>
      <dsp:spPr>
        <a:xfrm>
          <a:off x="963611" y="1541190"/>
          <a:ext cx="5288269"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kern="1200">
            <a:solidFill>
              <a:schemeClr val="accent6">
                <a:lumMod val="50000"/>
              </a:schemeClr>
            </a:solidFill>
            <a:latin typeface="Garamond" panose="02020404030301010803" pitchFamily="18" charset="0"/>
          </a:endParaRPr>
        </a:p>
      </dsp:txBody>
      <dsp:txXfrm>
        <a:off x="1003857" y="1581436"/>
        <a:ext cx="5207777" cy="743948"/>
      </dsp:txXfrm>
    </dsp:sp>
    <dsp:sp modelId="{FEEEF3AF-4A86-354B-A9A0-512F9C405DE5}">
      <dsp:nvSpPr>
        <dsp:cNvPr id="0" name=""/>
        <dsp:cNvSpPr/>
      </dsp:nvSpPr>
      <dsp:spPr>
        <a:xfrm>
          <a:off x="987717" y="2631628"/>
          <a:ext cx="5305244"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my children to have a college education</a:t>
          </a:r>
          <a:endParaRPr lang="en-US" sz="1200" b="1" kern="1200">
            <a:solidFill>
              <a:schemeClr val="accent6">
                <a:lumMod val="50000"/>
              </a:schemeClr>
            </a:solidFill>
            <a:latin typeface="Garamond" panose="02020404030301010803" pitchFamily="18" charset="0"/>
          </a:endParaRPr>
        </a:p>
      </dsp:txBody>
      <dsp:txXfrm>
        <a:off x="1027963" y="2671874"/>
        <a:ext cx="5224752" cy="743948"/>
      </dsp:txXfrm>
    </dsp:sp>
    <dsp:sp modelId="{14BEDAEC-23F3-4A41-A0AE-14705A54E4DA}">
      <dsp:nvSpPr>
        <dsp:cNvPr id="0" name=""/>
        <dsp:cNvSpPr/>
      </dsp:nvSpPr>
      <dsp:spPr>
        <a:xfrm>
          <a:off x="981762" y="3749223"/>
          <a:ext cx="529544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food on the table and a roof over my head</a:t>
          </a:r>
          <a:endParaRPr lang="en-US" sz="1200" b="1" kern="1200">
            <a:solidFill>
              <a:schemeClr val="accent6">
                <a:lumMod val="50000"/>
              </a:schemeClr>
            </a:solidFill>
            <a:latin typeface="Garamond" panose="02020404030301010803" pitchFamily="18" charset="0"/>
          </a:endParaRPr>
        </a:p>
      </dsp:txBody>
      <dsp:txXfrm>
        <a:off x="1022008" y="3789469"/>
        <a:ext cx="5214953" cy="74394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Arial" charset="0"/>
                <a:ea typeface="ＭＳ Ｐゴシック" charset="0"/>
                <a:cs typeface="ＭＳ Ｐゴシック" charset="0"/>
              </a:defRPr>
            </a:lvl1pPr>
            <a:lvl2pPr marL="742950" indent="-285750" defTabSz="927100">
              <a:defRPr sz="2400">
                <a:solidFill>
                  <a:schemeClr val="tx1"/>
                </a:solidFill>
                <a:latin typeface="Arial" charset="0"/>
                <a:ea typeface="ＭＳ Ｐゴシック" charset="0"/>
              </a:defRPr>
            </a:lvl2pPr>
            <a:lvl3pPr marL="1143000" indent="-228600" defTabSz="927100">
              <a:defRPr sz="2400">
                <a:solidFill>
                  <a:schemeClr val="tx1"/>
                </a:solidFill>
                <a:latin typeface="Arial" charset="0"/>
                <a:ea typeface="ＭＳ Ｐゴシック" charset="0"/>
              </a:defRPr>
            </a:lvl3pPr>
            <a:lvl4pPr marL="1600200" indent="-228600" defTabSz="927100">
              <a:defRPr sz="2400">
                <a:solidFill>
                  <a:schemeClr val="tx1"/>
                </a:solidFill>
                <a:latin typeface="Arial" charset="0"/>
                <a:ea typeface="ＭＳ Ｐゴシック" charset="0"/>
              </a:defRPr>
            </a:lvl4pPr>
            <a:lvl5pPr marL="2057400" indent="-228600" defTabSz="92710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fld id="{CD619791-EFB4-C74D-A98A-27C14C1853EA}" type="slidenum">
              <a:rPr lang="en-US" sz="1200"/>
              <a:pPr/>
              <a:t>11</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06737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4C6F1-94A6-8148-A699-A2975CBCFFC6}" type="slidenum">
              <a:rPr lang="en-US" smtClean="0"/>
              <a:t>196</a:t>
            </a:fld>
            <a:endParaRPr lang="en-US"/>
          </a:p>
        </p:txBody>
      </p:sp>
    </p:spTree>
    <p:extLst>
      <p:ext uri="{BB962C8B-B14F-4D97-AF65-F5344CB8AC3E}">
        <p14:creationId xmlns:p14="http://schemas.microsoft.com/office/powerpoint/2010/main" val="414511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2" descr="Animated Money Tree Wallpaper | Clipart Panda - Free Clipart Images">
            <a:extLst>
              <a:ext uri="{FF2B5EF4-FFF2-40B4-BE49-F238E27FC236}">
                <a16:creationId xmlns:a16="http://schemas.microsoft.com/office/drawing/2014/main" id="{52555321-367F-F945-8E7B-EC10C52C1B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2" descr="Animated Money Tree Wallpaper | Clipart Panda - Free Clipart Images">
            <a:extLst>
              <a:ext uri="{FF2B5EF4-FFF2-40B4-BE49-F238E27FC236}">
                <a16:creationId xmlns:a16="http://schemas.microsoft.com/office/drawing/2014/main" id="{22BB09C7-C433-134C-BB08-5B84916CD96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8F47DB82-BDCB-C241-9844-30B7FDAA8DB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2" descr="Animated Money Tree Wallpaper | Clipart Panda - Free Clipart Images">
            <a:extLst>
              <a:ext uri="{FF2B5EF4-FFF2-40B4-BE49-F238E27FC236}">
                <a16:creationId xmlns:a16="http://schemas.microsoft.com/office/drawing/2014/main" id="{D4B1ED71-E6FD-AD4F-BDFF-92884E69D08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7ED1E050-FCB8-9745-B877-64D92500DEA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9" name="Picture 2" descr="Animated Money Tree Wallpaper | Clipart Panda - Free Clipart Images">
            <a:extLst>
              <a:ext uri="{FF2B5EF4-FFF2-40B4-BE49-F238E27FC236}">
                <a16:creationId xmlns:a16="http://schemas.microsoft.com/office/drawing/2014/main" id="{65685FDF-A090-3A4F-AF63-BC1B37BAA5E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1026" name="Picture 2" descr="Animated Money Tree Wallpaper | Clipart Panda - Free Clipart Images">
            <a:extLst>
              <a:ext uri="{FF2B5EF4-FFF2-40B4-BE49-F238E27FC236}">
                <a16:creationId xmlns:a16="http://schemas.microsoft.com/office/drawing/2014/main" id="{59F8C17D-C1F6-194D-A448-5D87347C663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2" descr="Animated Money Tree Wallpaper | Clipart Panda - Free Clipart Images">
            <a:extLst>
              <a:ext uri="{FF2B5EF4-FFF2-40B4-BE49-F238E27FC236}">
                <a16:creationId xmlns:a16="http://schemas.microsoft.com/office/drawing/2014/main" id="{07E700E3-48D7-9B4D-BCB6-AFBDEF001A4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4CA905C7-D12A-2540-8F8A-8DF009D73F4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95ACE43C-5665-0C40-883F-9F13D690635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11/20/2024</a:t>
            </a:fld>
            <a:endParaRPr lang="en-US"/>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6.xml"/><Relationship Id="rId5" Type="http://schemas.openxmlformats.org/officeDocument/2006/relationships/image" Target="../media/image57.gif"/><Relationship Id="rId4" Type="http://schemas.openxmlformats.org/officeDocument/2006/relationships/image" Target="../media/image56.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117.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34.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8.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5.png"/><Relationship Id="rId3" Type="http://schemas.openxmlformats.org/officeDocument/2006/relationships/image" Target="../media/image18.png"/><Relationship Id="rId7" Type="http://schemas.openxmlformats.org/officeDocument/2006/relationships/image" Target="../media/image44.jpeg"/><Relationship Id="rId12" Type="http://schemas.openxmlformats.org/officeDocument/2006/relationships/image" Target="../media/image43.png"/><Relationship Id="rId17" Type="http://schemas.openxmlformats.org/officeDocument/2006/relationships/image" Target="../media/image40.png"/><Relationship Id="rId2" Type="http://schemas.openxmlformats.org/officeDocument/2006/relationships/image" Target="../media/image16.png"/><Relationship Id="rId16"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24.png"/><Relationship Id="rId14"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862927" y="527286"/>
            <a:ext cx="10466146" cy="5139869"/>
          </a:xfrm>
          <a:prstGeom prst="rect">
            <a:avLst/>
          </a:prstGeom>
        </p:spPr>
        <p:txBody>
          <a:bodyPr wrap="square">
            <a:spAutoFit/>
          </a:bodyPr>
          <a:lstStyle/>
          <a:p>
            <a:pPr algn="ctr"/>
            <a:r>
              <a:rPr lang="en-US" sz="4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PERSONAL FINANCIAL PLANNING</a:t>
            </a:r>
          </a:p>
          <a:p>
            <a:pPr algn="ctr"/>
            <a:r>
              <a:rPr lang="en-US" sz="24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Using different financial strategies and tools</a:t>
            </a:r>
            <a:br>
              <a:rPr lang="en-US" sz="24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r>
              <a:rPr lang="en-US" sz="24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 to support your personal &amp; professional goals.</a:t>
            </a:r>
          </a:p>
          <a:p>
            <a:r>
              <a:rPr lang="en-US" sz="3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6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VISIONARY VENTURES</a:t>
            </a:r>
          </a:p>
          <a:p>
            <a:pPr algn="ctr"/>
            <a:r>
              <a:rPr lang="en-US" sz="6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INVEST IN TOMORROW</a:t>
            </a:r>
          </a:p>
          <a:p>
            <a:pPr algn="ctr"/>
            <a:endParaRPr lang="en-US" sz="3300" b="1"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33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November 20, 2024</a:t>
            </a:r>
            <a:endParaRPr lang="en-US" sz="3300" b="1" i="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2" descr="Animated Money Tree Wallpaper | Clipart Panda - Free Clipart Images">
            <a:extLst>
              <a:ext uri="{FF2B5EF4-FFF2-40B4-BE49-F238E27FC236}">
                <a16:creationId xmlns:a16="http://schemas.microsoft.com/office/drawing/2014/main" id="{0B0D219C-FF49-1342-B148-F0B447781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7" y="4797954"/>
            <a:ext cx="1646998" cy="177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60FD7D08-5631-2AED-F213-348047EAF1CD}"/>
              </a:ext>
            </a:extLst>
          </p:cNvPr>
          <p:cNvSpPr/>
          <p:nvPr/>
        </p:nvSpPr>
        <p:spPr>
          <a:xfrm>
            <a:off x="1542165" y="864495"/>
            <a:ext cx="9107667" cy="45287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 believe that your college degree is the best investment you can ever make.</a:t>
            </a:r>
          </a:p>
          <a:p>
            <a:pPr algn="ctr"/>
            <a:endParaRPr lang="en-US" sz="3200" b="1" dirty="0"/>
          </a:p>
          <a:p>
            <a:pPr algn="ctr"/>
            <a:r>
              <a:rPr lang="en-US" sz="3200" b="1" dirty="0"/>
              <a:t>But it is very expensive – in terms of money, time, energy and opportunity costs.</a:t>
            </a:r>
          </a:p>
          <a:p>
            <a:pPr algn="ctr"/>
            <a:endParaRPr lang="en-US" sz="3200" b="1" dirty="0"/>
          </a:p>
          <a:p>
            <a:pPr algn="ctr"/>
            <a:r>
              <a:rPr lang="en-US" sz="3200" b="1" dirty="0"/>
              <a:t>Take a minute to think about all of the costs involved in getting your degree…</a:t>
            </a:r>
            <a:endParaRPr lang="en-US" sz="4400" b="1" dirty="0"/>
          </a:p>
        </p:txBody>
      </p:sp>
    </p:spTree>
    <p:extLst>
      <p:ext uri="{BB962C8B-B14F-4D97-AF65-F5344CB8AC3E}">
        <p14:creationId xmlns:p14="http://schemas.microsoft.com/office/powerpoint/2010/main" val="33087142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515600"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C00000"/>
                </a:solidFill>
              </a:rPr>
              <a:t>Budgeting is more of a mental game than a financial process. </a:t>
            </a:r>
          </a:p>
          <a:p>
            <a:pPr marL="0" indent="0" algn="ctr">
              <a:buNone/>
            </a:pPr>
            <a:endParaRPr lang="en-US" sz="3200" b="1" dirty="0"/>
          </a:p>
          <a:p>
            <a:r>
              <a:rPr lang="en-US" sz="3200" dirty="0">
                <a:solidFill>
                  <a:srgbClr val="0000CC"/>
                </a:solidFill>
              </a:rPr>
              <a:t>Think of budgeting as part of a long-term financial plan.</a:t>
            </a:r>
          </a:p>
          <a:p>
            <a:r>
              <a:rPr lang="en-US" sz="3200" dirty="0">
                <a:solidFill>
                  <a:srgbClr val="0000CC"/>
                </a:solidFill>
              </a:rPr>
              <a:t>Think of budgeting in the same way you think of studying, writing or working in the laboratory.</a:t>
            </a:r>
          </a:p>
          <a:p>
            <a:r>
              <a:rPr lang="en-US" sz="3200" dirty="0">
                <a:solidFill>
                  <a:srgbClr val="0000CC"/>
                </a:solidFill>
              </a:rPr>
              <a:t>Recognize your own behavior, habits, priorities and goals. Only you know what is best for you. </a:t>
            </a:r>
          </a:p>
          <a:p>
            <a:r>
              <a:rPr lang="en-US" sz="3200" dirty="0">
                <a:solidFill>
                  <a:srgbClr val="0000CC"/>
                </a:solidFill>
              </a:rPr>
              <a:t>Choose the budgeting approach that works best for you…and for you only.</a:t>
            </a:r>
          </a:p>
        </p:txBody>
      </p:sp>
    </p:spTree>
    <p:extLst>
      <p:ext uri="{BB962C8B-B14F-4D97-AF65-F5344CB8AC3E}">
        <p14:creationId xmlns:p14="http://schemas.microsoft.com/office/powerpoint/2010/main" val="37909575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515600"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C00000"/>
                </a:solidFill>
              </a:rPr>
              <a:t>If you have a spouse, partner, family or others who are affected by your budgeting decisions….</a:t>
            </a:r>
          </a:p>
          <a:p>
            <a:pPr marL="0" indent="0" algn="ctr">
              <a:buNone/>
            </a:pPr>
            <a:endParaRPr lang="en-US" sz="3200" b="1" i="1" dirty="0">
              <a:solidFill>
                <a:srgbClr val="C00000"/>
              </a:solidFill>
            </a:endParaRPr>
          </a:p>
          <a:p>
            <a:pPr marL="0" indent="0" algn="ctr">
              <a:buNone/>
            </a:pPr>
            <a:r>
              <a:rPr lang="en-US" sz="3200" b="1" i="1" dirty="0">
                <a:solidFill>
                  <a:srgbClr val="C00000"/>
                </a:solidFill>
              </a:rPr>
              <a:t>….Talk to them. Make budgeting a team effort.</a:t>
            </a:r>
          </a:p>
          <a:p>
            <a:pPr marL="0" indent="0" algn="ctr">
              <a:buNone/>
            </a:pPr>
            <a:endParaRPr lang="en-US" sz="3200" b="1" dirty="0"/>
          </a:p>
          <a:p>
            <a:r>
              <a:rPr lang="en-US" dirty="0">
                <a:solidFill>
                  <a:srgbClr val="0000CC"/>
                </a:solidFill>
              </a:rPr>
              <a:t>Research on personal finance shows that couples feel more empowered and develop a closer, stronger relationship when they share financial goals, decisions and strategies with each other.</a:t>
            </a:r>
          </a:p>
          <a:p>
            <a:r>
              <a:rPr lang="en-US" sz="2000" dirty="0">
                <a:solidFill>
                  <a:srgbClr val="0000CC"/>
                </a:solidFill>
              </a:rPr>
              <a:t>Your pets may be affected by your budgeting decisions. But you don’t have to communicate with them. They don’t want to be bothered with budgeting decisions. They have other priorities.</a:t>
            </a:r>
          </a:p>
        </p:txBody>
      </p:sp>
    </p:spTree>
    <p:extLst>
      <p:ext uri="{BB962C8B-B14F-4D97-AF65-F5344CB8AC3E}">
        <p14:creationId xmlns:p14="http://schemas.microsoft.com/office/powerpoint/2010/main" val="15099450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670628"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C00000"/>
                </a:solidFill>
              </a:rPr>
              <a:t>Some exercises to help you develop a budgeting mindset.</a:t>
            </a:r>
          </a:p>
          <a:p>
            <a:pPr marL="0" indent="0" algn="ctr">
              <a:buNone/>
            </a:pPr>
            <a:endParaRPr lang="en-US" sz="3200" b="1" dirty="0"/>
          </a:p>
          <a:p>
            <a:r>
              <a:rPr lang="en-US" dirty="0"/>
              <a:t>Track all of your income and expenses – every penny – over an extended period of time (say, 1-2 months).</a:t>
            </a:r>
          </a:p>
          <a:p>
            <a:r>
              <a:rPr lang="en-US" dirty="0"/>
              <a:t>Write down the last 15 things you spent money on.</a:t>
            </a:r>
          </a:p>
          <a:p>
            <a:r>
              <a:rPr lang="en-US" dirty="0"/>
              <a:t>Write down the next 15 things you want to spend money on.</a:t>
            </a:r>
          </a:p>
          <a:p>
            <a:r>
              <a:rPr lang="en-US" dirty="0"/>
              <a:t>Identify your 10 biggest expenses over the past 12 months.</a:t>
            </a:r>
          </a:p>
          <a:p>
            <a:r>
              <a:rPr lang="en-US" dirty="0"/>
              <a:t>Predict every dollar of income you will earn over the next 12 months.</a:t>
            </a:r>
          </a:p>
          <a:p>
            <a:r>
              <a:rPr lang="en-US" dirty="0"/>
              <a:t>Predict what your income will be for each of the next 5 years.</a:t>
            </a:r>
          </a:p>
        </p:txBody>
      </p:sp>
    </p:spTree>
    <p:extLst>
      <p:ext uri="{BB962C8B-B14F-4D97-AF65-F5344CB8AC3E}">
        <p14:creationId xmlns:p14="http://schemas.microsoft.com/office/powerpoint/2010/main" val="25282949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670628"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C00000"/>
                </a:solidFill>
              </a:rPr>
              <a:t>Some exercises to help you develop a budgeting mindset.</a:t>
            </a:r>
          </a:p>
          <a:p>
            <a:pPr marL="0" indent="0" algn="ctr">
              <a:buNone/>
            </a:pPr>
            <a:endParaRPr lang="en-US" sz="3200" b="1" dirty="0"/>
          </a:p>
          <a:p>
            <a:r>
              <a:rPr lang="en-US" dirty="0"/>
              <a:t>Track all of your income and expenses – every penny – over an extended period of time (say, 1-2 months).</a:t>
            </a:r>
          </a:p>
          <a:p>
            <a:r>
              <a:rPr lang="en-US" dirty="0"/>
              <a:t>Write down the last 15 things you spent money on.</a:t>
            </a:r>
          </a:p>
          <a:p>
            <a:r>
              <a:rPr lang="en-US" dirty="0"/>
              <a:t>Write down the next 15 things you want to spend money on.</a:t>
            </a:r>
          </a:p>
          <a:p>
            <a:r>
              <a:rPr lang="en-US" dirty="0"/>
              <a:t>Identify your 10 biggest expenses over the past 12 months.</a:t>
            </a:r>
          </a:p>
          <a:p>
            <a:r>
              <a:rPr lang="en-US" dirty="0"/>
              <a:t>Predict every dollar of income you will earn over the next 12 months.</a:t>
            </a:r>
          </a:p>
          <a:p>
            <a:r>
              <a:rPr lang="en-US" dirty="0"/>
              <a:t>Predict what your income will be for each of the next 5 years.</a:t>
            </a:r>
          </a:p>
        </p:txBody>
      </p:sp>
      <p:sp>
        <p:nvSpPr>
          <p:cNvPr id="5" name="Rounded Rectangle 4">
            <a:extLst>
              <a:ext uri="{FF2B5EF4-FFF2-40B4-BE49-F238E27FC236}">
                <a16:creationId xmlns:a16="http://schemas.microsoft.com/office/drawing/2014/main" id="{A0FC8B1F-C7B1-234D-A0BE-8E678C1F5360}"/>
              </a:ext>
            </a:extLst>
          </p:cNvPr>
          <p:cNvSpPr/>
          <p:nvPr/>
        </p:nvSpPr>
        <p:spPr>
          <a:xfrm>
            <a:off x="780143" y="1566726"/>
            <a:ext cx="10670628" cy="438413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What is the purpose of this self-analysis?</a:t>
            </a:r>
          </a:p>
          <a:p>
            <a:pPr algn="ctr"/>
            <a:endParaRPr lang="en-US" sz="3000" b="1" dirty="0"/>
          </a:p>
          <a:p>
            <a:pPr algn="ctr"/>
            <a:r>
              <a:rPr lang="en-US" sz="3000" b="1" dirty="0"/>
              <a:t>To ensure that your spending is aligned with your income.</a:t>
            </a:r>
          </a:p>
          <a:p>
            <a:pPr algn="ctr"/>
            <a:r>
              <a:rPr lang="en-US" sz="3000" b="1" dirty="0"/>
              <a:t>To ensure that your spending and income are part of your plan.</a:t>
            </a:r>
          </a:p>
          <a:p>
            <a:pPr algn="ctr"/>
            <a:r>
              <a:rPr lang="en-US" sz="3000" b="1" dirty="0"/>
              <a:t>To ensure your budget is driven by wants &amp; needs, and not driven by impulses.</a:t>
            </a:r>
          </a:p>
          <a:p>
            <a:pPr algn="ctr"/>
            <a:r>
              <a:rPr lang="en-US" sz="3000" b="1" dirty="0"/>
              <a:t>To be intentional.</a:t>
            </a:r>
          </a:p>
        </p:txBody>
      </p:sp>
    </p:spTree>
    <p:extLst>
      <p:ext uri="{BB962C8B-B14F-4D97-AF65-F5344CB8AC3E}">
        <p14:creationId xmlns:p14="http://schemas.microsoft.com/office/powerpoint/2010/main" val="16986555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670628"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t>Some actions that may help you better control your spending:</a:t>
            </a:r>
          </a:p>
          <a:p>
            <a:pPr marL="0" indent="0" algn="ctr">
              <a:buNone/>
            </a:pPr>
            <a:endParaRPr lang="en-US" sz="1200" b="1" dirty="0"/>
          </a:p>
          <a:p>
            <a:r>
              <a:rPr lang="en-US" sz="2600" dirty="0">
                <a:solidFill>
                  <a:srgbClr val="C00000"/>
                </a:solidFill>
              </a:rPr>
              <a:t>Wait 24 hours before making any purchase over a certain dollar amount </a:t>
            </a:r>
          </a:p>
          <a:p>
            <a:pPr lvl="1"/>
            <a:r>
              <a:rPr lang="en-US" sz="1800" dirty="0">
                <a:solidFill>
                  <a:srgbClr val="0000CC"/>
                </a:solidFill>
              </a:rPr>
              <a:t>For me, it’s $100. I don’t make any purchase of more than $100 without thinking about it for 24 hours</a:t>
            </a:r>
            <a:br>
              <a:rPr lang="en-US" sz="1800" dirty="0">
                <a:solidFill>
                  <a:srgbClr val="0000CC"/>
                </a:solidFill>
              </a:rPr>
            </a:br>
            <a:r>
              <a:rPr lang="en-US" sz="1800" dirty="0">
                <a:solidFill>
                  <a:srgbClr val="0000CC"/>
                </a:solidFill>
              </a:rPr>
              <a:t>(except groceries).</a:t>
            </a:r>
          </a:p>
          <a:p>
            <a:r>
              <a:rPr lang="en-US" sz="2600" dirty="0">
                <a:solidFill>
                  <a:srgbClr val="C00000"/>
                </a:solidFill>
              </a:rPr>
              <a:t>Don’t make any purchases on certain days or after a certain time </a:t>
            </a:r>
          </a:p>
          <a:p>
            <a:pPr lvl="1"/>
            <a:r>
              <a:rPr lang="en-US" sz="1800" dirty="0">
                <a:solidFill>
                  <a:srgbClr val="0000CC"/>
                </a:solidFill>
              </a:rPr>
              <a:t>For me it’s 9:00pm. I do not spend any money after 9:00pm. Ever.</a:t>
            </a:r>
          </a:p>
          <a:p>
            <a:r>
              <a:rPr lang="en-US" sz="2600" dirty="0">
                <a:solidFill>
                  <a:srgbClr val="C00000"/>
                </a:solidFill>
              </a:rPr>
              <a:t>Only use cash…because studies have found that spending cash causes us more pain than the abstraction of a credit card or debit card</a:t>
            </a:r>
          </a:p>
          <a:p>
            <a:pPr lvl="1"/>
            <a:r>
              <a:rPr lang="en-US" sz="1800" dirty="0">
                <a:solidFill>
                  <a:srgbClr val="0000CC"/>
                </a:solidFill>
              </a:rPr>
              <a:t>It’s also why casinos use similarly abstract poker chips…because we don’t feel pain when we lose them.</a:t>
            </a:r>
          </a:p>
          <a:p>
            <a:r>
              <a:rPr lang="en-US" sz="2600" dirty="0">
                <a:solidFill>
                  <a:srgbClr val="C00000"/>
                </a:solidFill>
              </a:rPr>
              <a:t>Take 10 minutes every Sunday to write down what you’re allowed to spend in this week.</a:t>
            </a:r>
          </a:p>
          <a:p>
            <a:endParaRPr lang="en-US" dirty="0">
              <a:solidFill>
                <a:srgbClr val="C00000"/>
              </a:solidFill>
            </a:endParaRPr>
          </a:p>
        </p:txBody>
      </p:sp>
    </p:spTree>
    <p:extLst>
      <p:ext uri="{BB962C8B-B14F-4D97-AF65-F5344CB8AC3E}">
        <p14:creationId xmlns:p14="http://schemas.microsoft.com/office/powerpoint/2010/main" val="25573888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670628"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t>Some actions that may help you better control your spending:</a:t>
            </a:r>
          </a:p>
          <a:p>
            <a:pPr marL="0" indent="0" algn="ctr">
              <a:buNone/>
            </a:pPr>
            <a:endParaRPr lang="en-US" sz="1200" b="1" dirty="0"/>
          </a:p>
          <a:p>
            <a:r>
              <a:rPr lang="en-US" sz="2600" dirty="0">
                <a:solidFill>
                  <a:srgbClr val="C00000"/>
                </a:solidFill>
              </a:rPr>
              <a:t>Wait 24 hours before making any purchase over a certain dollar amount </a:t>
            </a:r>
          </a:p>
          <a:p>
            <a:pPr lvl="1"/>
            <a:r>
              <a:rPr lang="en-US" sz="1800" dirty="0">
                <a:solidFill>
                  <a:srgbClr val="0000CC"/>
                </a:solidFill>
              </a:rPr>
              <a:t>For me, it’s $100. I don’t make any purchase of more than $100 without thinking about it for 24 hours</a:t>
            </a:r>
            <a:br>
              <a:rPr lang="en-US" sz="1800" dirty="0">
                <a:solidFill>
                  <a:srgbClr val="0000CC"/>
                </a:solidFill>
              </a:rPr>
            </a:br>
            <a:r>
              <a:rPr lang="en-US" sz="1800" dirty="0">
                <a:solidFill>
                  <a:srgbClr val="0000CC"/>
                </a:solidFill>
              </a:rPr>
              <a:t>(except groceries).</a:t>
            </a:r>
          </a:p>
          <a:p>
            <a:r>
              <a:rPr lang="en-US" sz="2600" dirty="0">
                <a:solidFill>
                  <a:srgbClr val="C00000"/>
                </a:solidFill>
              </a:rPr>
              <a:t>Don’t make any purchases on certain days or after a certain time </a:t>
            </a:r>
          </a:p>
          <a:p>
            <a:pPr lvl="1"/>
            <a:r>
              <a:rPr lang="en-US" sz="1800" dirty="0">
                <a:solidFill>
                  <a:srgbClr val="0000CC"/>
                </a:solidFill>
              </a:rPr>
              <a:t>For me it’s 9:00pm. I do not spend any money after 9:00pm. Ever.</a:t>
            </a:r>
          </a:p>
          <a:p>
            <a:r>
              <a:rPr lang="en-US" sz="2600" dirty="0">
                <a:solidFill>
                  <a:srgbClr val="C00000"/>
                </a:solidFill>
              </a:rPr>
              <a:t>Only use cash…because studies have found that spending cash causes us more pain than the abstraction of a credit card or debit card</a:t>
            </a:r>
          </a:p>
          <a:p>
            <a:pPr lvl="1"/>
            <a:r>
              <a:rPr lang="en-US" sz="1800" dirty="0">
                <a:solidFill>
                  <a:srgbClr val="0000CC"/>
                </a:solidFill>
              </a:rPr>
              <a:t>It’s also why casinos use similarly abstract poker chips…because we don’t feel pain when we lose them.</a:t>
            </a:r>
          </a:p>
          <a:p>
            <a:r>
              <a:rPr lang="en-US" sz="2600" dirty="0">
                <a:solidFill>
                  <a:srgbClr val="C00000"/>
                </a:solidFill>
              </a:rPr>
              <a:t>Take 10 minutes every Sunday to write down what you’re allowed to spend in this week.</a:t>
            </a:r>
          </a:p>
          <a:p>
            <a:endParaRPr lang="en-US" dirty="0">
              <a:solidFill>
                <a:srgbClr val="C00000"/>
              </a:solidFill>
            </a:endParaRPr>
          </a:p>
        </p:txBody>
      </p:sp>
      <p:sp>
        <p:nvSpPr>
          <p:cNvPr id="5" name="Rounded Rectangle 4">
            <a:extLst>
              <a:ext uri="{FF2B5EF4-FFF2-40B4-BE49-F238E27FC236}">
                <a16:creationId xmlns:a16="http://schemas.microsoft.com/office/drawing/2014/main" id="{443855A2-56B5-40C0-8B5F-29A87F1FA3CE}"/>
              </a:ext>
            </a:extLst>
          </p:cNvPr>
          <p:cNvSpPr/>
          <p:nvPr/>
        </p:nvSpPr>
        <p:spPr>
          <a:xfrm>
            <a:off x="1611807" y="1566726"/>
            <a:ext cx="8968385" cy="424062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And then reward yourself.</a:t>
            </a:r>
          </a:p>
          <a:p>
            <a:pPr algn="ctr"/>
            <a:endParaRPr lang="en-US" sz="3000" b="1" dirty="0"/>
          </a:p>
          <a:p>
            <a:pPr algn="ctr"/>
            <a:r>
              <a:rPr lang="en-US" sz="3000" b="1" dirty="0"/>
              <a:t>Turn this into a game.</a:t>
            </a:r>
          </a:p>
          <a:p>
            <a:pPr algn="ctr"/>
            <a:r>
              <a:rPr lang="en-US" sz="3000" b="1" dirty="0"/>
              <a:t>If you predict you will spend $200 this week, and you only spend $150, reward yourself with half the difference.</a:t>
            </a:r>
          </a:p>
          <a:p>
            <a:pPr algn="ctr"/>
            <a:r>
              <a:rPr lang="en-US" sz="3000" b="1" dirty="0"/>
              <a:t>Take $25 for happy hour or a night out.</a:t>
            </a:r>
          </a:p>
          <a:p>
            <a:pPr algn="ctr"/>
            <a:r>
              <a:rPr lang="en-US" sz="3000" b="1" dirty="0"/>
              <a:t>Put the other $25 into savings or investing.</a:t>
            </a:r>
          </a:p>
        </p:txBody>
      </p:sp>
    </p:spTree>
    <p:extLst>
      <p:ext uri="{BB962C8B-B14F-4D97-AF65-F5344CB8AC3E}">
        <p14:creationId xmlns:p14="http://schemas.microsoft.com/office/powerpoint/2010/main" val="24278115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Values, 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b="1" i="1" dirty="0">
                <a:solidFill>
                  <a:srgbClr val="C00000"/>
                </a:solidFill>
              </a:rPr>
              <a:t>Budgeting &amp; Debt Management</a:t>
            </a:r>
            <a:br>
              <a:rPr lang="en-US" sz="3000" b="1" i="1" dirty="0"/>
            </a:br>
            <a:endParaRPr lang="en-US" sz="3000" b="1" i="1" dirty="0"/>
          </a:p>
          <a:p>
            <a:r>
              <a:rPr lang="en-US" sz="3000" b="1" i="1" dirty="0">
                <a:solidFill>
                  <a:srgbClr val="0000CC"/>
                </a:solidFill>
              </a:rPr>
              <a:t>Resetting your financial plan</a:t>
            </a:r>
            <a:br>
              <a:rPr lang="en-US" sz="3000" b="1" i="1" dirty="0">
                <a:solidFill>
                  <a:srgbClr val="0000CC"/>
                </a:solidFill>
              </a:rPr>
            </a:br>
            <a:endParaRPr lang="en-US" sz="3000" b="1" i="1" dirty="0">
              <a:solidFill>
                <a:srgbClr val="0000CC"/>
              </a:solidFill>
            </a:endParaRPr>
          </a:p>
          <a:p>
            <a:r>
              <a:rPr lang="en-US" sz="3000" b="1" i="1" dirty="0">
                <a:solidFill>
                  <a:srgbClr val="006600"/>
                </a:solidFill>
              </a:rPr>
              <a:t>Tax planning</a:t>
            </a:r>
          </a:p>
          <a:p>
            <a:endParaRPr lang="en-US" sz="3000" b="1" i="1" dirty="0">
              <a:solidFill>
                <a:srgbClr val="006600"/>
              </a:solidFill>
            </a:endParaRPr>
          </a:p>
          <a:p>
            <a:r>
              <a:rPr lang="en-US" sz="3000" b="1" i="1" dirty="0">
                <a:solidFill>
                  <a:srgbClr val="7030A0"/>
                </a:solidFill>
              </a:rPr>
              <a:t>Summer Work, Holiday spending &amp; New Year’s Resolutions</a:t>
            </a:r>
            <a:br>
              <a:rPr lang="en-US" sz="3000" b="1" i="1" dirty="0">
                <a:solidFill>
                  <a:srgbClr val="006600"/>
                </a:solidFill>
              </a:rPr>
            </a:br>
            <a:endParaRPr lang="en-US" sz="3000" b="1" i="1" dirty="0">
              <a:solidFill>
                <a:srgbClr val="006600"/>
              </a:solidFill>
            </a:endParaRPr>
          </a:p>
          <a:p>
            <a:r>
              <a:rPr lang="en-US" sz="3000" b="1" i="1" dirty="0">
                <a:solidFill>
                  <a:srgbClr val="002060"/>
                </a:solidFill>
              </a:rPr>
              <a:t>Revisiting your family, personal &amp; career goals</a:t>
            </a:r>
            <a:endParaRPr lang="en-US" sz="3000" i="1" dirty="0">
              <a:solidFill>
                <a:srgbClr val="002060"/>
              </a:solidFill>
            </a:endParaRPr>
          </a:p>
        </p:txBody>
      </p:sp>
    </p:spTree>
    <p:extLst>
      <p:ext uri="{BB962C8B-B14F-4D97-AF65-F5344CB8AC3E}">
        <p14:creationId xmlns:p14="http://schemas.microsoft.com/office/powerpoint/2010/main" val="2662117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Budgeting &amp; Debt Management</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i="1" dirty="0">
                <a:solidFill>
                  <a:srgbClr val="C00000"/>
                </a:solidFill>
              </a:rPr>
              <a:t>Budgeting – The one truth is that you can only spend money that you have or earn…unless you borrow.</a:t>
            </a:r>
            <a:br>
              <a:rPr lang="en-US" sz="3600" b="1" i="1" dirty="0">
                <a:solidFill>
                  <a:srgbClr val="C00000"/>
                </a:solidFill>
              </a:rPr>
            </a:br>
            <a:endParaRPr lang="en-US" sz="3600" b="1" i="1" dirty="0">
              <a:solidFill>
                <a:srgbClr val="C00000"/>
              </a:solidFill>
            </a:endParaRPr>
          </a:p>
          <a:p>
            <a:pPr lvl="1"/>
            <a:r>
              <a:rPr lang="en-US" sz="2800" b="1" i="1" dirty="0">
                <a:solidFill>
                  <a:srgbClr val="C00000"/>
                </a:solidFill>
              </a:rPr>
              <a:t>Find a budget approach that works for you.</a:t>
            </a:r>
          </a:p>
          <a:p>
            <a:pPr lvl="1"/>
            <a:r>
              <a:rPr lang="en-US" sz="2800" b="1" i="1" dirty="0">
                <a:solidFill>
                  <a:srgbClr val="C00000"/>
                </a:solidFill>
              </a:rPr>
              <a:t>Don’t outsource all of your budgeting to apps, websites or your bank. Do it yourself. Internalize the numbers.</a:t>
            </a:r>
          </a:p>
          <a:p>
            <a:pPr lvl="1"/>
            <a:r>
              <a:rPr lang="en-US" sz="2800" b="1" i="1" dirty="0">
                <a:solidFill>
                  <a:srgbClr val="C00000"/>
                </a:solidFill>
              </a:rPr>
              <a:t>Set boundaries and rules – make willpower natural.</a:t>
            </a:r>
          </a:p>
          <a:p>
            <a:pPr lvl="1"/>
            <a:r>
              <a:rPr lang="en-US" sz="2800" b="1" i="1" dirty="0">
                <a:solidFill>
                  <a:srgbClr val="C00000"/>
                </a:solidFill>
              </a:rPr>
              <a:t>Set goals and challenges – make saving a game.</a:t>
            </a:r>
          </a:p>
          <a:p>
            <a:pPr lvl="1"/>
            <a:endParaRPr lang="en-US" sz="2800" b="1" i="1" dirty="0">
              <a:solidFill>
                <a:srgbClr val="C00000"/>
              </a:solidFill>
            </a:endParaRPr>
          </a:p>
          <a:p>
            <a:pPr lvl="1"/>
            <a:r>
              <a:rPr lang="en-US" sz="2800" b="1" i="1" dirty="0">
                <a:solidFill>
                  <a:srgbClr val="C00000"/>
                </a:solidFill>
              </a:rPr>
              <a:t>Align your spending with your values and what you care about most.</a:t>
            </a:r>
          </a:p>
        </p:txBody>
      </p:sp>
    </p:spTree>
    <p:extLst>
      <p:ext uri="{BB962C8B-B14F-4D97-AF65-F5344CB8AC3E}">
        <p14:creationId xmlns:p14="http://schemas.microsoft.com/office/powerpoint/2010/main" val="10480568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Budgeting &amp; Debt Management</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i="1" dirty="0">
                <a:solidFill>
                  <a:srgbClr val="C00000"/>
                </a:solidFill>
              </a:rPr>
              <a:t>Debt Management – When you borrow, you are saying that your present needs are so great that you are willing to endure some pain or sacrifice in the future to satisfy those needs</a:t>
            </a:r>
            <a:r>
              <a:rPr lang="en-US" b="1" i="1" dirty="0">
                <a:solidFill>
                  <a:srgbClr val="C00000"/>
                </a:solidFill>
              </a:rPr>
              <a:t> </a:t>
            </a:r>
            <a:r>
              <a:rPr lang="en-US" sz="1800" b="1" i="1" dirty="0">
                <a:solidFill>
                  <a:srgbClr val="C00000"/>
                </a:solidFill>
              </a:rPr>
              <a:t>(and almost all students do this)</a:t>
            </a:r>
            <a:r>
              <a:rPr lang="en-US" b="1" i="1" dirty="0">
                <a:solidFill>
                  <a:srgbClr val="C00000"/>
                </a:solidFill>
              </a:rPr>
              <a:t>.</a:t>
            </a:r>
          </a:p>
          <a:p>
            <a:pPr lvl="1"/>
            <a:endParaRPr lang="en-US" sz="2800" b="1" i="1" dirty="0">
              <a:solidFill>
                <a:srgbClr val="C00000"/>
              </a:solidFill>
            </a:endParaRPr>
          </a:p>
          <a:p>
            <a:pPr lvl="1"/>
            <a:r>
              <a:rPr lang="en-US" b="1" i="1" dirty="0">
                <a:solidFill>
                  <a:srgbClr val="C00000"/>
                </a:solidFill>
              </a:rPr>
              <a:t>Whenever you borrow – whether it’s student loans or credit card debt – make a plan for how you’re going to repay that debt.</a:t>
            </a:r>
          </a:p>
          <a:p>
            <a:pPr lvl="1"/>
            <a:r>
              <a:rPr lang="en-US" b="1" i="1" dirty="0">
                <a:solidFill>
                  <a:srgbClr val="C00000"/>
                </a:solidFill>
              </a:rPr>
              <a:t>Interest: the premium you pay to use someone else’s money.</a:t>
            </a:r>
          </a:p>
          <a:p>
            <a:pPr lvl="2"/>
            <a:r>
              <a:rPr lang="en-US" sz="2400" b="1" i="1" dirty="0">
                <a:solidFill>
                  <a:srgbClr val="C00000"/>
                </a:solidFill>
              </a:rPr>
              <a:t>Find loans with low rates, no fees or penalties &amp; a short repayment term.</a:t>
            </a:r>
          </a:p>
          <a:p>
            <a:pPr lvl="1"/>
            <a:r>
              <a:rPr lang="en-US" b="1" i="1" dirty="0">
                <a:solidFill>
                  <a:srgbClr val="C00000"/>
                </a:solidFill>
              </a:rPr>
              <a:t>Once a year, talk to a bank or lender about consolidating your debt.</a:t>
            </a:r>
            <a:br>
              <a:rPr lang="en-US" b="1" i="1" dirty="0">
                <a:solidFill>
                  <a:srgbClr val="C00000"/>
                </a:solidFill>
              </a:rPr>
            </a:br>
            <a:endParaRPr lang="en-US" b="1" i="1" dirty="0">
              <a:solidFill>
                <a:srgbClr val="C00000"/>
              </a:solidFill>
            </a:endParaRPr>
          </a:p>
          <a:p>
            <a:pPr lvl="1"/>
            <a:r>
              <a:rPr lang="en-US" b="1" i="1" dirty="0">
                <a:solidFill>
                  <a:srgbClr val="C00000"/>
                </a:solidFill>
              </a:rPr>
              <a:t>Live a life that is not controlled by debt. This starts with your values, your behavior &amp; your budgeting. Always have a plan to get rid of your debt.</a:t>
            </a:r>
          </a:p>
        </p:txBody>
      </p:sp>
    </p:spTree>
    <p:extLst>
      <p:ext uri="{BB962C8B-B14F-4D97-AF65-F5344CB8AC3E}">
        <p14:creationId xmlns:p14="http://schemas.microsoft.com/office/powerpoint/2010/main" val="20594146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p>
          <a:p>
            <a:pPr marL="0" indent="0" algn="ctr">
              <a:buNone/>
            </a:pPr>
            <a:endParaRPr lang="en-US" b="1" i="1" dirty="0">
              <a:solidFill>
                <a:srgbClr val="0000CC"/>
              </a:solidFill>
            </a:endParaRPr>
          </a:p>
          <a:p>
            <a:r>
              <a:rPr lang="en-US" sz="2500" dirty="0">
                <a:solidFill>
                  <a:srgbClr val="0000CC"/>
                </a:solidFill>
              </a:rPr>
              <a:t>We borrow because we want something today that we cannot afford today.</a:t>
            </a:r>
          </a:p>
          <a:p>
            <a:r>
              <a:rPr lang="en-US" sz="2500" dirty="0">
                <a:solidFill>
                  <a:srgbClr val="0000CC"/>
                </a:solidFill>
              </a:rPr>
              <a:t>We make a promise to pay for that something in the future.</a:t>
            </a:r>
          </a:p>
          <a:p>
            <a:endParaRPr lang="en-US" sz="2500" dirty="0">
              <a:solidFill>
                <a:srgbClr val="0000CC"/>
              </a:solidFill>
            </a:endParaRPr>
          </a:p>
          <a:p>
            <a:r>
              <a:rPr lang="en-US" sz="2500" dirty="0">
                <a:solidFill>
                  <a:srgbClr val="0000CC"/>
                </a:solidFill>
              </a:rPr>
              <a:t>The entity we borrow from wants to make money. They are not our friends.</a:t>
            </a:r>
          </a:p>
          <a:p>
            <a:r>
              <a:rPr lang="en-US" sz="2500" dirty="0">
                <a:solidFill>
                  <a:srgbClr val="0000CC"/>
                </a:solidFill>
              </a:rPr>
              <a:t>We have to pay them helping us get what we want today.</a:t>
            </a:r>
          </a:p>
          <a:p>
            <a:pPr lvl="1"/>
            <a:r>
              <a:rPr lang="en-US" sz="2100" dirty="0">
                <a:solidFill>
                  <a:srgbClr val="0000CC"/>
                </a:solidFill>
              </a:rPr>
              <a:t>At a minimum, we pay them interest on our debt.</a:t>
            </a:r>
          </a:p>
          <a:p>
            <a:pPr lvl="1"/>
            <a:r>
              <a:rPr lang="en-US" sz="2100" dirty="0">
                <a:solidFill>
                  <a:srgbClr val="0000CC"/>
                </a:solidFill>
              </a:rPr>
              <a:t>Depending on the type of debt, we may have to pay them much more (fees, collateral, earnings, control, etc.)</a:t>
            </a:r>
            <a:endParaRPr lang="en-US" sz="2500" dirty="0">
              <a:solidFill>
                <a:srgbClr val="0000CC"/>
              </a:solidFill>
            </a:endParaRPr>
          </a:p>
        </p:txBody>
      </p:sp>
    </p:spTree>
    <p:extLst>
      <p:ext uri="{BB962C8B-B14F-4D97-AF65-F5344CB8AC3E}">
        <p14:creationId xmlns:p14="http://schemas.microsoft.com/office/powerpoint/2010/main" val="3746611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99AEF0BC-6D4A-30BC-D318-C6809056A0F5}"/>
              </a:ext>
            </a:extLst>
          </p:cNvPr>
          <p:cNvSpPr txBox="1">
            <a:spLocks noChangeArrowheads="1"/>
          </p:cNvSpPr>
          <p:nvPr/>
        </p:nvSpPr>
        <p:spPr bwMode="auto">
          <a:xfrm>
            <a:off x="9027407" y="641875"/>
            <a:ext cx="3092669" cy="3292474"/>
          </a:xfrm>
          <a:prstGeom prst="rect">
            <a:avLst/>
          </a:prstGeom>
          <a:solidFill>
            <a:schemeClr val="accent1">
              <a:lumMod val="50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WEALTH GAP</a:t>
            </a:r>
          </a:p>
          <a:p>
            <a:pPr algn="ctr"/>
            <a:r>
              <a:rPr lang="en-US" b="1" dirty="0">
                <a:solidFill>
                  <a:schemeClr val="bg1"/>
                </a:solidFill>
                <a:latin typeface="Calibri" panose="020F0502020204030204" pitchFamily="34" charset="0"/>
                <a:cs typeface="Calibri" panose="020F0502020204030204" pitchFamily="34" charset="0"/>
              </a:rPr>
              <a:t> IN THE</a:t>
            </a:r>
          </a:p>
          <a:p>
            <a:pPr algn="ctr"/>
            <a:r>
              <a:rPr lang="en-US" b="1" dirty="0">
                <a:solidFill>
                  <a:schemeClr val="bg1"/>
                </a:solidFill>
                <a:latin typeface="Calibri" panose="020F0502020204030204" pitchFamily="34" charset="0"/>
                <a:cs typeface="Calibri" panose="020F0502020204030204" pitchFamily="34" charset="0"/>
              </a:rPr>
              <a:t> USA</a:t>
            </a:r>
          </a:p>
        </p:txBody>
      </p:sp>
      <p:pic>
        <p:nvPicPr>
          <p:cNvPr id="2" name="Picture 1">
            <a:extLst>
              <a:ext uri="{FF2B5EF4-FFF2-40B4-BE49-F238E27FC236}">
                <a16:creationId xmlns:a16="http://schemas.microsoft.com/office/drawing/2014/main" id="{CEB7B394-3048-FC27-8081-87FEA3D2D824}"/>
              </a:ext>
            </a:extLst>
          </p:cNvPr>
          <p:cNvPicPr>
            <a:picLocks noChangeAspect="1"/>
          </p:cNvPicPr>
          <p:nvPr/>
        </p:nvPicPr>
        <p:blipFill>
          <a:blip r:embed="rId3"/>
          <a:stretch>
            <a:fillRect/>
          </a:stretch>
        </p:blipFill>
        <p:spPr>
          <a:xfrm>
            <a:off x="71924" y="109001"/>
            <a:ext cx="8903083" cy="6721463"/>
          </a:xfrm>
          <a:prstGeom prst="rect">
            <a:avLst/>
          </a:prstGeom>
        </p:spPr>
      </p:pic>
    </p:spTree>
    <p:extLst>
      <p:ext uri="{BB962C8B-B14F-4D97-AF65-F5344CB8AC3E}">
        <p14:creationId xmlns:p14="http://schemas.microsoft.com/office/powerpoint/2010/main" val="5795465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br>
              <a:rPr lang="en-US" sz="4400" b="1" i="1" dirty="0">
                <a:solidFill>
                  <a:srgbClr val="C00000"/>
                </a:solidFill>
              </a:rPr>
            </a:br>
            <a:endParaRPr lang="en-US" sz="4400" b="1" i="1" dirty="0">
              <a:solidFill>
                <a:srgbClr val="C00000"/>
              </a:solidFill>
            </a:endParaRPr>
          </a:p>
          <a:p>
            <a:pPr marL="0" indent="0" algn="ctr">
              <a:buNone/>
            </a:pPr>
            <a:r>
              <a:rPr lang="en-US" sz="3400" b="1" i="1" dirty="0">
                <a:solidFill>
                  <a:srgbClr val="0000CC"/>
                </a:solidFill>
              </a:rPr>
              <a:t>If your debt is keeping you up at night…</a:t>
            </a:r>
          </a:p>
          <a:p>
            <a:pPr marL="0" indent="0" algn="ctr">
              <a:buNone/>
            </a:pPr>
            <a:r>
              <a:rPr lang="en-US" sz="3400" b="1" i="1" dirty="0">
                <a:solidFill>
                  <a:srgbClr val="0000CC"/>
                </a:solidFill>
              </a:rPr>
              <a:t>If your debt is preventing you from achieving your goals…</a:t>
            </a:r>
          </a:p>
          <a:p>
            <a:pPr marL="0" indent="0" algn="ctr">
              <a:buNone/>
            </a:pPr>
            <a:r>
              <a:rPr lang="en-US" sz="3400" b="1" i="1" dirty="0">
                <a:solidFill>
                  <a:srgbClr val="0000CC"/>
                </a:solidFill>
              </a:rPr>
              <a:t>If your debt is damaging your relationships…</a:t>
            </a:r>
          </a:p>
          <a:p>
            <a:pPr marL="0" indent="0" algn="ctr">
              <a:buNone/>
            </a:pPr>
            <a:endParaRPr lang="en-US" sz="3800" b="1" i="1" dirty="0">
              <a:solidFill>
                <a:srgbClr val="0000CC"/>
              </a:solidFill>
            </a:endParaRPr>
          </a:p>
          <a:p>
            <a:pPr marL="0" indent="0" algn="ctr">
              <a:buNone/>
            </a:pPr>
            <a:r>
              <a:rPr lang="en-US" sz="3800" b="1" i="1" dirty="0">
                <a:solidFill>
                  <a:srgbClr val="0000CC"/>
                </a:solidFill>
              </a:rPr>
              <a:t>…Then you may have too much debt.</a:t>
            </a:r>
          </a:p>
          <a:p>
            <a:pPr marL="0" indent="0" algn="ctr">
              <a:buNone/>
            </a:pPr>
            <a:r>
              <a:rPr lang="en-US" sz="2400" i="1" dirty="0">
                <a:solidFill>
                  <a:srgbClr val="0000CC"/>
                </a:solidFill>
              </a:rPr>
              <a:t>(we will return to this issue later)</a:t>
            </a:r>
            <a:endParaRPr lang="en-US" sz="2400" dirty="0">
              <a:solidFill>
                <a:srgbClr val="0000CC"/>
              </a:solidFill>
            </a:endParaRPr>
          </a:p>
        </p:txBody>
      </p:sp>
    </p:spTree>
    <p:extLst>
      <p:ext uri="{BB962C8B-B14F-4D97-AF65-F5344CB8AC3E}">
        <p14:creationId xmlns:p14="http://schemas.microsoft.com/office/powerpoint/2010/main" val="24240150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Truism About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99674" y="1326183"/>
            <a:ext cx="1139669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If you borrow $10,000,</a:t>
            </a:r>
          </a:p>
          <a:p>
            <a:pPr marL="0" indent="0" algn="ctr">
              <a:buNone/>
            </a:pPr>
            <a:r>
              <a:rPr lang="en-US" sz="4400" b="1" i="1" dirty="0">
                <a:solidFill>
                  <a:srgbClr val="C00000"/>
                </a:solidFill>
              </a:rPr>
              <a:t>You will have to repay $10,000.</a:t>
            </a:r>
          </a:p>
          <a:p>
            <a:pPr marL="0" indent="0" algn="ctr">
              <a:buNone/>
            </a:pPr>
            <a:endParaRPr lang="en-US" sz="4400" b="1" i="1" dirty="0">
              <a:solidFill>
                <a:srgbClr val="C00000"/>
              </a:solidFill>
            </a:endParaRPr>
          </a:p>
          <a:p>
            <a:pPr marL="0" indent="0" algn="ctr">
              <a:buNone/>
            </a:pPr>
            <a:r>
              <a:rPr lang="en-US" sz="3200" b="1" i="1" dirty="0">
                <a:solidFill>
                  <a:srgbClr val="0000CC"/>
                </a:solidFill>
              </a:rPr>
              <a:t>Whatever you borrow, you will have to repay – in full, with interest – 99% of the time. Lenders do not exist to give you money.</a:t>
            </a:r>
          </a:p>
          <a:p>
            <a:pPr marL="0" indent="0" algn="ctr">
              <a:buNone/>
            </a:pPr>
            <a:r>
              <a:rPr lang="en-US" sz="3200" b="1" i="1" dirty="0">
                <a:solidFill>
                  <a:srgbClr val="0000CC"/>
                </a:solidFill>
              </a:rPr>
              <a:t>One good exception: Student loan forgiveness.</a:t>
            </a:r>
          </a:p>
          <a:p>
            <a:pPr marL="0" indent="0" algn="ctr">
              <a:buNone/>
            </a:pPr>
            <a:r>
              <a:rPr lang="en-US" sz="3200" b="1" i="1" dirty="0">
                <a:solidFill>
                  <a:srgbClr val="0000CC"/>
                </a:solidFill>
              </a:rPr>
              <a:t>Lots of bad exceptions: Default, bankruptcy, short sale…</a:t>
            </a:r>
            <a:endParaRPr lang="en-US" sz="3200" dirty="0">
              <a:solidFill>
                <a:srgbClr val="0000CC"/>
              </a:solidFill>
            </a:endParaRPr>
          </a:p>
        </p:txBody>
      </p:sp>
    </p:spTree>
    <p:extLst>
      <p:ext uri="{BB962C8B-B14F-4D97-AF65-F5344CB8AC3E}">
        <p14:creationId xmlns:p14="http://schemas.microsoft.com/office/powerpoint/2010/main" val="14460217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Debt can help us achieve our goals, depending on our current situations and what those goals are.</a:t>
            </a:r>
          </a:p>
          <a:p>
            <a:pPr marL="0" indent="0" algn="ctr">
              <a:buNone/>
            </a:pPr>
            <a:endParaRPr lang="en-US" sz="3000" i="1" dirty="0">
              <a:solidFill>
                <a:srgbClr val="006600"/>
              </a:solidFill>
            </a:endParaRPr>
          </a:p>
          <a:p>
            <a:pPr marL="0" indent="0" algn="ctr">
              <a:buNone/>
            </a:pPr>
            <a:r>
              <a:rPr lang="en-US" sz="3000" i="1" dirty="0">
                <a:solidFill>
                  <a:srgbClr val="006600"/>
                </a:solidFill>
              </a:rPr>
              <a:t>Debt is also called “leverage” – because it gives us the ability do things we might not be able to do otherwise. </a:t>
            </a:r>
          </a:p>
          <a:p>
            <a:pPr marL="0" indent="0" algn="ctr">
              <a:buNone/>
            </a:pPr>
            <a:endParaRPr lang="en-US" sz="3000" i="1" dirty="0">
              <a:solidFill>
                <a:srgbClr val="006600"/>
              </a:solidFill>
            </a:endParaRPr>
          </a:p>
        </p:txBody>
      </p:sp>
    </p:spTree>
    <p:extLst>
      <p:ext uri="{BB962C8B-B14F-4D97-AF65-F5344CB8AC3E}">
        <p14:creationId xmlns:p14="http://schemas.microsoft.com/office/powerpoint/2010/main" val="30909616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My one primary piece of advice:</a:t>
            </a:r>
          </a:p>
          <a:p>
            <a:pPr marL="0" indent="0" algn="ctr">
              <a:buNone/>
            </a:pPr>
            <a:endParaRPr lang="en-US" sz="3000" i="1" dirty="0">
              <a:solidFill>
                <a:srgbClr val="006600"/>
              </a:solidFill>
            </a:endParaRPr>
          </a:p>
          <a:p>
            <a:pPr marL="0" indent="0" algn="ctr">
              <a:buNone/>
            </a:pPr>
            <a:r>
              <a:rPr lang="en-US" i="1" dirty="0">
                <a:solidFill>
                  <a:srgbClr val="C00000"/>
                </a:solidFill>
              </a:rPr>
              <a:t>Whenever borrow money – whether it’s $20 for a Friday night pizza on your credit card or a $10,000 student loan – have a plan for paying it back. </a:t>
            </a:r>
          </a:p>
          <a:p>
            <a:pPr marL="0" indent="0" algn="ctr">
              <a:buNone/>
            </a:pPr>
            <a:r>
              <a:rPr lang="en-US" i="1" dirty="0">
                <a:solidFill>
                  <a:srgbClr val="C00000"/>
                </a:solidFill>
              </a:rPr>
              <a:t>Know why you are borrowing and where you will get the money to repay it.</a:t>
            </a:r>
          </a:p>
        </p:txBody>
      </p:sp>
    </p:spTree>
    <p:extLst>
      <p:ext uri="{BB962C8B-B14F-4D97-AF65-F5344CB8AC3E}">
        <p14:creationId xmlns:p14="http://schemas.microsoft.com/office/powerpoint/2010/main" val="1596907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ew House Clipart - ClipArt Best">
            <a:extLst>
              <a:ext uri="{FF2B5EF4-FFF2-40B4-BE49-F238E27FC236}">
                <a16:creationId xmlns:a16="http://schemas.microsoft.com/office/drawing/2014/main" id="{8059C50D-81DE-CB47-A9B5-3F8DC94A2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829" y="1660339"/>
            <a:ext cx="3277479" cy="21849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eason 4 episode 6 GIFs - Primo GIF - Latest Animated GIFs">
            <a:extLst>
              <a:ext uri="{FF2B5EF4-FFF2-40B4-BE49-F238E27FC236}">
                <a16:creationId xmlns:a16="http://schemas.microsoft.com/office/drawing/2014/main" id="{E0D7AFB6-3D32-6F45-A02F-B1D6CAC7F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2546" y="1660340"/>
            <a:ext cx="2906702" cy="242225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4417842"/>
            <a:ext cx="10401048"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Is this debt aligned with my values, goals &amp; dreams?</a:t>
            </a:r>
            <a:br>
              <a:rPr lang="en-US" sz="3700" i="1" dirty="0"/>
            </a:br>
            <a:endParaRPr lang="en-US" sz="3700" i="1" dirty="0"/>
          </a:p>
          <a:p>
            <a:pPr marL="0" indent="0" algn="ctr">
              <a:buNone/>
            </a:pPr>
            <a:r>
              <a:rPr lang="en-US" sz="3700" i="1" dirty="0"/>
              <a:t>How am I going to repay this debt?</a:t>
            </a:r>
            <a:endParaRPr lang="en-US" sz="3700"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0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Effect transition="in" filter="fade">
                                      <p:cBhvr>
                                        <p:cTn id="9" dur="500"/>
                                        <p:tgtEl>
                                          <p:spTgt spid="3080"/>
                                        </p:tgtEl>
                                      </p:cBhvr>
                                    </p:animEffect>
                                  </p:childTnLst>
                                </p:cTn>
                              </p:par>
                              <p:par>
                                <p:cTn id="10" presetID="23" presetClass="entr" presetSubtype="16" fill="hold" nodeType="withEffect">
                                  <p:stCondLst>
                                    <p:cond delay="0"/>
                                  </p:stCondLst>
                                  <p:childTnLst>
                                    <p:set>
                                      <p:cBhvr>
                                        <p:cTn id="11" dur="1" fill="hold">
                                          <p:stCondLst>
                                            <p:cond delay="0"/>
                                          </p:stCondLst>
                                        </p:cTn>
                                        <p:tgtEl>
                                          <p:spTgt spid="3084"/>
                                        </p:tgtEl>
                                        <p:attrNameLst>
                                          <p:attrName>style.visibility</p:attrName>
                                        </p:attrNameLst>
                                      </p:cBhvr>
                                      <p:to>
                                        <p:strVal val="visible"/>
                                      </p:to>
                                    </p:set>
                                    <p:anim calcmode="lin" valueType="num">
                                      <p:cBhvr>
                                        <p:cTn id="12" dur="500" fill="hold"/>
                                        <p:tgtEl>
                                          <p:spTgt spid="3084"/>
                                        </p:tgtEl>
                                        <p:attrNameLst>
                                          <p:attrName>ppt_w</p:attrName>
                                        </p:attrNameLst>
                                      </p:cBhvr>
                                      <p:tavLst>
                                        <p:tav tm="0">
                                          <p:val>
                                            <p:fltVal val="0"/>
                                          </p:val>
                                        </p:tav>
                                        <p:tav tm="100000">
                                          <p:val>
                                            <p:strVal val="#ppt_w"/>
                                          </p:val>
                                        </p:tav>
                                      </p:tavLst>
                                    </p:anim>
                                    <p:anim calcmode="lin" valueType="num">
                                      <p:cBhvr>
                                        <p:cTn id="13" dur="500" fill="hold"/>
                                        <p:tgtEl>
                                          <p:spTgt spid="3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NOTE:</a:t>
            </a:r>
          </a:p>
          <a:p>
            <a:pPr marL="0" indent="0" algn="ctr">
              <a:buNone/>
            </a:pPr>
            <a:r>
              <a:rPr lang="en-US" sz="3700" i="1" dirty="0"/>
              <a:t>Using a credit card is not necessarily a bad idea.</a:t>
            </a:r>
          </a:p>
          <a:p>
            <a:pPr marL="0" indent="0" algn="ctr">
              <a:buNone/>
            </a:pPr>
            <a:r>
              <a:rPr lang="en-US" sz="3700" i="1" dirty="0"/>
              <a:t>Only racking up loads of credit card debt is a bad idea.</a:t>
            </a:r>
          </a:p>
          <a:p>
            <a:pPr marL="0" indent="0" algn="ctr">
              <a:buNone/>
            </a:pPr>
            <a:endParaRPr lang="en-US" sz="3700" i="1" dirty="0"/>
          </a:p>
          <a:p>
            <a:pPr marL="0" indent="0" algn="ctr">
              <a:buNone/>
            </a:pPr>
            <a:r>
              <a:rPr lang="en-US" sz="3700" i="1" dirty="0"/>
              <a:t>I regularly use 3 credit cards.</a:t>
            </a:r>
          </a:p>
          <a:p>
            <a:pPr marL="0" indent="0" algn="ctr">
              <a:buNone/>
            </a:pPr>
            <a:r>
              <a:rPr lang="en-US" sz="3700" i="1" dirty="0"/>
              <a:t>Here’s how and here’s why…</a:t>
            </a:r>
            <a:endParaRPr lang="en-US" sz="3700"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539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786410" y="1362517"/>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chemeClr val="accent5">
                    <a:lumMod val="50000"/>
                  </a:schemeClr>
                </a:solidFill>
              </a:rPr>
              <a:t>Card #1: </a:t>
            </a:r>
            <a:r>
              <a:rPr lang="en-US" sz="3200" i="1" dirty="0">
                <a:solidFill>
                  <a:schemeClr val="accent5">
                    <a:lumMod val="50000"/>
                  </a:schemeClr>
                </a:solidFill>
              </a:rPr>
              <a:t>Automatic bill payment of recurring monthly 	expenses (phone, insurance, cable, utilities)</a:t>
            </a:r>
          </a:p>
        </p:txBody>
      </p:sp>
      <p:pic>
        <p:nvPicPr>
          <p:cNvPr id="5124" name="Picture 4" descr="Free clip art &quot;Credit Card (Front)&quot; by Jmlevick">
            <a:extLst>
              <a:ext uri="{FF2B5EF4-FFF2-40B4-BE49-F238E27FC236}">
                <a16:creationId xmlns:a16="http://schemas.microsoft.com/office/drawing/2014/main" id="{67964D25-4F1A-C241-A0EC-43C8785C7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57" y="1405061"/>
            <a:ext cx="1407765" cy="88728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redit Card Clip Art - Royalty Free - GoGraph">
            <a:extLst>
              <a:ext uri="{FF2B5EF4-FFF2-40B4-BE49-F238E27FC236}">
                <a16:creationId xmlns:a16="http://schemas.microsoft.com/office/drawing/2014/main" id="{CBAF53D8-BD9D-1C43-946D-EB85C08AA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56" y="4386132"/>
            <a:ext cx="1519965" cy="9860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redit Card clipart - Visa, Bank, Text, transparent clip art">
            <a:extLst>
              <a:ext uri="{FF2B5EF4-FFF2-40B4-BE49-F238E27FC236}">
                <a16:creationId xmlns:a16="http://schemas.microsoft.com/office/drawing/2014/main" id="{785BA5A1-65A3-0C41-9692-B9B0F43FB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56" y="2837950"/>
            <a:ext cx="1407765" cy="8935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A377AB9-EA25-D545-89C8-E2A443762C7D}"/>
              </a:ext>
            </a:extLst>
          </p:cNvPr>
          <p:cNvSpPr/>
          <p:nvPr/>
        </p:nvSpPr>
        <p:spPr>
          <a:xfrm>
            <a:off x="272504" y="5311889"/>
            <a:ext cx="1247459" cy="337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rgbClr val="C00000"/>
                </a:solidFill>
              </a:rPr>
              <a:t>Card #2: </a:t>
            </a:r>
            <a:r>
              <a:rPr lang="en-US" sz="3200" i="1" dirty="0">
                <a:solidFill>
                  <a:srgbClr val="C00000"/>
                </a:solidFill>
              </a:rPr>
              <a:t>Living and discretionary expenses (gas, 	groceries, coffee, pizza, new shoes)</a:t>
            </a: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t>Card #3: </a:t>
            </a:r>
            <a:r>
              <a:rPr lang="en-US" sz="3200" i="1" dirty="0"/>
              <a:t>Non-recurring big expenses (vacation, holidays, 	charity, new refrigerator)</a:t>
            </a:r>
            <a:br>
              <a:rPr lang="en-US" sz="3200" i="1" dirty="0"/>
            </a:br>
            <a:br>
              <a:rPr lang="en-US" sz="3200" i="1" dirty="0"/>
            </a:br>
            <a:r>
              <a:rPr lang="en-US" sz="3200" i="1" dirty="0"/>
              <a:t>Card #3 frequently has a $0.00 balance</a:t>
            </a:r>
          </a:p>
        </p:txBody>
      </p:sp>
    </p:spTree>
    <p:extLst>
      <p:ext uri="{BB962C8B-B14F-4D97-AF65-F5344CB8AC3E}">
        <p14:creationId xmlns:p14="http://schemas.microsoft.com/office/powerpoint/2010/main" val="24185703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2537687" y="1960206"/>
            <a:ext cx="7116626" cy="4668507"/>
          </a:xfrm>
          <a:prstGeom prst="rect">
            <a:avLst/>
          </a:prstGeom>
          <a:ln w="28575">
            <a:solidFill>
              <a:schemeClr val="tx1"/>
            </a:solidFill>
          </a:ln>
        </p:spPr>
      </p:pic>
    </p:spTree>
    <p:extLst>
      <p:ext uri="{BB962C8B-B14F-4D97-AF65-F5344CB8AC3E}">
        <p14:creationId xmlns:p14="http://schemas.microsoft.com/office/powerpoint/2010/main" val="20324950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14678" y="3152858"/>
            <a:ext cx="5592374" cy="2031325"/>
          </a:xfrm>
          <a:prstGeom prst="rect">
            <a:avLst/>
          </a:prstGeom>
          <a:noFill/>
        </p:spPr>
        <p:txBody>
          <a:bodyPr wrap="square">
            <a:spAutoFit/>
          </a:bodyPr>
          <a:lstStyle/>
          <a:p>
            <a:pPr marL="914400" indent="-457200"/>
            <a:r>
              <a:rPr lang="en-US"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35%	Payment History – This is perhaps this simplest category, as it looks at how well you repay all borrowed amounts on credit cards, retail accounts, auto loans, utilities and phone bills, other installment loans and other debts. The better you are at repaying, the better your Payment History. Pay your bills on time.</a:t>
            </a:r>
          </a:p>
        </p:txBody>
      </p:sp>
    </p:spTree>
    <p:extLst>
      <p:ext uri="{BB962C8B-B14F-4D97-AF65-F5344CB8AC3E}">
        <p14:creationId xmlns:p14="http://schemas.microsoft.com/office/powerpoint/2010/main" val="28973735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693319"/>
          </a:xfrm>
          <a:prstGeom prst="rect">
            <a:avLst/>
          </a:prstGeom>
          <a:noFill/>
        </p:spPr>
        <p:txBody>
          <a:bodyPr wrap="square">
            <a:spAutoFit/>
          </a:bodyPr>
          <a:lstStyle/>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30%	Amounts Owed –The amount you owe is not simply about how much money you owe, but it’s also about how much of your available credit you use. If you have a credit card limit of $5,000 and your balance is $4,000, that’s worse than having a limit of $20,000 and a balance of $10,000. There are many trade-offs within this category and it can be confusing. </a:t>
            </a:r>
          </a:p>
          <a:p>
            <a:pPr marL="914400" indent="-457200"/>
            <a:endPar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	Pro-tip if you are using more than 30% of your available balance: Pay it off or down before the end of your reporting cycle and the credit agencies will never know it existed.</a:t>
            </a:r>
            <a:endParaRPr lang="en-US" dirty="0">
              <a:solidFill>
                <a:srgbClr val="0000CC"/>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338907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8043555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693319"/>
          </a:xfrm>
          <a:prstGeom prst="rect">
            <a:avLst/>
          </a:prstGeom>
          <a:noFill/>
        </p:spPr>
        <p:txBody>
          <a:bodyPr wrap="square">
            <a:spAutoFit/>
          </a:bodyPr>
          <a:lstStyle/>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30%	Amounts Owed –The amount you owe is not simply about how much money you owe, but it’s also about how much of your available credit you use. If you have a credit card limit of $5,000 and your balance is $4,000, that’s worse than having a limit of $20,000 and a balance of $10,000. There are many trade-offs within this category and it can be confusing. </a:t>
            </a:r>
          </a:p>
          <a:p>
            <a:pPr marL="914400" indent="-457200"/>
            <a:endPar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	Pro-tip if you are using more than 30% of your available balance: Pay it off or down before the end of your reporting cycle and the credit agencies will never know it existed.</a:t>
            </a:r>
            <a:endParaRPr lang="en-US" dirty="0">
              <a:solidFill>
                <a:srgbClr val="0000CC"/>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
        <p:nvSpPr>
          <p:cNvPr id="2" name="TextBox 1">
            <a:extLst>
              <a:ext uri="{FF2B5EF4-FFF2-40B4-BE49-F238E27FC236}">
                <a16:creationId xmlns:a16="http://schemas.microsoft.com/office/drawing/2014/main" id="{03B17B13-10CD-49CC-80FA-CCBDB16BC58A}"/>
              </a:ext>
            </a:extLst>
          </p:cNvPr>
          <p:cNvSpPr txBox="1"/>
          <p:nvPr/>
        </p:nvSpPr>
        <p:spPr>
          <a:xfrm>
            <a:off x="7865533" y="2396067"/>
            <a:ext cx="3378200" cy="2800767"/>
          </a:xfrm>
          <a:prstGeom prst="rect">
            <a:avLst/>
          </a:prstGeom>
          <a:solidFill>
            <a:schemeClr val="bg1"/>
          </a:solidFill>
          <a:ln w="28575">
            <a:solidFill>
              <a:srgbClr val="FF0000"/>
            </a:solidFill>
          </a:ln>
        </p:spPr>
        <p:txBody>
          <a:bodyPr wrap="square" rtlCol="0">
            <a:spAutoFit/>
          </a:bodyPr>
          <a:lstStyle/>
          <a:p>
            <a:pPr algn="ctr"/>
            <a:r>
              <a:rPr lang="en-US" sz="2200" dirty="0">
                <a:solidFill>
                  <a:srgbClr val="FF0000"/>
                </a:solidFill>
              </a:rPr>
              <a:t>One thing you can do tomorrow that might improve your credit score:</a:t>
            </a:r>
          </a:p>
          <a:p>
            <a:pPr algn="ctr"/>
            <a:endParaRPr lang="en-US" sz="2200" dirty="0">
              <a:solidFill>
                <a:srgbClr val="FF0000"/>
              </a:solidFill>
            </a:endParaRPr>
          </a:p>
          <a:p>
            <a:pPr algn="ctr"/>
            <a:r>
              <a:rPr lang="en-US" sz="2200" dirty="0">
                <a:solidFill>
                  <a:srgbClr val="FF0000"/>
                </a:solidFill>
              </a:rPr>
              <a:t>Ask for a credit limit increase on all of your credit cards or outstanding lines of credit.</a:t>
            </a:r>
          </a:p>
        </p:txBody>
      </p:sp>
    </p:spTree>
    <p:extLst>
      <p:ext uri="{BB962C8B-B14F-4D97-AF65-F5344CB8AC3E}">
        <p14:creationId xmlns:p14="http://schemas.microsoft.com/office/powerpoint/2010/main" val="17092493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266068" y="2286901"/>
            <a:ext cx="5680559" cy="2031325"/>
          </a:xfrm>
          <a:prstGeom prst="rect">
            <a:avLst/>
          </a:prstGeom>
          <a:noFill/>
        </p:spPr>
        <p:txBody>
          <a:bodyPr wrap="square">
            <a:spAutoFit/>
          </a:bodyPr>
          <a:lstStyle/>
          <a:p>
            <a:pPr marL="914400" indent="-457200"/>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15%	Length of Credit History – This is also pretty simple – the longer your history of paying bills and loans, the better off you’ll be. Yes, this does bias against younger borrowers – but if your behavior in the other categories is strong, you should be okay. Be patient – you’ll build your history.</a:t>
            </a:r>
            <a:endPar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3294426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2862322"/>
          </a:xfrm>
          <a:prstGeom prst="rect">
            <a:avLst/>
          </a:prstGeom>
          <a:noFill/>
        </p:spPr>
        <p:txBody>
          <a:bodyPr wrap="square">
            <a:spAutoFit/>
          </a:bodyPr>
          <a:lstStyle/>
          <a:p>
            <a:pPr marL="914400" indent="-457200"/>
            <a:r>
              <a:rPr lang="en-US" dirty="0">
                <a:solidFill>
                  <a:srgbClr val="006600"/>
                </a:solidFill>
                <a:latin typeface="Calibri" panose="020F0502020204030204" pitchFamily="34" charset="0"/>
                <a:ea typeface="Times New Roman" panose="02020603050405020304" pitchFamily="18" charset="0"/>
                <a:cs typeface="Calibri" panose="020F0502020204030204" pitchFamily="34" charset="0"/>
              </a:rPr>
              <a:t>10%	Credit Mix – Perhaps ironically, it can be better to have 5 different accounts that you repay regularly than it is to have just 2 different accounts. The greater the variety of accounts you have, the more opportunity you have to indicate that you are a low credit risk. Of course, if you have 5 accounts and you miss your payments, that will be doubly bad. Pay your bills on time and the Credit Mix will take care of itself.</a:t>
            </a:r>
            <a:endParaRPr lang="en-US"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312103037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69179" y="2946737"/>
            <a:ext cx="5592374" cy="2585323"/>
          </a:xfrm>
          <a:prstGeom prst="rect">
            <a:avLst/>
          </a:prstGeom>
          <a:noFill/>
        </p:spPr>
        <p:txBody>
          <a:bodyPr wrap="square">
            <a:spAutoFit/>
          </a:bodyPr>
          <a:lstStyle/>
          <a:p>
            <a:pPr marL="914400" indent="-457200"/>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10%	New Credit – Opening a large number of new accounts in a short period of time may indicate that you are a higher risk. So, is the moral to never open new accounts? No – because then you can never indicate that you are a low risk. Be mindful of opening too many accounts in a short period of time, pay all your bills on time, and the New Credit category will not be a big issue. </a:t>
            </a:r>
            <a:endParaRPr lang="en-US"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6731031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970318"/>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Your FICO Score will become an actual number: between 250 and 900. </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higher your Score, the lower interest rates you will pay on most loans.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FICO Score for Americans is just over 700. </a:t>
            </a: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in Louisiana is 677, the second lowest in the 50 U.S. states; only Mississippi has a lower average FICO Score.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pic>
        <p:nvPicPr>
          <p:cNvPr id="2" name="Picture 1">
            <a:extLst>
              <a:ext uri="{FF2B5EF4-FFF2-40B4-BE49-F238E27FC236}">
                <a16:creationId xmlns:a16="http://schemas.microsoft.com/office/drawing/2014/main" id="{0B14C25B-633F-D946-BB25-374B3DE2912E}"/>
              </a:ext>
            </a:extLst>
          </p:cNvPr>
          <p:cNvPicPr>
            <a:picLocks noChangeAspect="1"/>
          </p:cNvPicPr>
          <p:nvPr/>
        </p:nvPicPr>
        <p:blipFill>
          <a:blip r:embed="rId3"/>
          <a:stretch>
            <a:fillRect/>
          </a:stretch>
        </p:blipFill>
        <p:spPr>
          <a:xfrm>
            <a:off x="8023704" y="3573828"/>
            <a:ext cx="3360371" cy="1560172"/>
          </a:xfrm>
          <a:prstGeom prst="rect">
            <a:avLst/>
          </a:prstGeom>
        </p:spPr>
      </p:pic>
    </p:spTree>
    <p:extLst>
      <p:ext uri="{BB962C8B-B14F-4D97-AF65-F5344CB8AC3E}">
        <p14:creationId xmlns:p14="http://schemas.microsoft.com/office/powerpoint/2010/main" val="26784774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000" b="1" dirty="0">
                <a:solidFill>
                  <a:srgbClr val="C00000"/>
                </a:solidFill>
                <a:latin typeface="Arial" panose="020B0604020202020204" pitchFamily="34" charset="0"/>
              </a:rPr>
              <a:t>WHAT SHOULD YOU BE FOCUSED ON WITH RESPECT TO YOUR CREDIT SCORE?</a:t>
            </a:r>
            <a:endParaRPr lang="en-US" sz="2000" dirty="0">
              <a:solidFill>
                <a:srgbClr val="C00000"/>
              </a:solidFill>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4247317"/>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below 600, there are probably 1 or 2 areas where you have significant weaknesses in your history.</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Commit to correcting these weaknesses and not creating any new weaknesses.</a:t>
            </a: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between 600-700, there are probably 1 or 2 areas that can be improved – or where you used to have significant weaknesses.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Keep doing what you’re doing – and commit to not creating any new concerns.</a:t>
            </a:r>
          </a:p>
          <a:p>
            <a:pPr marL="914400" indent="-457200"/>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over 700, keep doing what you’re doing and time will eventually get you the best score possible.</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2576660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5549893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0000CC"/>
                </a:solidFill>
              </a:rPr>
              <a:t>Resetting your financial plan</a:t>
            </a:r>
            <a:br>
              <a:rPr lang="en-US" sz="3600" b="1" i="1" dirty="0">
                <a:solidFill>
                  <a:srgbClr val="0000CC"/>
                </a:solidFill>
              </a:rPr>
            </a:br>
            <a:endParaRPr lang="en-US" sz="3600" b="1" i="1" dirty="0">
              <a:solidFill>
                <a:srgbClr val="0000CC"/>
              </a:solidFill>
            </a:endParaRPr>
          </a:p>
          <a:p>
            <a:pPr lvl="1"/>
            <a:r>
              <a:rPr lang="en-US" sz="3000" b="1" i="1" dirty="0">
                <a:solidFill>
                  <a:srgbClr val="0000CC"/>
                </a:solidFill>
              </a:rPr>
              <a:t>Revisit your values and identify your short- and long-term goals</a:t>
            </a:r>
          </a:p>
          <a:p>
            <a:pPr lvl="1"/>
            <a:r>
              <a:rPr lang="en-US" sz="3000" b="1" i="1" dirty="0">
                <a:solidFill>
                  <a:srgbClr val="0000CC"/>
                </a:solidFill>
              </a:rPr>
              <a:t>Analyze your insurance, phone, subscription and other expenses</a:t>
            </a:r>
          </a:p>
          <a:p>
            <a:pPr lvl="1"/>
            <a:r>
              <a:rPr lang="en-US" sz="3000" b="1" i="1" dirty="0">
                <a:solidFill>
                  <a:srgbClr val="0000CC"/>
                </a:solidFill>
              </a:rPr>
              <a:t>Should you look for a new job?</a:t>
            </a:r>
          </a:p>
          <a:p>
            <a:pPr lvl="1"/>
            <a:r>
              <a:rPr lang="en-US" sz="3000" b="1" i="1" dirty="0">
                <a:solidFill>
                  <a:srgbClr val="0000CC"/>
                </a:solidFill>
              </a:rPr>
              <a:t>Start a money journal – note your behaviors, feelings and emotions related to how you spend money</a:t>
            </a:r>
          </a:p>
          <a:p>
            <a:pPr lvl="1"/>
            <a:r>
              <a:rPr lang="en-US" sz="3000" b="1" i="1" dirty="0">
                <a:solidFill>
                  <a:srgbClr val="0000CC"/>
                </a:solidFill>
              </a:rPr>
              <a:t>Share your financial goals with your family</a:t>
            </a:r>
          </a:p>
          <a:p>
            <a:pPr lvl="1"/>
            <a:endParaRPr lang="en-US" i="1" dirty="0">
              <a:solidFill>
                <a:srgbClr val="002060"/>
              </a:solidFill>
            </a:endParaRPr>
          </a:p>
        </p:txBody>
      </p:sp>
    </p:spTree>
    <p:extLst>
      <p:ext uri="{BB962C8B-B14F-4D97-AF65-F5344CB8AC3E}">
        <p14:creationId xmlns:p14="http://schemas.microsoft.com/office/powerpoint/2010/main" val="365912818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2865365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006600"/>
                </a:solidFill>
              </a:rPr>
              <a:t>Tax planning</a:t>
            </a:r>
            <a:br>
              <a:rPr lang="en-US" sz="3600" b="1" i="1" dirty="0">
                <a:solidFill>
                  <a:srgbClr val="006600"/>
                </a:solidFill>
              </a:rPr>
            </a:br>
            <a:endParaRPr lang="en-US" sz="2400" b="1" i="1" dirty="0">
              <a:solidFill>
                <a:srgbClr val="006600"/>
              </a:solidFill>
            </a:endParaRPr>
          </a:p>
          <a:p>
            <a:pPr lvl="1"/>
            <a:r>
              <a:rPr lang="en-US" sz="3000" b="1" i="1" dirty="0">
                <a:solidFill>
                  <a:srgbClr val="006600"/>
                </a:solidFill>
              </a:rPr>
              <a:t>Do you want to make any charitable donations before year-end (or wait until January)?</a:t>
            </a:r>
          </a:p>
          <a:p>
            <a:pPr lvl="1"/>
            <a:r>
              <a:rPr lang="en-US" sz="3000" b="1" i="1" dirty="0">
                <a:solidFill>
                  <a:srgbClr val="006600"/>
                </a:solidFill>
              </a:rPr>
              <a:t>Should you recognize any investment gains or losses before year-end?</a:t>
            </a:r>
          </a:p>
          <a:p>
            <a:pPr lvl="1"/>
            <a:r>
              <a:rPr lang="en-US" sz="3000" b="1" i="1" dirty="0">
                <a:solidFill>
                  <a:srgbClr val="006600"/>
                </a:solidFill>
              </a:rPr>
              <a:t>Do you know all of the deductions and credits that you are eligible for?</a:t>
            </a:r>
            <a:endParaRPr lang="en-US" sz="3000" i="1" dirty="0">
              <a:solidFill>
                <a:srgbClr val="006600"/>
              </a:solidFill>
            </a:endParaRPr>
          </a:p>
          <a:p>
            <a:pPr lvl="1"/>
            <a:r>
              <a:rPr lang="en-US" sz="3000" b="1" i="1" dirty="0">
                <a:solidFill>
                  <a:srgbClr val="006600"/>
                </a:solidFill>
              </a:rPr>
              <a:t>Did you receive a tax refund this year? Do you really want a tax refund each year?</a:t>
            </a:r>
          </a:p>
        </p:txBody>
      </p:sp>
    </p:spTree>
    <p:extLst>
      <p:ext uri="{BB962C8B-B14F-4D97-AF65-F5344CB8AC3E}">
        <p14:creationId xmlns:p14="http://schemas.microsoft.com/office/powerpoint/2010/main" val="2337746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0000CC"/>
                </a:solidFill>
              </a:rPr>
              <a:t>There is no judgment in personal finance.</a:t>
            </a:r>
          </a:p>
          <a:p>
            <a:pPr marL="0" indent="0" algn="ctr">
              <a:buNone/>
            </a:pPr>
            <a:r>
              <a:rPr lang="en-US" sz="4000" b="1" i="1" dirty="0">
                <a:solidFill>
                  <a:srgbClr val="0000CC"/>
                </a:solidFill>
              </a:rPr>
              <a:t>There is no ego in personal finance.</a:t>
            </a:r>
          </a:p>
          <a:p>
            <a:pPr marL="0" indent="0" algn="ctr">
              <a:buNone/>
            </a:pPr>
            <a:r>
              <a:rPr lang="en-US" sz="4000" b="1" i="1" dirty="0">
                <a:solidFill>
                  <a:srgbClr val="0000CC"/>
                </a:solidFill>
              </a:rPr>
              <a:t>There is no shame in personal finance.</a:t>
            </a:r>
          </a:p>
          <a:p>
            <a:pPr marL="0" indent="0" algn="ctr">
              <a:buNone/>
            </a:pPr>
            <a:endParaRPr lang="en-US" sz="4000" b="1" i="1" dirty="0">
              <a:solidFill>
                <a:srgbClr val="0000CC"/>
              </a:solidFill>
            </a:endParaRPr>
          </a:p>
          <a:p>
            <a:pPr marL="0" indent="0" algn="ctr">
              <a:buNone/>
            </a:pPr>
            <a:r>
              <a:rPr lang="en-US" sz="4000" b="1" i="1" dirty="0">
                <a:solidFill>
                  <a:srgbClr val="0000CC"/>
                </a:solidFill>
              </a:rPr>
              <a:t>It’s about you and not about anyone else.</a:t>
            </a:r>
          </a:p>
        </p:txBody>
      </p:sp>
    </p:spTree>
    <p:extLst>
      <p:ext uri="{BB962C8B-B14F-4D97-AF65-F5344CB8AC3E}">
        <p14:creationId xmlns:p14="http://schemas.microsoft.com/office/powerpoint/2010/main" val="168349523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7030A0"/>
                </a:solidFill>
              </a:rPr>
              <a:t>Summer Work</a:t>
            </a:r>
            <a:br>
              <a:rPr lang="en-US" sz="3600" b="1" i="1" dirty="0">
                <a:solidFill>
                  <a:srgbClr val="7030A0"/>
                </a:solidFill>
              </a:rPr>
            </a:br>
            <a:endParaRPr lang="en-US" sz="3600" b="1" i="1" dirty="0">
              <a:solidFill>
                <a:srgbClr val="7030A0"/>
              </a:solidFill>
            </a:endParaRPr>
          </a:p>
          <a:p>
            <a:pPr lvl="1"/>
            <a:r>
              <a:rPr lang="en-US" b="1" i="1" dirty="0">
                <a:solidFill>
                  <a:srgbClr val="7030A0"/>
                </a:solidFill>
              </a:rPr>
              <a:t>If you’re earning money this summer, make a plan for how that money is going to help you achieve your future goals.</a:t>
            </a:r>
          </a:p>
          <a:p>
            <a:pPr lvl="2"/>
            <a:r>
              <a:rPr lang="en-US" b="1" i="1" dirty="0">
                <a:solidFill>
                  <a:srgbClr val="7030A0"/>
                </a:solidFill>
              </a:rPr>
              <a:t>Yes, it’s okay to enjoy some of that money during this summer…but maybe don’t enjoy ALL of it.</a:t>
            </a:r>
          </a:p>
          <a:p>
            <a:pPr lvl="1"/>
            <a:r>
              <a:rPr lang="en-US" b="1" i="1" dirty="0">
                <a:solidFill>
                  <a:srgbClr val="7030A0"/>
                </a:solidFill>
              </a:rPr>
              <a:t>If you’re not earning money this summer, this is a great time to develop budgeting habits that will serve you in the long-term.</a:t>
            </a:r>
          </a:p>
          <a:p>
            <a:pPr lvl="1"/>
            <a:r>
              <a:rPr lang="en-US" b="1" i="1" dirty="0">
                <a:solidFill>
                  <a:srgbClr val="7030A0"/>
                </a:solidFill>
              </a:rPr>
              <a:t>When do you transition from a job that pays well (but doesn’t align with your career goals) (like bartending) to an internship or lower-paying job (that does align with your career goals)?</a:t>
            </a:r>
          </a:p>
          <a:p>
            <a:pPr lvl="2"/>
            <a:r>
              <a:rPr lang="en-US" b="1" i="1" dirty="0">
                <a:solidFill>
                  <a:srgbClr val="7030A0"/>
                </a:solidFill>
              </a:rPr>
              <a:t>Only you can decide that…but you probably will have to decide at some point.</a:t>
            </a:r>
          </a:p>
        </p:txBody>
      </p:sp>
    </p:spTree>
    <p:extLst>
      <p:ext uri="{BB962C8B-B14F-4D97-AF65-F5344CB8AC3E}">
        <p14:creationId xmlns:p14="http://schemas.microsoft.com/office/powerpoint/2010/main" val="4781627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b="1" i="1" dirty="0">
                <a:solidFill>
                  <a:srgbClr val="7030A0"/>
                </a:solidFill>
              </a:rPr>
              <a:t>Holiday spending</a:t>
            </a:r>
          </a:p>
          <a:p>
            <a:pPr lvl="1"/>
            <a:r>
              <a:rPr lang="en-US" b="1" i="1" dirty="0">
                <a:solidFill>
                  <a:srgbClr val="7030A0"/>
                </a:solidFill>
              </a:rPr>
              <a:t>Set a budget &amp; make lots of lists</a:t>
            </a:r>
          </a:p>
          <a:p>
            <a:pPr lvl="1"/>
            <a:r>
              <a:rPr lang="en-US" b="1" i="1" dirty="0">
                <a:solidFill>
                  <a:srgbClr val="7030A0"/>
                </a:solidFill>
              </a:rPr>
              <a:t>Make a list of what you are going to buy</a:t>
            </a:r>
          </a:p>
          <a:p>
            <a:pPr lvl="1"/>
            <a:r>
              <a:rPr lang="en-US" b="1" i="1" dirty="0">
                <a:solidFill>
                  <a:srgbClr val="7030A0"/>
                </a:solidFill>
              </a:rPr>
              <a:t>Make a list of what you are NOT going to buy</a:t>
            </a:r>
          </a:p>
          <a:p>
            <a:pPr lvl="1"/>
            <a:r>
              <a:rPr lang="en-US" b="1" i="1" dirty="0">
                <a:solidFill>
                  <a:srgbClr val="7030A0"/>
                </a:solidFill>
              </a:rPr>
              <a:t>Have open conversations about money with your family</a:t>
            </a:r>
          </a:p>
          <a:p>
            <a:pPr lvl="1"/>
            <a:endParaRPr lang="en-US" b="1" i="1" dirty="0">
              <a:solidFill>
                <a:srgbClr val="7030A0"/>
              </a:solidFill>
            </a:endParaRPr>
          </a:p>
          <a:p>
            <a:r>
              <a:rPr lang="en-US" sz="3000" b="1" i="1" dirty="0">
                <a:solidFill>
                  <a:srgbClr val="7030A0"/>
                </a:solidFill>
              </a:rPr>
              <a:t>New Year’s Resolutions</a:t>
            </a:r>
          </a:p>
          <a:p>
            <a:pPr lvl="1"/>
            <a:r>
              <a:rPr lang="en-US" b="1" i="1" dirty="0">
                <a:solidFill>
                  <a:srgbClr val="7030A0"/>
                </a:solidFill>
              </a:rPr>
              <a:t>Create specific financial goals </a:t>
            </a:r>
            <a:r>
              <a:rPr lang="en-US" sz="2000" b="1" i="1" dirty="0">
                <a:solidFill>
                  <a:srgbClr val="7030A0"/>
                </a:solidFill>
              </a:rPr>
              <a:t>(For example…Eliminate 3 subscriptions this year)</a:t>
            </a:r>
          </a:p>
          <a:p>
            <a:pPr lvl="1"/>
            <a:r>
              <a:rPr lang="en-US" b="1" i="1" dirty="0">
                <a:solidFill>
                  <a:srgbClr val="7030A0"/>
                </a:solidFill>
              </a:rPr>
              <a:t>Create generic financial goals </a:t>
            </a:r>
            <a:r>
              <a:rPr lang="en-US" sz="2000" b="1" i="1" dirty="0">
                <a:solidFill>
                  <a:srgbClr val="7030A0"/>
                </a:solidFill>
              </a:rPr>
              <a:t>(For example…Improve my credit score)</a:t>
            </a:r>
          </a:p>
          <a:p>
            <a:pPr lvl="1"/>
            <a:r>
              <a:rPr lang="en-US" b="1" i="1" dirty="0">
                <a:solidFill>
                  <a:srgbClr val="7030A0"/>
                </a:solidFill>
              </a:rPr>
              <a:t>Think about how financial resolutions relate to other resolutions</a:t>
            </a:r>
          </a:p>
          <a:p>
            <a:pPr lvl="2"/>
            <a:r>
              <a:rPr lang="en-US" sz="2400" b="1" i="1" dirty="0">
                <a:solidFill>
                  <a:srgbClr val="7030A0"/>
                </a:solidFill>
              </a:rPr>
              <a:t>If you want to exercise, travel or read more, what will it cost?</a:t>
            </a:r>
          </a:p>
        </p:txBody>
      </p:sp>
    </p:spTree>
    <p:extLst>
      <p:ext uri="{BB962C8B-B14F-4D97-AF65-F5344CB8AC3E}">
        <p14:creationId xmlns:p14="http://schemas.microsoft.com/office/powerpoint/2010/main" val="25706289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002060"/>
                </a:solidFill>
              </a:rPr>
              <a:t>Revisiting your family, personal &amp; career goals</a:t>
            </a:r>
            <a:br>
              <a:rPr lang="en-US" sz="3600" b="1" i="1" dirty="0">
                <a:solidFill>
                  <a:srgbClr val="002060"/>
                </a:solidFill>
              </a:rPr>
            </a:br>
            <a:endParaRPr lang="en-US" sz="3600" b="1" i="1" dirty="0">
              <a:solidFill>
                <a:srgbClr val="002060"/>
              </a:solidFill>
            </a:endParaRPr>
          </a:p>
          <a:p>
            <a:pPr lvl="1"/>
            <a:r>
              <a:rPr lang="en-US" sz="3000" b="1" i="1" dirty="0">
                <a:solidFill>
                  <a:srgbClr val="002060"/>
                </a:solidFill>
              </a:rPr>
              <a:t>What do you want to achieve over the next 1-2 years?</a:t>
            </a:r>
          </a:p>
          <a:p>
            <a:pPr lvl="1"/>
            <a:r>
              <a:rPr lang="en-US" sz="3000" b="1" i="1" dirty="0">
                <a:solidFill>
                  <a:srgbClr val="002060"/>
                </a:solidFill>
              </a:rPr>
              <a:t>What do you want to achieve over the next 3-5 years?</a:t>
            </a:r>
          </a:p>
          <a:p>
            <a:pPr lvl="1"/>
            <a:r>
              <a:rPr lang="en-US" sz="3000" b="1" i="1" dirty="0">
                <a:solidFill>
                  <a:srgbClr val="002060"/>
                </a:solidFill>
              </a:rPr>
              <a:t>What do you want to achieve over the next 10 years?</a:t>
            </a:r>
            <a:br>
              <a:rPr lang="en-US" sz="3000" b="1" i="1" dirty="0">
                <a:solidFill>
                  <a:srgbClr val="002060"/>
                </a:solidFill>
              </a:rPr>
            </a:br>
            <a:endParaRPr lang="en-US" sz="3000" b="1" i="1" dirty="0">
              <a:solidFill>
                <a:srgbClr val="002060"/>
              </a:solidFill>
            </a:endParaRPr>
          </a:p>
          <a:p>
            <a:pPr lvl="1"/>
            <a:r>
              <a:rPr lang="en-US" sz="3000" b="1" i="1" dirty="0">
                <a:solidFill>
                  <a:srgbClr val="002060"/>
                </a:solidFill>
              </a:rPr>
              <a:t>As you revisit your goals, be sure to communicate with your family and anyone else affected by your goals.</a:t>
            </a:r>
            <a:endParaRPr lang="en-US" sz="3000" i="1" dirty="0">
              <a:solidFill>
                <a:srgbClr val="002060"/>
              </a:solidFill>
            </a:endParaRPr>
          </a:p>
        </p:txBody>
      </p:sp>
    </p:spTree>
    <p:extLst>
      <p:ext uri="{BB962C8B-B14F-4D97-AF65-F5344CB8AC3E}">
        <p14:creationId xmlns:p14="http://schemas.microsoft.com/office/powerpoint/2010/main" val="102258036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4" name="Rounded Rectangle 3">
            <a:extLst>
              <a:ext uri="{FF2B5EF4-FFF2-40B4-BE49-F238E27FC236}">
                <a16:creationId xmlns:a16="http://schemas.microsoft.com/office/drawing/2014/main" id="{35D18BC6-4969-DD47-B7F6-19E5729C05CA}"/>
              </a:ext>
            </a:extLst>
          </p:cNvPr>
          <p:cNvSpPr/>
          <p:nvPr/>
        </p:nvSpPr>
        <p:spPr>
          <a:xfrm>
            <a:off x="4154664" y="1186916"/>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VALUES</a:t>
            </a:r>
          </a:p>
        </p:txBody>
      </p:sp>
      <p:sp>
        <p:nvSpPr>
          <p:cNvPr id="5" name="Rounded Rectangle 4">
            <a:extLst>
              <a:ext uri="{FF2B5EF4-FFF2-40B4-BE49-F238E27FC236}">
                <a16:creationId xmlns:a16="http://schemas.microsoft.com/office/drawing/2014/main" id="{F092B25C-159F-914C-8D2A-C75EFC8DAA95}"/>
              </a:ext>
            </a:extLst>
          </p:cNvPr>
          <p:cNvSpPr/>
          <p:nvPr/>
        </p:nvSpPr>
        <p:spPr>
          <a:xfrm>
            <a:off x="4154663" y="2016687"/>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GOALS</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2857304"/>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3651601"/>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56808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590574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568085"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5905746"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Tree>
    <p:extLst>
      <p:ext uri="{BB962C8B-B14F-4D97-AF65-F5344CB8AC3E}">
        <p14:creationId xmlns:p14="http://schemas.microsoft.com/office/powerpoint/2010/main" val="154773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4154658"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4154660"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4154659"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4154658"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cxnSp>
        <p:nvCxnSpPr>
          <p:cNvPr id="21" name="Straight Arrow Connector 20">
            <a:extLst>
              <a:ext uri="{FF2B5EF4-FFF2-40B4-BE49-F238E27FC236}">
                <a16:creationId xmlns:a16="http://schemas.microsoft.com/office/drawing/2014/main" id="{5AC9FABA-AB10-3849-9910-477DFAF7C2D6}"/>
              </a:ext>
            </a:extLst>
          </p:cNvPr>
          <p:cNvCxnSpPr/>
          <p:nvPr/>
        </p:nvCxnSpPr>
        <p:spPr>
          <a:xfrm>
            <a:off x="3657600" y="3256753"/>
            <a:ext cx="0" cy="2411316"/>
          </a:xfrm>
          <a:prstGeom prst="straightConnector1">
            <a:avLst/>
          </a:prstGeom>
          <a:ln w="127000">
            <a:solidFill>
              <a:srgbClr val="00905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AABFF73-1CF1-6E42-ACF4-DD0EA2168D56}"/>
              </a:ext>
            </a:extLst>
          </p:cNvPr>
          <p:cNvCxnSpPr>
            <a:cxnSpLocks/>
          </p:cNvCxnSpPr>
          <p:nvPr/>
        </p:nvCxnSpPr>
        <p:spPr>
          <a:xfrm flipV="1">
            <a:off x="7921772" y="3191317"/>
            <a:ext cx="0" cy="2476753"/>
          </a:xfrm>
          <a:prstGeom prst="straightConnector1">
            <a:avLst/>
          </a:prstGeom>
          <a:ln w="127000">
            <a:solidFill>
              <a:srgbClr val="00905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20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GOALS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 &amp; Priorities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GOALS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 &amp; Priorities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169625615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3903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1526499"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GOALS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526499"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526495"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 &amp; Priorities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526497"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526496"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526495"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467121"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GOALS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467121"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467117"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 &amp; Priorities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467119"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467118"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467117"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6E619AA-8821-6647-9EFE-FA1E2FEE3363}"/>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college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Tree>
    <p:extLst>
      <p:ext uri="{BB962C8B-B14F-4D97-AF65-F5344CB8AC3E}">
        <p14:creationId xmlns:p14="http://schemas.microsoft.com/office/powerpoint/2010/main" val="59926831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606390"/>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59115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spTree>
    <p:extLst>
      <p:ext uri="{BB962C8B-B14F-4D97-AF65-F5344CB8AC3E}">
        <p14:creationId xmlns:p14="http://schemas.microsoft.com/office/powerpoint/2010/main" val="859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1500"/>
                                  </p:stCondLst>
                                  <p:endCondLst>
                                    <p:cond evt="onNext" delay="0">
                                      <p:tgtEl>
                                        <p:sldTgt/>
                                      </p:tgtEl>
                                    </p:cond>
                                  </p:end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rgbClr val="C00000"/>
                </a:solidFill>
              </a:rPr>
              <a:t>Investing is saving for the future.</a:t>
            </a:r>
          </a:p>
          <a:p>
            <a:r>
              <a:rPr lang="en-US" dirty="0"/>
              <a:t>We typically think of investing as long-term – anywhere from 1 or 2 years all the way through retirement.</a:t>
            </a:r>
          </a:p>
          <a:p>
            <a:r>
              <a:rPr lang="en-US" dirty="0"/>
              <a:t>Saving vs. Investing</a:t>
            </a:r>
          </a:p>
          <a:p>
            <a:pPr lvl="1"/>
            <a:r>
              <a:rPr lang="en-US" dirty="0">
                <a:solidFill>
                  <a:srgbClr val="0000CC"/>
                </a:solidFill>
              </a:rPr>
              <a:t>Saving can be short-term, Investing is typically long-term.</a:t>
            </a:r>
          </a:p>
          <a:p>
            <a:pPr lvl="1"/>
            <a:r>
              <a:rPr lang="en-US" dirty="0"/>
              <a:t>Saving is passive, Investing is dedicated…it could be relatively passive or extremely active.</a:t>
            </a:r>
          </a:p>
          <a:p>
            <a:pPr lvl="2"/>
            <a:r>
              <a:rPr lang="en-US" dirty="0"/>
              <a:t>Passive: Mutual funds.	Extremely Active: Owning an apartment complex.</a:t>
            </a:r>
          </a:p>
          <a:p>
            <a:pPr lvl="1"/>
            <a:r>
              <a:rPr lang="en-US" dirty="0">
                <a:solidFill>
                  <a:srgbClr val="0000CC"/>
                </a:solidFill>
              </a:rPr>
              <a:t>Saving is typically very low risk, Investing generally has more risk.</a:t>
            </a:r>
          </a:p>
          <a:p>
            <a:pPr lvl="1"/>
            <a:r>
              <a:rPr lang="en-US" dirty="0"/>
              <a:t>Saving provides low returns on investment (currently about 0.0%)</a:t>
            </a:r>
            <a:br>
              <a:rPr lang="en-US" dirty="0"/>
            </a:br>
            <a:r>
              <a:rPr lang="en-US" dirty="0"/>
              <a:t>Inflation is risky…You can lose 100% or realize huge positive returns.</a:t>
            </a:r>
          </a:p>
        </p:txBody>
      </p:sp>
    </p:spTree>
    <p:extLst>
      <p:ext uri="{BB962C8B-B14F-4D97-AF65-F5344CB8AC3E}">
        <p14:creationId xmlns:p14="http://schemas.microsoft.com/office/powerpoint/2010/main" val="3850254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Because personal finance is personal, it is virtually impossible for me to give you any specific advice.</a:t>
            </a:r>
          </a:p>
          <a:p>
            <a:pPr marL="0" indent="0" algn="ctr">
              <a:buNone/>
            </a:pPr>
            <a:endParaRPr lang="en-US" sz="4000" b="1" i="1" dirty="0">
              <a:solidFill>
                <a:srgbClr val="C00000"/>
              </a:solidFill>
            </a:endParaRPr>
          </a:p>
          <a:p>
            <a:pPr marL="0" indent="0" algn="ctr">
              <a:buNone/>
            </a:pPr>
            <a:r>
              <a:rPr lang="en-US" sz="3900" b="1" i="1" dirty="0">
                <a:solidFill>
                  <a:srgbClr val="C00000"/>
                </a:solidFill>
              </a:rPr>
              <a:t>However, there is one word of advice that applies to 99% of people working on their finances:</a:t>
            </a:r>
          </a:p>
          <a:p>
            <a:pPr marL="0" indent="0" algn="ctr">
              <a:buNone/>
            </a:pPr>
            <a:r>
              <a:rPr lang="en-US" sz="6000" b="1" i="1" dirty="0">
                <a:solidFill>
                  <a:srgbClr val="006600"/>
                </a:solidFill>
              </a:rPr>
              <a:t>SAVE</a:t>
            </a:r>
          </a:p>
        </p:txBody>
      </p:sp>
    </p:spTree>
    <p:extLst>
      <p:ext uri="{BB962C8B-B14F-4D97-AF65-F5344CB8AC3E}">
        <p14:creationId xmlns:p14="http://schemas.microsoft.com/office/powerpoint/2010/main" val="20546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Investing Goal?</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a:t>
            </a:r>
          </a:p>
          <a:p>
            <a:pPr marL="0" indent="0" algn="ctr">
              <a:buNone/>
            </a:pPr>
            <a:r>
              <a:rPr lang="en-US" sz="3600" b="1" i="1" dirty="0">
                <a:solidFill>
                  <a:srgbClr val="C00000"/>
                </a:solidFill>
              </a:rPr>
              <a:t>Why Are You Investing?</a:t>
            </a:r>
          </a:p>
          <a:p>
            <a:pPr marL="0" indent="0" algn="ctr">
              <a:buNone/>
            </a:pPr>
            <a:endParaRPr lang="en-US" sz="3600" b="1" i="1" dirty="0">
              <a:solidFill>
                <a:srgbClr val="C00000"/>
              </a:solidFill>
            </a:endParaRPr>
          </a:p>
          <a:p>
            <a:pPr marL="0" indent="0" algn="ctr">
              <a:buNone/>
            </a:pPr>
            <a:r>
              <a:rPr lang="en-US" sz="3600" b="1" i="1" dirty="0">
                <a:solidFill>
                  <a:srgbClr val="C00000"/>
                </a:solidFill>
              </a:rPr>
              <a:t>What are your investing goals?</a:t>
            </a:r>
          </a:p>
          <a:p>
            <a:pPr marL="0" indent="0" algn="ctr">
              <a:buNone/>
            </a:pPr>
            <a:r>
              <a:rPr lang="en-US" sz="3600" b="1" i="1" dirty="0">
                <a:solidFill>
                  <a:srgbClr val="0000CC"/>
                </a:solidFill>
              </a:rPr>
              <a:t>To buy a house?</a:t>
            </a:r>
          </a:p>
          <a:p>
            <a:pPr marL="0" indent="0" algn="ctr">
              <a:buNone/>
            </a:pPr>
            <a:r>
              <a:rPr lang="en-US" sz="3600" b="1" i="1" dirty="0">
                <a:solidFill>
                  <a:srgbClr val="0000CC"/>
                </a:solidFill>
              </a:rPr>
              <a:t>To buy a car?</a:t>
            </a:r>
          </a:p>
          <a:p>
            <a:pPr marL="0" indent="0" algn="ctr">
              <a:buNone/>
            </a:pPr>
            <a:r>
              <a:rPr lang="en-US" sz="3600" b="1" i="1" dirty="0">
                <a:solidFill>
                  <a:srgbClr val="0000CC"/>
                </a:solidFill>
              </a:rPr>
              <a:t>To pay off debt?</a:t>
            </a:r>
          </a:p>
          <a:p>
            <a:pPr marL="0" indent="0" algn="ctr">
              <a:buNone/>
            </a:pPr>
            <a:r>
              <a:rPr lang="en-US" sz="3600" b="1" i="1" dirty="0">
                <a:solidFill>
                  <a:srgbClr val="0000CC"/>
                </a:solidFill>
              </a:rPr>
              <a:t>To retire?</a:t>
            </a:r>
          </a:p>
          <a:p>
            <a:pPr marL="0" indent="0">
              <a:buNone/>
            </a:pPr>
            <a:endParaRPr lang="en-US" b="1" i="1" dirty="0">
              <a:solidFill>
                <a:srgbClr val="C00000"/>
              </a:solidFill>
            </a:endParaRPr>
          </a:p>
        </p:txBody>
      </p:sp>
    </p:spTree>
    <p:extLst>
      <p:ext uri="{BB962C8B-B14F-4D97-AF65-F5344CB8AC3E}">
        <p14:creationId xmlns:p14="http://schemas.microsoft.com/office/powerpoint/2010/main" val="328473670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78860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Investing is about Trade-Offs. Using money today to get</a:t>
            </a:r>
            <a:r>
              <a:rPr lang="en-US" dirty="0"/>
              <a:t> </a:t>
            </a:r>
            <a:r>
              <a:rPr lang="en-US" sz="1000" dirty="0"/>
              <a:t>(hopefully more) </a:t>
            </a:r>
            <a:r>
              <a:rPr lang="en-US" sz="2400" dirty="0"/>
              <a:t>money in the future:</a:t>
            </a:r>
            <a:endParaRPr lang="en-US" dirty="0">
              <a:solidFill>
                <a:schemeClr val="bg1"/>
              </a:solidFill>
            </a:endParaRPr>
          </a:p>
        </p:txBody>
      </p:sp>
      <p:pic>
        <p:nvPicPr>
          <p:cNvPr id="4" name="Picture 3">
            <a:extLst>
              <a:ext uri="{FF2B5EF4-FFF2-40B4-BE49-F238E27FC236}">
                <a16:creationId xmlns:a16="http://schemas.microsoft.com/office/drawing/2014/main" id="{1DF1569B-E0EC-8545-9CE9-23D0F422684E}"/>
              </a:ext>
            </a:extLst>
          </p:cNvPr>
          <p:cNvPicPr>
            <a:picLocks noChangeAspect="1"/>
          </p:cNvPicPr>
          <p:nvPr/>
        </p:nvPicPr>
        <p:blipFill>
          <a:blip r:embed="rId2"/>
          <a:stretch>
            <a:fillRect/>
          </a:stretch>
        </p:blipFill>
        <p:spPr>
          <a:xfrm>
            <a:off x="2912758" y="1823900"/>
            <a:ext cx="6036850" cy="4955162"/>
          </a:xfrm>
          <a:prstGeom prst="rect">
            <a:avLst/>
          </a:prstGeom>
        </p:spPr>
      </p:pic>
    </p:spTree>
    <p:extLst>
      <p:ext uri="{BB962C8B-B14F-4D97-AF65-F5344CB8AC3E}">
        <p14:creationId xmlns:p14="http://schemas.microsoft.com/office/powerpoint/2010/main" val="101268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Risk matters. Know your risk tolerance.</a:t>
            </a:r>
          </a:p>
          <a:p>
            <a:r>
              <a:rPr lang="en-US" dirty="0">
                <a:solidFill>
                  <a:srgbClr val="0000CC"/>
                </a:solidFill>
              </a:rPr>
              <a:t>Goals matter. Be intentional about what you are saving for. </a:t>
            </a:r>
          </a:p>
          <a:p>
            <a:pPr lvl="1"/>
            <a:r>
              <a:rPr lang="en-US" dirty="0">
                <a:solidFill>
                  <a:srgbClr val="0000CC"/>
                </a:solidFill>
              </a:rPr>
              <a:t>Maybe create 3-5 different investment accounts for different goals.</a:t>
            </a:r>
          </a:p>
          <a:p>
            <a:pPr lvl="1"/>
            <a:r>
              <a:rPr lang="en-US" dirty="0">
                <a:solidFill>
                  <a:srgbClr val="0000CC"/>
                </a:solidFill>
              </a:rPr>
              <a:t>This is what I do – I’ll show you why in a bit.</a:t>
            </a:r>
          </a:p>
          <a:p>
            <a:r>
              <a:rPr lang="en-US" dirty="0"/>
              <a:t>Transaction costs matter. You can pay a lot of fees for not much benefit or service. Be careful.</a:t>
            </a:r>
          </a:p>
          <a:p>
            <a:r>
              <a:rPr lang="en-US" dirty="0">
                <a:solidFill>
                  <a:srgbClr val="0000CC"/>
                </a:solidFill>
              </a:rPr>
              <a:t>Experts rarely have tips or secrets. Investing is about predicting the future, and none of us can predict the future (perfectly). Be careful.</a:t>
            </a:r>
          </a:p>
          <a:p>
            <a:pPr lvl="1"/>
            <a:r>
              <a:rPr lang="en-US" dirty="0">
                <a:solidFill>
                  <a:srgbClr val="0000CC"/>
                </a:solidFill>
              </a:rPr>
              <a:t>If there really were sure-things or get-rich-quick schemes, the experts would be using them themselves, not sharing them with you.</a:t>
            </a:r>
          </a:p>
          <a:p>
            <a:r>
              <a:rPr lang="en-US" dirty="0"/>
              <a:t>Communicate with your family. Achieving goals is a family affair.</a:t>
            </a:r>
          </a:p>
        </p:txBody>
      </p:sp>
    </p:spTree>
    <p:extLst>
      <p:ext uri="{BB962C8B-B14F-4D97-AF65-F5344CB8AC3E}">
        <p14:creationId xmlns:p14="http://schemas.microsoft.com/office/powerpoint/2010/main" val="358196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411879361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6600"/>
                </a:solidFill>
              </a:rPr>
              <a:t>Invest $100 at 10% interest or growth:</a:t>
            </a:r>
            <a:br>
              <a:rPr lang="en-US" dirty="0">
                <a:solidFill>
                  <a:srgbClr val="006600"/>
                </a:solidFill>
              </a:rPr>
            </a:br>
            <a:endParaRPr lang="en-US" dirty="0">
              <a:solidFill>
                <a:srgbClr val="006600"/>
              </a:solidFill>
            </a:endParaRPr>
          </a:p>
          <a:p>
            <a:pPr lvl="1"/>
            <a:r>
              <a:rPr lang="en-US" dirty="0">
                <a:solidFill>
                  <a:srgbClr val="006600"/>
                </a:solidFill>
              </a:rPr>
              <a:t>Year 1:	$100 x (1 + 10%) 	= $110</a:t>
            </a:r>
            <a:br>
              <a:rPr lang="en-US" dirty="0">
                <a:solidFill>
                  <a:srgbClr val="006600"/>
                </a:solidFill>
              </a:rPr>
            </a:br>
            <a:endParaRPr lang="en-US" dirty="0">
              <a:solidFill>
                <a:srgbClr val="006600"/>
              </a:solidFill>
            </a:endParaRPr>
          </a:p>
          <a:p>
            <a:pPr lvl="1"/>
            <a:r>
              <a:rPr lang="en-US" dirty="0">
                <a:solidFill>
                  <a:srgbClr val="006600"/>
                </a:solidFill>
              </a:rPr>
              <a:t>Year 2:	$110 x (1 + 10%)	= $121</a:t>
            </a:r>
            <a:br>
              <a:rPr lang="en-US" dirty="0">
                <a:solidFill>
                  <a:srgbClr val="006600"/>
                </a:solidFill>
              </a:rPr>
            </a:br>
            <a:r>
              <a:rPr lang="en-US" dirty="0">
                <a:solidFill>
                  <a:srgbClr val="006600"/>
                </a:solidFill>
              </a:rPr>
              <a:t>		$100 x (1 + 10%)</a:t>
            </a:r>
            <a:r>
              <a:rPr lang="en-US" baseline="30000" dirty="0">
                <a:solidFill>
                  <a:srgbClr val="006600"/>
                </a:solidFill>
              </a:rPr>
              <a:t>2</a:t>
            </a:r>
            <a:r>
              <a:rPr lang="en-US" dirty="0">
                <a:solidFill>
                  <a:srgbClr val="006600"/>
                </a:solidFill>
              </a:rPr>
              <a:t>	= $121</a:t>
            </a:r>
            <a:br>
              <a:rPr lang="en-US" dirty="0">
                <a:solidFill>
                  <a:srgbClr val="006600"/>
                </a:solidFill>
              </a:rPr>
            </a:br>
            <a:endParaRPr lang="en-US" dirty="0">
              <a:solidFill>
                <a:srgbClr val="006600"/>
              </a:solidFill>
            </a:endParaRPr>
          </a:p>
          <a:p>
            <a:pPr lvl="1"/>
            <a:r>
              <a:rPr lang="en-US" dirty="0">
                <a:solidFill>
                  <a:srgbClr val="006600"/>
                </a:solidFill>
              </a:rPr>
              <a:t>Year 1: $10 of interest</a:t>
            </a:r>
          </a:p>
          <a:p>
            <a:pPr lvl="1"/>
            <a:r>
              <a:rPr lang="en-US" dirty="0">
                <a:solidFill>
                  <a:srgbClr val="006600"/>
                </a:solidFill>
              </a:rPr>
              <a:t>Year 2: $10 of interest on your original $100 </a:t>
            </a:r>
            <a:br>
              <a:rPr lang="en-US" dirty="0">
                <a:solidFill>
                  <a:srgbClr val="006600"/>
                </a:solidFill>
              </a:rPr>
            </a:br>
            <a:r>
              <a:rPr lang="en-US" dirty="0">
                <a:solidFill>
                  <a:srgbClr val="006600"/>
                </a:solidFill>
              </a:rPr>
              <a:t>             + $1 of interest on year 1 interest</a:t>
            </a:r>
          </a:p>
        </p:txBody>
      </p:sp>
    </p:spTree>
    <p:extLst>
      <p:ext uri="{BB962C8B-B14F-4D97-AF65-F5344CB8AC3E}">
        <p14:creationId xmlns:p14="http://schemas.microsoft.com/office/powerpoint/2010/main" val="8808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Timing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could tell similar stories about ups-and-downs for Bitcoin, Tesla, Dogecoin, AMC, Viacom and many other investments</a:t>
            </a:r>
            <a:br>
              <a:rPr lang="en-US" dirty="0"/>
            </a:br>
            <a:endParaRPr lang="en-US" dirty="0"/>
          </a:p>
          <a:p>
            <a:r>
              <a:rPr lang="en-US" dirty="0">
                <a:solidFill>
                  <a:srgbClr val="C00000"/>
                </a:solidFill>
              </a:rPr>
              <a:t>It is very, very, very, very, very, very, very, very, very, very, difficult to consistently have perfect timing when making investments</a:t>
            </a:r>
          </a:p>
          <a:p>
            <a:pPr lvl="1"/>
            <a:r>
              <a:rPr lang="en-US" dirty="0">
                <a:solidFill>
                  <a:srgbClr val="C00000"/>
                </a:solidFill>
              </a:rPr>
              <a:t>People who research this phenomenon for a living will tell you it’s impossible</a:t>
            </a:r>
          </a:p>
          <a:p>
            <a:pPr lvl="1"/>
            <a:endParaRPr lang="en-US" dirty="0"/>
          </a:p>
          <a:p>
            <a:r>
              <a:rPr lang="en-US" dirty="0"/>
              <a:t>Do you think you’re unique and that you will be able to consistently time the market so  you gain from the up moves and never lose from the down moves?</a:t>
            </a:r>
            <a:endParaRPr lang="en-US" dirty="0">
              <a:solidFill>
                <a:srgbClr val="006600"/>
              </a:solidFill>
            </a:endParaRPr>
          </a:p>
        </p:txBody>
      </p:sp>
    </p:spTree>
    <p:extLst>
      <p:ext uri="{BB962C8B-B14F-4D97-AF65-F5344CB8AC3E}">
        <p14:creationId xmlns:p14="http://schemas.microsoft.com/office/powerpoint/2010/main" val="253701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Expertise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Take a minute to think about the following question:</a:t>
            </a:r>
            <a:br>
              <a:rPr lang="en-US" dirty="0">
                <a:solidFill>
                  <a:srgbClr val="0000CC"/>
                </a:solidFill>
              </a:rPr>
            </a:br>
            <a:br>
              <a:rPr lang="en-US" dirty="0">
                <a:solidFill>
                  <a:srgbClr val="0000CC"/>
                </a:solidFill>
              </a:rPr>
            </a:br>
            <a:r>
              <a:rPr lang="en-US" dirty="0">
                <a:solidFill>
                  <a:srgbClr val="0000CC"/>
                </a:solidFill>
              </a:rPr>
              <a:t> 		What do YOU do better than 99.9% of humanity?</a:t>
            </a:r>
            <a:br>
              <a:rPr lang="en-US" dirty="0">
                <a:solidFill>
                  <a:srgbClr val="0000CC"/>
                </a:solidFill>
              </a:rPr>
            </a:br>
            <a:endParaRPr lang="en-US" dirty="0">
              <a:solidFill>
                <a:srgbClr val="0000CC"/>
              </a:solidFill>
            </a:endParaRPr>
          </a:p>
          <a:p>
            <a:r>
              <a:rPr lang="en-US" dirty="0">
                <a:solidFill>
                  <a:srgbClr val="0000CC"/>
                </a:solidFill>
              </a:rPr>
              <a:t>Think about what you’re studying. Think about what you’ve been working on for years. Think about what you know that I do not know.</a:t>
            </a:r>
            <a:br>
              <a:rPr lang="en-US" dirty="0">
                <a:solidFill>
                  <a:srgbClr val="0000CC"/>
                </a:solidFill>
              </a:rPr>
            </a:br>
            <a:endParaRPr lang="en-US" dirty="0">
              <a:solidFill>
                <a:srgbClr val="0000CC"/>
              </a:solidFill>
            </a:endParaRPr>
          </a:p>
          <a:p>
            <a:r>
              <a:rPr lang="en-US" dirty="0">
                <a:solidFill>
                  <a:srgbClr val="0000CC"/>
                </a:solidFill>
              </a:rPr>
              <a:t>I’ve probably only spent 1-2 hours studying what  you have dedicated your life to studying and becoming an expert in.</a:t>
            </a:r>
          </a:p>
          <a:p>
            <a:endParaRPr lang="en-US" dirty="0">
              <a:solidFill>
                <a:srgbClr val="0000CC"/>
              </a:solidFill>
            </a:endParaRPr>
          </a:p>
          <a:p>
            <a:pPr lvl="1"/>
            <a:r>
              <a:rPr lang="en-US" sz="3000" dirty="0">
                <a:solidFill>
                  <a:srgbClr val="0000CC"/>
                </a:solidFill>
              </a:rPr>
              <a:t>Could I do your job as well as you do it?</a:t>
            </a:r>
          </a:p>
        </p:txBody>
      </p:sp>
    </p:spTree>
    <p:extLst>
      <p:ext uri="{BB962C8B-B14F-4D97-AF65-F5344CB8AC3E}">
        <p14:creationId xmlns:p14="http://schemas.microsoft.com/office/powerpoint/2010/main" val="417802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Expertise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Of course, I couldn’t do your job as well as you.</a:t>
            </a:r>
          </a:p>
          <a:p>
            <a:r>
              <a:rPr lang="en-US" dirty="0">
                <a:solidFill>
                  <a:srgbClr val="0000CC"/>
                </a:solidFill>
              </a:rPr>
              <a:t>Now connect this logic to investing: there are many professionals who have dedicated their lives to making investments. They are good.</a:t>
            </a:r>
          </a:p>
          <a:p>
            <a:pPr lvl="1"/>
            <a:r>
              <a:rPr lang="en-US" dirty="0">
                <a:solidFill>
                  <a:srgbClr val="0000CC"/>
                </a:solidFill>
              </a:rPr>
              <a:t>Yes, there are many amateurs involved in trading stocks – but they (usually) account for a very minor portion of the total money invested.</a:t>
            </a:r>
            <a:br>
              <a:rPr lang="en-US" dirty="0">
                <a:solidFill>
                  <a:srgbClr val="0000CC"/>
                </a:solidFill>
              </a:rPr>
            </a:br>
            <a:endParaRPr lang="en-US" dirty="0">
              <a:solidFill>
                <a:srgbClr val="0000CC"/>
              </a:solidFill>
            </a:endParaRPr>
          </a:p>
          <a:p>
            <a:r>
              <a:rPr lang="en-US" dirty="0">
                <a:solidFill>
                  <a:srgbClr val="C00000"/>
                </a:solidFill>
              </a:rPr>
              <a:t>Remind yourself of this old gambling maxim:</a:t>
            </a:r>
            <a:br>
              <a:rPr lang="en-US" dirty="0">
                <a:solidFill>
                  <a:srgbClr val="C00000"/>
                </a:solidFill>
              </a:rPr>
            </a:br>
            <a:br>
              <a:rPr lang="en-US" b="1" i="1" dirty="0">
                <a:solidFill>
                  <a:srgbClr val="C00000"/>
                </a:solidFill>
              </a:rPr>
            </a:br>
            <a:r>
              <a:rPr lang="en-US" b="1" i="1" dirty="0">
                <a:solidFill>
                  <a:srgbClr val="C00000"/>
                </a:solidFill>
              </a:rPr>
              <a:t>When you are sitting at the poker or gambling table, take a look around and see if you can figure out who the sucker is.  If you cannot identify who the sucker is, then the sucker is probably you.</a:t>
            </a:r>
            <a:endParaRPr lang="en-US" sz="3000" b="1" i="1" dirty="0">
              <a:solidFill>
                <a:srgbClr val="C00000"/>
              </a:solidFill>
            </a:endParaRPr>
          </a:p>
        </p:txBody>
      </p:sp>
    </p:spTree>
    <p:extLst>
      <p:ext uri="{BB962C8B-B14F-4D97-AF65-F5344CB8AC3E}">
        <p14:creationId xmlns:p14="http://schemas.microsoft.com/office/powerpoint/2010/main" val="183933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83969674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graphicFrame>
        <p:nvGraphicFramePr>
          <p:cNvPr id="4" name="Diagram 3">
            <a:extLst>
              <a:ext uri="{FF2B5EF4-FFF2-40B4-BE49-F238E27FC236}">
                <a16:creationId xmlns:a16="http://schemas.microsoft.com/office/drawing/2014/main" id="{98775C7E-0D0D-7D41-965A-700C4902C3D1}"/>
              </a:ext>
            </a:extLst>
          </p:cNvPr>
          <p:cNvGraphicFramePr/>
          <p:nvPr/>
        </p:nvGraphicFramePr>
        <p:xfrm>
          <a:off x="2362704" y="1253515"/>
          <a:ext cx="7914707" cy="4638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7966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44631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pic>
        <p:nvPicPr>
          <p:cNvPr id="3" name="Picture 2">
            <a:extLst>
              <a:ext uri="{FF2B5EF4-FFF2-40B4-BE49-F238E27FC236}">
                <a16:creationId xmlns:a16="http://schemas.microsoft.com/office/drawing/2014/main" id="{F7EC4C22-E2E9-574A-96ED-35356926AC8A}"/>
              </a:ext>
            </a:extLst>
          </p:cNvPr>
          <p:cNvPicPr>
            <a:picLocks noChangeAspect="1"/>
          </p:cNvPicPr>
          <p:nvPr/>
        </p:nvPicPr>
        <p:blipFill>
          <a:blip r:embed="rId2"/>
          <a:stretch>
            <a:fillRect/>
          </a:stretch>
        </p:blipFill>
        <p:spPr>
          <a:xfrm>
            <a:off x="2049344" y="1087822"/>
            <a:ext cx="8093312" cy="5652051"/>
          </a:xfrm>
          <a:prstGeom prst="rect">
            <a:avLst/>
          </a:prstGeom>
        </p:spPr>
      </p:pic>
    </p:spTree>
    <p:extLst>
      <p:ext uri="{BB962C8B-B14F-4D97-AF65-F5344CB8AC3E}">
        <p14:creationId xmlns:p14="http://schemas.microsoft.com/office/powerpoint/2010/main" val="311980789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5" name="Picture 4">
            <a:extLst>
              <a:ext uri="{FF2B5EF4-FFF2-40B4-BE49-F238E27FC236}">
                <a16:creationId xmlns:a16="http://schemas.microsoft.com/office/drawing/2014/main" id="{689DB016-BB60-9446-B17A-7D99B2B19722}"/>
              </a:ext>
            </a:extLst>
          </p:cNvPr>
          <p:cNvPicPr/>
          <p:nvPr/>
        </p:nvPicPr>
        <p:blipFill>
          <a:blip r:embed="rId2"/>
          <a:stretch>
            <a:fillRect/>
          </a:stretch>
        </p:blipFill>
        <p:spPr>
          <a:xfrm>
            <a:off x="1974135" y="1223238"/>
            <a:ext cx="8338601" cy="4723390"/>
          </a:xfrm>
          <a:prstGeom prst="rect">
            <a:avLst/>
          </a:prstGeom>
        </p:spPr>
      </p:pic>
    </p:spTree>
    <p:extLst>
      <p:ext uri="{BB962C8B-B14F-4D97-AF65-F5344CB8AC3E}">
        <p14:creationId xmlns:p14="http://schemas.microsoft.com/office/powerpoint/2010/main" val="384322480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9D513B41-3043-8744-B2D5-5CA78AEA3C96}"/>
              </a:ext>
            </a:extLst>
          </p:cNvPr>
          <p:cNvPicPr/>
          <p:nvPr/>
        </p:nvPicPr>
        <p:blipFill>
          <a:blip r:embed="rId2"/>
          <a:stretch>
            <a:fillRect/>
          </a:stretch>
        </p:blipFill>
        <p:spPr>
          <a:xfrm>
            <a:off x="2538065" y="1150571"/>
            <a:ext cx="7115870" cy="5662014"/>
          </a:xfrm>
          <a:prstGeom prst="rect">
            <a:avLst/>
          </a:prstGeom>
        </p:spPr>
      </p:pic>
    </p:spTree>
    <p:extLst>
      <p:ext uri="{BB962C8B-B14F-4D97-AF65-F5344CB8AC3E}">
        <p14:creationId xmlns:p14="http://schemas.microsoft.com/office/powerpoint/2010/main" val="265795618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3761EB54-3A4C-9E43-B783-057A2155745D}"/>
              </a:ext>
            </a:extLst>
          </p:cNvPr>
          <p:cNvPicPr>
            <a:picLocks noChangeAspect="1"/>
          </p:cNvPicPr>
          <p:nvPr/>
        </p:nvPicPr>
        <p:blipFill>
          <a:blip r:embed="rId2"/>
          <a:stretch>
            <a:fillRect/>
          </a:stretch>
        </p:blipFill>
        <p:spPr>
          <a:xfrm>
            <a:off x="2004904" y="1112042"/>
            <a:ext cx="8182192" cy="5770178"/>
          </a:xfrm>
          <a:prstGeom prst="rect">
            <a:avLst/>
          </a:prstGeom>
        </p:spPr>
      </p:pic>
    </p:spTree>
    <p:extLst>
      <p:ext uri="{BB962C8B-B14F-4D97-AF65-F5344CB8AC3E}">
        <p14:creationId xmlns:p14="http://schemas.microsoft.com/office/powerpoint/2010/main" val="194103291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pic>
        <p:nvPicPr>
          <p:cNvPr id="4" name="Picture 3">
            <a:extLst>
              <a:ext uri="{FF2B5EF4-FFF2-40B4-BE49-F238E27FC236}">
                <a16:creationId xmlns:a16="http://schemas.microsoft.com/office/drawing/2014/main" id="{ADE05EC5-3561-5943-AA01-6C73CFB901A3}"/>
              </a:ext>
            </a:extLst>
          </p:cNvPr>
          <p:cNvPicPr/>
          <p:nvPr/>
        </p:nvPicPr>
        <p:blipFill>
          <a:blip r:embed="rId2"/>
          <a:stretch>
            <a:fillRect/>
          </a:stretch>
        </p:blipFill>
        <p:spPr>
          <a:xfrm>
            <a:off x="1756132" y="1150570"/>
            <a:ext cx="8235656" cy="5613568"/>
          </a:xfrm>
          <a:prstGeom prst="rect">
            <a:avLst/>
          </a:prstGeom>
        </p:spPr>
      </p:pic>
    </p:spTree>
    <p:extLst>
      <p:ext uri="{BB962C8B-B14F-4D97-AF65-F5344CB8AC3E}">
        <p14:creationId xmlns:p14="http://schemas.microsoft.com/office/powerpoint/2010/main" val="98312946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13" name="Rounded Rectangle 12">
            <a:extLst>
              <a:ext uri="{FF2B5EF4-FFF2-40B4-BE49-F238E27FC236}">
                <a16:creationId xmlns:a16="http://schemas.microsoft.com/office/drawing/2014/main" id="{405C2C7A-CF41-8F43-84DF-367AA2E3D73C}"/>
              </a:ext>
            </a:extLst>
          </p:cNvPr>
          <p:cNvSpPr/>
          <p:nvPr/>
        </p:nvSpPr>
        <p:spPr>
          <a:xfrm>
            <a:off x="3810000" y="1169268"/>
            <a:ext cx="4572000" cy="36576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Your Values, Dreams &amp; Goals?</a:t>
            </a:r>
          </a:p>
        </p:txBody>
      </p:sp>
      <p:sp>
        <p:nvSpPr>
          <p:cNvPr id="14" name="Rounded Rectangle 13">
            <a:extLst>
              <a:ext uri="{FF2B5EF4-FFF2-40B4-BE49-F238E27FC236}">
                <a16:creationId xmlns:a16="http://schemas.microsoft.com/office/drawing/2014/main" id="{3FCE6B7F-7A4C-6545-8B0D-CF3155372FAA}"/>
              </a:ext>
            </a:extLst>
          </p:cNvPr>
          <p:cNvSpPr/>
          <p:nvPr/>
        </p:nvSpPr>
        <p:spPr>
          <a:xfrm>
            <a:off x="3810000" y="2336863"/>
            <a:ext cx="4572000" cy="36576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Current Situation?</a:t>
            </a:r>
          </a:p>
        </p:txBody>
      </p:sp>
      <p:sp>
        <p:nvSpPr>
          <p:cNvPr id="15" name="Rounded Rectangle 14">
            <a:extLst>
              <a:ext uri="{FF2B5EF4-FFF2-40B4-BE49-F238E27FC236}">
                <a16:creationId xmlns:a16="http://schemas.microsoft.com/office/drawing/2014/main" id="{42CF3CD4-92BA-A64D-B0A1-F5ED4DC81881}"/>
              </a:ext>
            </a:extLst>
          </p:cNvPr>
          <p:cNvSpPr/>
          <p:nvPr/>
        </p:nvSpPr>
        <p:spPr>
          <a:xfrm>
            <a:off x="5318760"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6" name="Rounded Rectangle 15">
            <a:extLst>
              <a:ext uri="{FF2B5EF4-FFF2-40B4-BE49-F238E27FC236}">
                <a16:creationId xmlns:a16="http://schemas.microsoft.com/office/drawing/2014/main" id="{80F9B40B-019E-094B-A147-2CC0E1869E5F}"/>
              </a:ext>
            </a:extLst>
          </p:cNvPr>
          <p:cNvSpPr/>
          <p:nvPr/>
        </p:nvSpPr>
        <p:spPr>
          <a:xfrm>
            <a:off x="701849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17" name="Rounded Rectangle 16">
            <a:extLst>
              <a:ext uri="{FF2B5EF4-FFF2-40B4-BE49-F238E27FC236}">
                <a16:creationId xmlns:a16="http://schemas.microsoft.com/office/drawing/2014/main" id="{A795378B-3983-154F-9EB1-9378CD3EF1D8}"/>
              </a:ext>
            </a:extLst>
          </p:cNvPr>
          <p:cNvSpPr/>
          <p:nvPr/>
        </p:nvSpPr>
        <p:spPr>
          <a:xfrm>
            <a:off x="361902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18" name="Rounded Rectangle 17">
            <a:extLst>
              <a:ext uri="{FF2B5EF4-FFF2-40B4-BE49-F238E27FC236}">
                <a16:creationId xmlns:a16="http://schemas.microsoft.com/office/drawing/2014/main" id="{81D55C15-DE88-EA4F-BCEB-8447CB516A46}"/>
              </a:ext>
            </a:extLst>
          </p:cNvPr>
          <p:cNvSpPr/>
          <p:nvPr/>
        </p:nvSpPr>
        <p:spPr>
          <a:xfrm>
            <a:off x="4390805"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9" name="Rounded Rectangle 18">
            <a:extLst>
              <a:ext uri="{FF2B5EF4-FFF2-40B4-BE49-F238E27FC236}">
                <a16:creationId xmlns:a16="http://schemas.microsoft.com/office/drawing/2014/main" id="{F8597FBE-8127-6E47-A9F4-B73341B516D5}"/>
              </a:ext>
            </a:extLst>
          </p:cNvPr>
          <p:cNvSpPr/>
          <p:nvPr/>
        </p:nvSpPr>
        <p:spPr>
          <a:xfrm>
            <a:off x="6096000" y="2796493"/>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20" name="Rounded Rectangle 19">
            <a:extLst>
              <a:ext uri="{FF2B5EF4-FFF2-40B4-BE49-F238E27FC236}">
                <a16:creationId xmlns:a16="http://schemas.microsoft.com/office/drawing/2014/main" id="{52AE6871-D1B8-3D41-AE3F-B5C2C9C40342}"/>
              </a:ext>
            </a:extLst>
          </p:cNvPr>
          <p:cNvSpPr/>
          <p:nvPr/>
        </p:nvSpPr>
        <p:spPr>
          <a:xfrm>
            <a:off x="2685610"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21" name="Rounded Rectangle 20">
            <a:extLst>
              <a:ext uri="{FF2B5EF4-FFF2-40B4-BE49-F238E27FC236}">
                <a16:creationId xmlns:a16="http://schemas.microsoft.com/office/drawing/2014/main" id="{7A19E78C-DB76-2E49-AF0D-95AF3B0760DA}"/>
              </a:ext>
            </a:extLst>
          </p:cNvPr>
          <p:cNvSpPr/>
          <p:nvPr/>
        </p:nvSpPr>
        <p:spPr>
          <a:xfrm>
            <a:off x="7795735" y="279326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a:t>
            </a:r>
          </a:p>
        </p:txBody>
      </p:sp>
      <p:sp>
        <p:nvSpPr>
          <p:cNvPr id="22" name="Rounded Rectangle 21">
            <a:extLst>
              <a:ext uri="{FF2B5EF4-FFF2-40B4-BE49-F238E27FC236}">
                <a16:creationId xmlns:a16="http://schemas.microsoft.com/office/drawing/2014/main" id="{C5C768DD-DD69-7649-BE65-FD0C2075BEF1}"/>
              </a:ext>
            </a:extLst>
          </p:cNvPr>
          <p:cNvSpPr/>
          <p:nvPr/>
        </p:nvSpPr>
        <p:spPr>
          <a:xfrm>
            <a:off x="3810000" y="3652509"/>
            <a:ext cx="4572000" cy="365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a Personal Financial Plan for You:</a:t>
            </a:r>
          </a:p>
        </p:txBody>
      </p:sp>
      <p:sp>
        <p:nvSpPr>
          <p:cNvPr id="23" name="Rounded Rectangle 22">
            <a:extLst>
              <a:ext uri="{FF2B5EF4-FFF2-40B4-BE49-F238E27FC236}">
                <a16:creationId xmlns:a16="http://schemas.microsoft.com/office/drawing/2014/main" id="{5BE3728B-511F-4648-A9A8-08BD6C01A1F7}"/>
              </a:ext>
            </a:extLst>
          </p:cNvPr>
          <p:cNvSpPr/>
          <p:nvPr/>
        </p:nvSpPr>
        <p:spPr>
          <a:xfrm>
            <a:off x="268561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Investing</a:t>
            </a:r>
          </a:p>
        </p:txBody>
      </p:sp>
      <p:sp>
        <p:nvSpPr>
          <p:cNvPr id="27" name="Rounded Rectangle 26">
            <a:extLst>
              <a:ext uri="{FF2B5EF4-FFF2-40B4-BE49-F238E27FC236}">
                <a16:creationId xmlns:a16="http://schemas.microsoft.com/office/drawing/2014/main" id="{105C5C01-4177-604E-8384-48A9D994AA58}"/>
              </a:ext>
            </a:extLst>
          </p:cNvPr>
          <p:cNvSpPr/>
          <p:nvPr/>
        </p:nvSpPr>
        <p:spPr>
          <a:xfrm>
            <a:off x="4390805" y="4086186"/>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Budgeting</a:t>
            </a:r>
          </a:p>
        </p:txBody>
      </p:sp>
      <p:sp>
        <p:nvSpPr>
          <p:cNvPr id="35" name="Rounded Rectangle 34">
            <a:extLst>
              <a:ext uri="{FF2B5EF4-FFF2-40B4-BE49-F238E27FC236}">
                <a16:creationId xmlns:a16="http://schemas.microsoft.com/office/drawing/2014/main" id="{39013835-7FF3-3141-A601-B3C9C4960593}"/>
              </a:ext>
            </a:extLst>
          </p:cNvPr>
          <p:cNvSpPr/>
          <p:nvPr/>
        </p:nvSpPr>
        <p:spPr>
          <a:xfrm>
            <a:off x="609600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Debt Management</a:t>
            </a:r>
          </a:p>
        </p:txBody>
      </p:sp>
      <p:sp>
        <p:nvSpPr>
          <p:cNvPr id="36" name="Rounded Rectangle 35">
            <a:extLst>
              <a:ext uri="{FF2B5EF4-FFF2-40B4-BE49-F238E27FC236}">
                <a16:creationId xmlns:a16="http://schemas.microsoft.com/office/drawing/2014/main" id="{2CEBB18D-906E-0544-9991-C583C96D280F}"/>
              </a:ext>
            </a:extLst>
          </p:cNvPr>
          <p:cNvSpPr/>
          <p:nvPr/>
        </p:nvSpPr>
        <p:spPr>
          <a:xfrm>
            <a:off x="7795735"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Taxes</a:t>
            </a:r>
          </a:p>
        </p:txBody>
      </p:sp>
      <p:sp>
        <p:nvSpPr>
          <p:cNvPr id="37" name="Rounded Rectangle 36">
            <a:extLst>
              <a:ext uri="{FF2B5EF4-FFF2-40B4-BE49-F238E27FC236}">
                <a16:creationId xmlns:a16="http://schemas.microsoft.com/office/drawing/2014/main" id="{ECE4CC53-AD33-E847-AD4E-A3FAC949CE44}"/>
              </a:ext>
            </a:extLst>
          </p:cNvPr>
          <p:cNvSpPr/>
          <p:nvPr/>
        </p:nvSpPr>
        <p:spPr>
          <a:xfrm>
            <a:off x="3613565" y="5012625"/>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Insurance</a:t>
            </a:r>
          </a:p>
        </p:txBody>
      </p:sp>
      <p:sp>
        <p:nvSpPr>
          <p:cNvPr id="38" name="Rounded Rectangle 37">
            <a:extLst>
              <a:ext uri="{FF2B5EF4-FFF2-40B4-BE49-F238E27FC236}">
                <a16:creationId xmlns:a16="http://schemas.microsoft.com/office/drawing/2014/main" id="{F6E2E203-BB02-654E-986C-094ED8978C3B}"/>
              </a:ext>
            </a:extLst>
          </p:cNvPr>
          <p:cNvSpPr/>
          <p:nvPr/>
        </p:nvSpPr>
        <p:spPr>
          <a:xfrm>
            <a:off x="5318760" y="5023903"/>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Retirement</a:t>
            </a:r>
          </a:p>
        </p:txBody>
      </p:sp>
      <p:sp>
        <p:nvSpPr>
          <p:cNvPr id="39" name="Rounded Rectangle 38">
            <a:extLst>
              <a:ext uri="{FF2B5EF4-FFF2-40B4-BE49-F238E27FC236}">
                <a16:creationId xmlns:a16="http://schemas.microsoft.com/office/drawing/2014/main" id="{6FAFA176-220B-604C-8140-0809A5EDE4E4}"/>
              </a:ext>
            </a:extLst>
          </p:cNvPr>
          <p:cNvSpPr/>
          <p:nvPr/>
        </p:nvSpPr>
        <p:spPr>
          <a:xfrm>
            <a:off x="7018495" y="5025438"/>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Education</a:t>
            </a:r>
          </a:p>
        </p:txBody>
      </p:sp>
      <p:sp>
        <p:nvSpPr>
          <p:cNvPr id="40" name="Rounded Rectangle 39">
            <a:extLst>
              <a:ext uri="{FF2B5EF4-FFF2-40B4-BE49-F238E27FC236}">
                <a16:creationId xmlns:a16="http://schemas.microsoft.com/office/drawing/2014/main" id="{963FC612-E1C5-434E-99BA-48181FAF51B1}"/>
              </a:ext>
            </a:extLst>
          </p:cNvPr>
          <p:cNvSpPr/>
          <p:nvPr/>
        </p:nvSpPr>
        <p:spPr>
          <a:xfrm>
            <a:off x="2685610" y="591874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Family</a:t>
            </a:r>
          </a:p>
        </p:txBody>
      </p:sp>
      <p:sp>
        <p:nvSpPr>
          <p:cNvPr id="41" name="Rounded Rectangle 40">
            <a:extLst>
              <a:ext uri="{FF2B5EF4-FFF2-40B4-BE49-F238E27FC236}">
                <a16:creationId xmlns:a16="http://schemas.microsoft.com/office/drawing/2014/main" id="{E06D5FB7-E6E3-B245-8D0C-4349CFF765A5}"/>
              </a:ext>
            </a:extLst>
          </p:cNvPr>
          <p:cNvSpPr/>
          <p:nvPr/>
        </p:nvSpPr>
        <p:spPr>
          <a:xfrm>
            <a:off x="439626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Business Planning</a:t>
            </a:r>
          </a:p>
        </p:txBody>
      </p:sp>
      <p:sp>
        <p:nvSpPr>
          <p:cNvPr id="42" name="Rounded Rectangle 41">
            <a:extLst>
              <a:ext uri="{FF2B5EF4-FFF2-40B4-BE49-F238E27FC236}">
                <a16:creationId xmlns:a16="http://schemas.microsoft.com/office/drawing/2014/main" id="{A0834413-B493-F842-891F-1B153D2F5DE2}"/>
              </a:ext>
            </a:extLst>
          </p:cNvPr>
          <p:cNvSpPr/>
          <p:nvPr/>
        </p:nvSpPr>
        <p:spPr>
          <a:xfrm>
            <a:off x="6090540" y="594424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Estate Planning</a:t>
            </a:r>
          </a:p>
        </p:txBody>
      </p:sp>
      <p:sp>
        <p:nvSpPr>
          <p:cNvPr id="43" name="Rounded Rectangle 42">
            <a:extLst>
              <a:ext uri="{FF2B5EF4-FFF2-40B4-BE49-F238E27FC236}">
                <a16:creationId xmlns:a16="http://schemas.microsoft.com/office/drawing/2014/main" id="{D99FD907-D784-E740-8D4E-A982FA28AA38}"/>
              </a:ext>
            </a:extLst>
          </p:cNvPr>
          <p:cNvSpPr/>
          <p:nvPr/>
        </p:nvSpPr>
        <p:spPr>
          <a:xfrm>
            <a:off x="779573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Philanthropy</a:t>
            </a:r>
          </a:p>
        </p:txBody>
      </p:sp>
    </p:spTree>
    <p:extLst>
      <p:ext uri="{BB962C8B-B14F-4D97-AF65-F5344CB8AC3E}">
        <p14:creationId xmlns:p14="http://schemas.microsoft.com/office/powerpoint/2010/main" val="6133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Effect transition="in" filter="fade">
                                      <p:cBhvr>
                                        <p:cTn id="84" dur="500"/>
                                        <p:tgtEl>
                                          <p:spTgt spid="4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animEffect transition="in" filter="fade">
                                      <p:cBhvr>
                                        <p:cTn id="89" dur="500"/>
                                        <p:tgtEl>
                                          <p:spTgt spid="41"/>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Effect transition="in" filter="fade">
                                      <p:cBhvr>
                                        <p:cTn id="94" dur="500"/>
                                        <p:tgtEl>
                                          <p:spTgt spid="4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500" fill="hold"/>
                                        <p:tgtEl>
                                          <p:spTgt spid="43"/>
                                        </p:tgtEl>
                                        <p:attrNameLst>
                                          <p:attrName>ppt_w</p:attrName>
                                        </p:attrNameLst>
                                      </p:cBhvr>
                                      <p:tavLst>
                                        <p:tav tm="0">
                                          <p:val>
                                            <p:fltVal val="0"/>
                                          </p:val>
                                        </p:tav>
                                        <p:tav tm="100000">
                                          <p:val>
                                            <p:strVal val="#ppt_w"/>
                                          </p:val>
                                        </p:tav>
                                      </p:tavLst>
                                    </p:anim>
                                    <p:anim calcmode="lin" valueType="num">
                                      <p:cBhvr>
                                        <p:cTn id="98" dur="500" fill="hold"/>
                                        <p:tgtEl>
                                          <p:spTgt spid="43"/>
                                        </p:tgtEl>
                                        <p:attrNameLst>
                                          <p:attrName>ppt_h</p:attrName>
                                        </p:attrNameLst>
                                      </p:cBhvr>
                                      <p:tavLst>
                                        <p:tav tm="0">
                                          <p:val>
                                            <p:fltVal val="0"/>
                                          </p:val>
                                        </p:tav>
                                        <p:tav tm="100000">
                                          <p:val>
                                            <p:strVal val="#ppt_h"/>
                                          </p:val>
                                        </p:tav>
                                      </p:tavLst>
                                    </p:anim>
                                    <p:animEffect transition="in" filter="fade">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7"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40807903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1526499"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GOALS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526499"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526495"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 &amp; Priorities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526497"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526496"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526495"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467121"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GOALS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467121"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467117"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 &amp; Priorities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467119"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467118"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467117"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6E619AA-8821-6647-9EFE-FA1E2FEE3363}"/>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college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Tree>
    <p:extLst>
      <p:ext uri="{BB962C8B-B14F-4D97-AF65-F5344CB8AC3E}">
        <p14:creationId xmlns:p14="http://schemas.microsoft.com/office/powerpoint/2010/main" val="392316133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606390"/>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59115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spTree>
    <p:extLst>
      <p:ext uri="{BB962C8B-B14F-4D97-AF65-F5344CB8AC3E}">
        <p14:creationId xmlns:p14="http://schemas.microsoft.com/office/powerpoint/2010/main" val="374865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1500"/>
                                  </p:stCondLst>
                                  <p:endCondLst>
                                    <p:cond evt="onNext" delay="0">
                                      <p:tgtEl>
                                        <p:sldTgt/>
                                      </p:tgtEl>
                                    </p:cond>
                                  </p:end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rgbClr val="C00000"/>
                </a:solidFill>
              </a:rPr>
              <a:t>Investing is saving for the future.</a:t>
            </a:r>
          </a:p>
          <a:p>
            <a:r>
              <a:rPr lang="en-US" dirty="0"/>
              <a:t>We typically think of investing as long-term – anywhere from 1 or 2 years all the way through retirement.</a:t>
            </a:r>
          </a:p>
          <a:p>
            <a:r>
              <a:rPr lang="en-US" dirty="0"/>
              <a:t>Saving vs. Investing</a:t>
            </a:r>
          </a:p>
          <a:p>
            <a:pPr lvl="1"/>
            <a:r>
              <a:rPr lang="en-US" dirty="0">
                <a:solidFill>
                  <a:srgbClr val="0000CC"/>
                </a:solidFill>
              </a:rPr>
              <a:t>Saving can be short-term, Investing is typically long-term.</a:t>
            </a:r>
          </a:p>
          <a:p>
            <a:pPr lvl="1"/>
            <a:r>
              <a:rPr lang="en-US" dirty="0"/>
              <a:t>Saving is passive, Investing is dedicated…it could be relatively passive or extremely active.</a:t>
            </a:r>
          </a:p>
          <a:p>
            <a:pPr lvl="2"/>
            <a:r>
              <a:rPr lang="en-US" dirty="0"/>
              <a:t>Passive: Mutual funds.	Extremely Active: Owning an apartment complex.</a:t>
            </a:r>
          </a:p>
          <a:p>
            <a:pPr lvl="1"/>
            <a:r>
              <a:rPr lang="en-US" dirty="0">
                <a:solidFill>
                  <a:srgbClr val="0000CC"/>
                </a:solidFill>
              </a:rPr>
              <a:t>Saving is typically very low risk, Investing generally has more risk.</a:t>
            </a:r>
          </a:p>
          <a:p>
            <a:pPr lvl="1"/>
            <a:r>
              <a:rPr lang="en-US" dirty="0"/>
              <a:t>Saving provides low returns on investment (currently about 0.0%)</a:t>
            </a:r>
            <a:br>
              <a:rPr lang="en-US" dirty="0"/>
            </a:br>
            <a:r>
              <a:rPr lang="en-US" dirty="0"/>
              <a:t>Inflation is risky…You can lose 100% or realize huge positive returns.</a:t>
            </a:r>
          </a:p>
        </p:txBody>
      </p:sp>
    </p:spTree>
    <p:extLst>
      <p:ext uri="{BB962C8B-B14F-4D97-AF65-F5344CB8AC3E}">
        <p14:creationId xmlns:p14="http://schemas.microsoft.com/office/powerpoint/2010/main" val="3925608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2A3601-5770-E39A-F9F2-85C8ED75F170}"/>
              </a:ext>
            </a:extLst>
          </p:cNvPr>
          <p:cNvPicPr>
            <a:picLocks noChangeAspect="1"/>
          </p:cNvPicPr>
          <p:nvPr/>
        </p:nvPicPr>
        <p:blipFill>
          <a:blip r:embed="rId2"/>
          <a:stretch>
            <a:fillRect/>
          </a:stretch>
        </p:blipFill>
        <p:spPr>
          <a:xfrm>
            <a:off x="91440" y="91440"/>
            <a:ext cx="12006072" cy="5761155"/>
          </a:xfrm>
          <a:prstGeom prst="rect">
            <a:avLst/>
          </a:prstGeom>
        </p:spPr>
      </p:pic>
      <p:sp>
        <p:nvSpPr>
          <p:cNvPr id="9" name="TextBox 8">
            <a:extLst>
              <a:ext uri="{FF2B5EF4-FFF2-40B4-BE49-F238E27FC236}">
                <a16:creationId xmlns:a16="http://schemas.microsoft.com/office/drawing/2014/main" id="{B57CD266-DAE8-BDFF-23DE-A4338D2F7433}"/>
              </a:ext>
            </a:extLst>
          </p:cNvPr>
          <p:cNvSpPr txBox="1"/>
          <p:nvPr/>
        </p:nvSpPr>
        <p:spPr>
          <a:xfrm>
            <a:off x="1519964" y="714565"/>
            <a:ext cx="6049574" cy="2492990"/>
          </a:xfrm>
          <a:prstGeom prst="rect">
            <a:avLst/>
          </a:prstGeom>
          <a:solidFill>
            <a:schemeClr val="bg1"/>
          </a:solidFill>
          <a:ln w="50800">
            <a:solidFill>
              <a:schemeClr val="accent2"/>
            </a:solidFill>
          </a:ln>
        </p:spPr>
        <p:txBody>
          <a:bodyPr wrap="square" rtlCol="0">
            <a:spAutoFit/>
          </a:bodyPr>
          <a:lstStyle/>
          <a:p>
            <a:r>
              <a:rPr lang="en-US" sz="2600" dirty="0"/>
              <a:t>If you save or invest $5,000 per year….</a:t>
            </a:r>
          </a:p>
          <a:p>
            <a:endParaRPr lang="en-US" sz="2600" dirty="0"/>
          </a:p>
          <a:p>
            <a:r>
              <a:rPr lang="en-US" sz="2600" dirty="0"/>
              <a:t>With a </a:t>
            </a:r>
            <a:r>
              <a:rPr lang="en-US" sz="2600" b="1" dirty="0">
                <a:solidFill>
                  <a:schemeClr val="accent2"/>
                </a:solidFill>
              </a:rPr>
              <a:t>1% </a:t>
            </a:r>
            <a:r>
              <a:rPr lang="en-US" sz="2600" dirty="0"/>
              <a:t>investment return, you will have a total of </a:t>
            </a:r>
            <a:r>
              <a:rPr lang="en-US" sz="2600" b="1" dirty="0">
                <a:solidFill>
                  <a:schemeClr val="accent2"/>
                </a:solidFill>
              </a:rPr>
              <a:t>$325,539 </a:t>
            </a:r>
            <a:r>
              <a:rPr lang="en-US" sz="2600" dirty="0"/>
              <a:t>after 50 years.</a:t>
            </a:r>
          </a:p>
          <a:p>
            <a:endParaRPr lang="en-US" sz="2600" dirty="0"/>
          </a:p>
          <a:p>
            <a:r>
              <a:rPr lang="en-US" sz="2600" dirty="0"/>
              <a:t>This includes </a:t>
            </a:r>
            <a:r>
              <a:rPr lang="en-US" sz="2600" b="1" dirty="0">
                <a:solidFill>
                  <a:schemeClr val="accent2"/>
                </a:solidFill>
              </a:rPr>
              <a:t>$75,539 </a:t>
            </a:r>
            <a:r>
              <a:rPr lang="en-US" sz="2600" dirty="0"/>
              <a:t>of passive income.</a:t>
            </a:r>
          </a:p>
        </p:txBody>
      </p:sp>
    </p:spTree>
    <p:extLst>
      <p:ext uri="{BB962C8B-B14F-4D97-AF65-F5344CB8AC3E}">
        <p14:creationId xmlns:p14="http://schemas.microsoft.com/office/powerpoint/2010/main" val="407630117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Investing Goal?</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a:t>
            </a:r>
          </a:p>
          <a:p>
            <a:pPr marL="0" indent="0" algn="ctr">
              <a:buNone/>
            </a:pPr>
            <a:r>
              <a:rPr lang="en-US" sz="3600" b="1" i="1" dirty="0">
                <a:solidFill>
                  <a:srgbClr val="C00000"/>
                </a:solidFill>
              </a:rPr>
              <a:t>Why Are You Investing?</a:t>
            </a:r>
          </a:p>
          <a:p>
            <a:pPr marL="0" indent="0" algn="ctr">
              <a:buNone/>
            </a:pPr>
            <a:endParaRPr lang="en-US" sz="3600" b="1" i="1" dirty="0">
              <a:solidFill>
                <a:srgbClr val="C00000"/>
              </a:solidFill>
            </a:endParaRPr>
          </a:p>
          <a:p>
            <a:pPr marL="0" indent="0" algn="ctr">
              <a:buNone/>
            </a:pPr>
            <a:r>
              <a:rPr lang="en-US" sz="3600" b="1" i="1" dirty="0">
                <a:solidFill>
                  <a:srgbClr val="C00000"/>
                </a:solidFill>
              </a:rPr>
              <a:t>What are your investing goals?</a:t>
            </a:r>
          </a:p>
          <a:p>
            <a:pPr marL="0" indent="0" algn="ctr">
              <a:buNone/>
            </a:pPr>
            <a:r>
              <a:rPr lang="en-US" sz="3600" b="1" i="1" dirty="0">
                <a:solidFill>
                  <a:srgbClr val="0000CC"/>
                </a:solidFill>
              </a:rPr>
              <a:t>To buy a house?</a:t>
            </a:r>
          </a:p>
          <a:p>
            <a:pPr marL="0" indent="0" algn="ctr">
              <a:buNone/>
            </a:pPr>
            <a:r>
              <a:rPr lang="en-US" sz="3600" b="1" i="1" dirty="0">
                <a:solidFill>
                  <a:srgbClr val="0000CC"/>
                </a:solidFill>
              </a:rPr>
              <a:t>To buy a car?</a:t>
            </a:r>
          </a:p>
          <a:p>
            <a:pPr marL="0" indent="0" algn="ctr">
              <a:buNone/>
            </a:pPr>
            <a:r>
              <a:rPr lang="en-US" sz="3600" b="1" i="1" dirty="0">
                <a:solidFill>
                  <a:srgbClr val="0000CC"/>
                </a:solidFill>
              </a:rPr>
              <a:t>To pay off debt?</a:t>
            </a:r>
          </a:p>
          <a:p>
            <a:pPr marL="0" indent="0" algn="ctr">
              <a:buNone/>
            </a:pPr>
            <a:r>
              <a:rPr lang="en-US" sz="3600" b="1" i="1" dirty="0">
                <a:solidFill>
                  <a:srgbClr val="0000CC"/>
                </a:solidFill>
              </a:rPr>
              <a:t>To retire?</a:t>
            </a:r>
          </a:p>
          <a:p>
            <a:pPr marL="0" indent="0">
              <a:buNone/>
            </a:pPr>
            <a:endParaRPr lang="en-US" b="1" i="1" dirty="0">
              <a:solidFill>
                <a:srgbClr val="C00000"/>
              </a:solidFill>
            </a:endParaRPr>
          </a:p>
        </p:txBody>
      </p:sp>
    </p:spTree>
    <p:extLst>
      <p:ext uri="{BB962C8B-B14F-4D97-AF65-F5344CB8AC3E}">
        <p14:creationId xmlns:p14="http://schemas.microsoft.com/office/powerpoint/2010/main" val="342894108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78860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Investing is about Trade-Offs. Using money today to get</a:t>
            </a:r>
            <a:r>
              <a:rPr lang="en-US" dirty="0"/>
              <a:t> </a:t>
            </a:r>
            <a:r>
              <a:rPr lang="en-US" sz="1000" dirty="0"/>
              <a:t>(hopefully more) </a:t>
            </a:r>
            <a:r>
              <a:rPr lang="en-US" sz="2400" dirty="0"/>
              <a:t>money in the future:</a:t>
            </a:r>
            <a:endParaRPr lang="en-US" dirty="0">
              <a:solidFill>
                <a:schemeClr val="bg1"/>
              </a:solidFill>
            </a:endParaRPr>
          </a:p>
        </p:txBody>
      </p:sp>
      <p:pic>
        <p:nvPicPr>
          <p:cNvPr id="4" name="Picture 3">
            <a:extLst>
              <a:ext uri="{FF2B5EF4-FFF2-40B4-BE49-F238E27FC236}">
                <a16:creationId xmlns:a16="http://schemas.microsoft.com/office/drawing/2014/main" id="{1DF1569B-E0EC-8545-9CE9-23D0F422684E}"/>
              </a:ext>
            </a:extLst>
          </p:cNvPr>
          <p:cNvPicPr>
            <a:picLocks noChangeAspect="1"/>
          </p:cNvPicPr>
          <p:nvPr/>
        </p:nvPicPr>
        <p:blipFill>
          <a:blip r:embed="rId2"/>
          <a:stretch>
            <a:fillRect/>
          </a:stretch>
        </p:blipFill>
        <p:spPr>
          <a:xfrm>
            <a:off x="2912758" y="1823900"/>
            <a:ext cx="6036850" cy="4955162"/>
          </a:xfrm>
          <a:prstGeom prst="rect">
            <a:avLst/>
          </a:prstGeom>
        </p:spPr>
      </p:pic>
    </p:spTree>
    <p:extLst>
      <p:ext uri="{BB962C8B-B14F-4D97-AF65-F5344CB8AC3E}">
        <p14:creationId xmlns:p14="http://schemas.microsoft.com/office/powerpoint/2010/main" val="17016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Risk matters. Know your risk tolerance.</a:t>
            </a:r>
          </a:p>
          <a:p>
            <a:r>
              <a:rPr lang="en-US" dirty="0">
                <a:solidFill>
                  <a:srgbClr val="0000CC"/>
                </a:solidFill>
              </a:rPr>
              <a:t>Goals matter. Be intentional about what you are saving for. </a:t>
            </a:r>
          </a:p>
          <a:p>
            <a:pPr lvl="1"/>
            <a:r>
              <a:rPr lang="en-US" dirty="0">
                <a:solidFill>
                  <a:srgbClr val="0000CC"/>
                </a:solidFill>
              </a:rPr>
              <a:t>Maybe create 3-5 different investment accounts for different goals.</a:t>
            </a:r>
          </a:p>
          <a:p>
            <a:pPr lvl="1"/>
            <a:r>
              <a:rPr lang="en-US" dirty="0">
                <a:solidFill>
                  <a:srgbClr val="0000CC"/>
                </a:solidFill>
              </a:rPr>
              <a:t>This is what I do – I’ll show you why in a bit.</a:t>
            </a:r>
          </a:p>
          <a:p>
            <a:r>
              <a:rPr lang="en-US" dirty="0"/>
              <a:t>Transaction costs matter. You can pay a lot of fees for not much benefit or service. Be careful.</a:t>
            </a:r>
          </a:p>
          <a:p>
            <a:r>
              <a:rPr lang="en-US" dirty="0">
                <a:solidFill>
                  <a:srgbClr val="0000CC"/>
                </a:solidFill>
              </a:rPr>
              <a:t>Experts rarely have tips or secrets. Investing is about predicting the future, and none of us can predict the future (perfectly). Be careful.</a:t>
            </a:r>
          </a:p>
          <a:p>
            <a:pPr lvl="1"/>
            <a:r>
              <a:rPr lang="en-US" dirty="0">
                <a:solidFill>
                  <a:srgbClr val="0000CC"/>
                </a:solidFill>
              </a:rPr>
              <a:t>If there really were sure-things or get-rich-quick schemes, the experts would be using them themselves, not sharing them with you.</a:t>
            </a:r>
          </a:p>
          <a:p>
            <a:r>
              <a:rPr lang="en-US" dirty="0"/>
              <a:t>Communicate with your family. Achieving goals is a family affair.</a:t>
            </a:r>
          </a:p>
        </p:txBody>
      </p:sp>
    </p:spTree>
    <p:extLst>
      <p:ext uri="{BB962C8B-B14F-4D97-AF65-F5344CB8AC3E}">
        <p14:creationId xmlns:p14="http://schemas.microsoft.com/office/powerpoint/2010/main" val="174211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290442584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6600"/>
                </a:solidFill>
              </a:rPr>
              <a:t>Invest $100 at 10% interest or growth:</a:t>
            </a:r>
            <a:br>
              <a:rPr lang="en-US" dirty="0">
                <a:solidFill>
                  <a:srgbClr val="006600"/>
                </a:solidFill>
              </a:rPr>
            </a:br>
            <a:endParaRPr lang="en-US" dirty="0">
              <a:solidFill>
                <a:srgbClr val="006600"/>
              </a:solidFill>
            </a:endParaRPr>
          </a:p>
          <a:p>
            <a:pPr lvl="1"/>
            <a:r>
              <a:rPr lang="en-US" dirty="0">
                <a:solidFill>
                  <a:srgbClr val="006600"/>
                </a:solidFill>
              </a:rPr>
              <a:t>Year 1:	$100 x (1 + 10%) 	= $110</a:t>
            </a:r>
            <a:br>
              <a:rPr lang="en-US" dirty="0">
                <a:solidFill>
                  <a:srgbClr val="006600"/>
                </a:solidFill>
              </a:rPr>
            </a:br>
            <a:endParaRPr lang="en-US" dirty="0">
              <a:solidFill>
                <a:srgbClr val="006600"/>
              </a:solidFill>
            </a:endParaRPr>
          </a:p>
          <a:p>
            <a:pPr lvl="1"/>
            <a:r>
              <a:rPr lang="en-US" dirty="0">
                <a:solidFill>
                  <a:srgbClr val="006600"/>
                </a:solidFill>
              </a:rPr>
              <a:t>Year 2:	$110 x (1 + 10%)	= $121</a:t>
            </a:r>
            <a:br>
              <a:rPr lang="en-US" dirty="0">
                <a:solidFill>
                  <a:srgbClr val="006600"/>
                </a:solidFill>
              </a:rPr>
            </a:br>
            <a:r>
              <a:rPr lang="en-US" dirty="0">
                <a:solidFill>
                  <a:srgbClr val="006600"/>
                </a:solidFill>
              </a:rPr>
              <a:t>		$100 x (1 + 10%)</a:t>
            </a:r>
            <a:r>
              <a:rPr lang="en-US" baseline="30000" dirty="0">
                <a:solidFill>
                  <a:srgbClr val="006600"/>
                </a:solidFill>
              </a:rPr>
              <a:t>2</a:t>
            </a:r>
            <a:r>
              <a:rPr lang="en-US" dirty="0">
                <a:solidFill>
                  <a:srgbClr val="006600"/>
                </a:solidFill>
              </a:rPr>
              <a:t>	= $121</a:t>
            </a:r>
            <a:br>
              <a:rPr lang="en-US" dirty="0">
                <a:solidFill>
                  <a:srgbClr val="006600"/>
                </a:solidFill>
              </a:rPr>
            </a:br>
            <a:endParaRPr lang="en-US" dirty="0">
              <a:solidFill>
                <a:srgbClr val="006600"/>
              </a:solidFill>
            </a:endParaRPr>
          </a:p>
          <a:p>
            <a:pPr lvl="1"/>
            <a:r>
              <a:rPr lang="en-US" dirty="0">
                <a:solidFill>
                  <a:srgbClr val="006600"/>
                </a:solidFill>
              </a:rPr>
              <a:t>Year 1: $10 of interest</a:t>
            </a:r>
          </a:p>
          <a:p>
            <a:pPr lvl="1"/>
            <a:r>
              <a:rPr lang="en-US" dirty="0">
                <a:solidFill>
                  <a:srgbClr val="006600"/>
                </a:solidFill>
              </a:rPr>
              <a:t>Year 2: $10 of interest on your original $100 </a:t>
            </a:r>
            <a:br>
              <a:rPr lang="en-US" dirty="0">
                <a:solidFill>
                  <a:srgbClr val="006600"/>
                </a:solidFill>
              </a:rPr>
            </a:br>
            <a:r>
              <a:rPr lang="en-US" dirty="0">
                <a:solidFill>
                  <a:srgbClr val="006600"/>
                </a:solidFill>
              </a:rPr>
              <a:t>             + $1 of interest on year 1 interest</a:t>
            </a:r>
          </a:p>
        </p:txBody>
      </p:sp>
    </p:spTree>
    <p:extLst>
      <p:ext uri="{BB962C8B-B14F-4D97-AF65-F5344CB8AC3E}">
        <p14:creationId xmlns:p14="http://schemas.microsoft.com/office/powerpoint/2010/main" val="428739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Timing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could tell similar stories about ups-and-downs for Bitcoin, Tesla, Dogecoin, AMC, Viacom and many other investments</a:t>
            </a:r>
            <a:br>
              <a:rPr lang="en-US" dirty="0"/>
            </a:br>
            <a:endParaRPr lang="en-US" dirty="0"/>
          </a:p>
          <a:p>
            <a:r>
              <a:rPr lang="en-US" dirty="0">
                <a:solidFill>
                  <a:srgbClr val="C00000"/>
                </a:solidFill>
              </a:rPr>
              <a:t>It is very, very, very, very, very, very, very, very, very, very, difficult to consistently have perfect timing when making investments</a:t>
            </a:r>
          </a:p>
          <a:p>
            <a:pPr lvl="1"/>
            <a:r>
              <a:rPr lang="en-US" dirty="0">
                <a:solidFill>
                  <a:srgbClr val="C00000"/>
                </a:solidFill>
              </a:rPr>
              <a:t>People who research this phenomenon for a living will tell you it’s impossible</a:t>
            </a:r>
          </a:p>
          <a:p>
            <a:pPr lvl="1"/>
            <a:endParaRPr lang="en-US" dirty="0"/>
          </a:p>
          <a:p>
            <a:r>
              <a:rPr lang="en-US" dirty="0"/>
              <a:t>Do you think you’re unique and that you will be able to consistently time the market so  you gain from the up moves and never lose from the down moves?</a:t>
            </a:r>
            <a:endParaRPr lang="en-US" dirty="0">
              <a:solidFill>
                <a:srgbClr val="006600"/>
              </a:solidFill>
            </a:endParaRPr>
          </a:p>
        </p:txBody>
      </p:sp>
    </p:spTree>
    <p:extLst>
      <p:ext uri="{BB962C8B-B14F-4D97-AF65-F5344CB8AC3E}">
        <p14:creationId xmlns:p14="http://schemas.microsoft.com/office/powerpoint/2010/main" val="292378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Expertise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Take a minute to think about the following question:</a:t>
            </a:r>
            <a:br>
              <a:rPr lang="en-US" dirty="0">
                <a:solidFill>
                  <a:srgbClr val="0000CC"/>
                </a:solidFill>
              </a:rPr>
            </a:br>
            <a:br>
              <a:rPr lang="en-US" dirty="0">
                <a:solidFill>
                  <a:srgbClr val="0000CC"/>
                </a:solidFill>
              </a:rPr>
            </a:br>
            <a:r>
              <a:rPr lang="en-US" dirty="0">
                <a:solidFill>
                  <a:srgbClr val="0000CC"/>
                </a:solidFill>
              </a:rPr>
              <a:t> 		What do YOU do better than 99.9% of humanity?</a:t>
            </a:r>
            <a:br>
              <a:rPr lang="en-US" dirty="0">
                <a:solidFill>
                  <a:srgbClr val="0000CC"/>
                </a:solidFill>
              </a:rPr>
            </a:br>
            <a:endParaRPr lang="en-US" dirty="0">
              <a:solidFill>
                <a:srgbClr val="0000CC"/>
              </a:solidFill>
            </a:endParaRPr>
          </a:p>
          <a:p>
            <a:r>
              <a:rPr lang="en-US" dirty="0">
                <a:solidFill>
                  <a:srgbClr val="0000CC"/>
                </a:solidFill>
              </a:rPr>
              <a:t>Think about what you’re studying. Think about what you’ve been working on for years. Think about what you know that I do not know.</a:t>
            </a:r>
            <a:br>
              <a:rPr lang="en-US" dirty="0">
                <a:solidFill>
                  <a:srgbClr val="0000CC"/>
                </a:solidFill>
              </a:rPr>
            </a:br>
            <a:endParaRPr lang="en-US" dirty="0">
              <a:solidFill>
                <a:srgbClr val="0000CC"/>
              </a:solidFill>
            </a:endParaRPr>
          </a:p>
          <a:p>
            <a:r>
              <a:rPr lang="en-US" dirty="0">
                <a:solidFill>
                  <a:srgbClr val="0000CC"/>
                </a:solidFill>
              </a:rPr>
              <a:t>I’ve probably only spent 1-2 hours studying what  you have dedicated your life to studying and becoming an expert in.</a:t>
            </a:r>
          </a:p>
          <a:p>
            <a:endParaRPr lang="en-US" dirty="0">
              <a:solidFill>
                <a:srgbClr val="0000CC"/>
              </a:solidFill>
            </a:endParaRPr>
          </a:p>
          <a:p>
            <a:pPr lvl="1"/>
            <a:r>
              <a:rPr lang="en-US" sz="3000" dirty="0">
                <a:solidFill>
                  <a:srgbClr val="0000CC"/>
                </a:solidFill>
              </a:rPr>
              <a:t>Could I do your job as well as you do it?</a:t>
            </a:r>
          </a:p>
        </p:txBody>
      </p:sp>
    </p:spTree>
    <p:extLst>
      <p:ext uri="{BB962C8B-B14F-4D97-AF65-F5344CB8AC3E}">
        <p14:creationId xmlns:p14="http://schemas.microsoft.com/office/powerpoint/2010/main" val="103633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Expertise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Of course, I couldn’t do your job as well as you.</a:t>
            </a:r>
          </a:p>
          <a:p>
            <a:r>
              <a:rPr lang="en-US" dirty="0">
                <a:solidFill>
                  <a:srgbClr val="0000CC"/>
                </a:solidFill>
              </a:rPr>
              <a:t>Now connect this logic to investing: there are many professionals who have dedicated their lives to making investments. They are good.</a:t>
            </a:r>
          </a:p>
          <a:p>
            <a:pPr lvl="1"/>
            <a:r>
              <a:rPr lang="en-US" dirty="0">
                <a:solidFill>
                  <a:srgbClr val="0000CC"/>
                </a:solidFill>
              </a:rPr>
              <a:t>Yes, there are many amateurs involved in trading stocks – but they (usually) account for a very minor portion of the total money invested.</a:t>
            </a:r>
            <a:br>
              <a:rPr lang="en-US" dirty="0">
                <a:solidFill>
                  <a:srgbClr val="0000CC"/>
                </a:solidFill>
              </a:rPr>
            </a:br>
            <a:endParaRPr lang="en-US" dirty="0">
              <a:solidFill>
                <a:srgbClr val="0000CC"/>
              </a:solidFill>
            </a:endParaRPr>
          </a:p>
          <a:p>
            <a:r>
              <a:rPr lang="en-US" dirty="0">
                <a:solidFill>
                  <a:srgbClr val="C00000"/>
                </a:solidFill>
              </a:rPr>
              <a:t>Remind yourself of this old gambling maxim:</a:t>
            </a:r>
            <a:br>
              <a:rPr lang="en-US" dirty="0">
                <a:solidFill>
                  <a:srgbClr val="C00000"/>
                </a:solidFill>
              </a:rPr>
            </a:br>
            <a:br>
              <a:rPr lang="en-US" b="1" i="1" dirty="0">
                <a:solidFill>
                  <a:srgbClr val="C00000"/>
                </a:solidFill>
              </a:rPr>
            </a:br>
            <a:r>
              <a:rPr lang="en-US" b="1" i="1" dirty="0">
                <a:solidFill>
                  <a:srgbClr val="C00000"/>
                </a:solidFill>
              </a:rPr>
              <a:t>When you are sitting at the poker or gambling table, take a look around and see if you can figure out who the sucker is.  If you cannot identify who the sucker is, then the sucker is probably you.</a:t>
            </a:r>
            <a:endParaRPr lang="en-US" sz="3000" b="1" i="1" dirty="0">
              <a:solidFill>
                <a:srgbClr val="C00000"/>
              </a:solidFill>
            </a:endParaRPr>
          </a:p>
        </p:txBody>
      </p:sp>
    </p:spTree>
    <p:extLst>
      <p:ext uri="{BB962C8B-B14F-4D97-AF65-F5344CB8AC3E}">
        <p14:creationId xmlns:p14="http://schemas.microsoft.com/office/powerpoint/2010/main" val="64807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graphicFrame>
        <p:nvGraphicFramePr>
          <p:cNvPr id="4" name="Diagram 3">
            <a:extLst>
              <a:ext uri="{FF2B5EF4-FFF2-40B4-BE49-F238E27FC236}">
                <a16:creationId xmlns:a16="http://schemas.microsoft.com/office/drawing/2014/main" id="{98775C7E-0D0D-7D41-965A-700C4902C3D1}"/>
              </a:ext>
            </a:extLst>
          </p:cNvPr>
          <p:cNvGraphicFramePr/>
          <p:nvPr>
            <p:extLst>
              <p:ext uri="{D42A27DB-BD31-4B8C-83A1-F6EECF244321}">
                <p14:modId xmlns:p14="http://schemas.microsoft.com/office/powerpoint/2010/main" val="256484647"/>
              </p:ext>
            </p:extLst>
          </p:nvPr>
        </p:nvGraphicFramePr>
        <p:xfrm>
          <a:off x="2362704" y="1253515"/>
          <a:ext cx="7914707" cy="4638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4708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EC5472-7846-4A06-9C41-C36B875C41CF}"/>
              </a:ext>
            </a:extLst>
          </p:cNvPr>
          <p:cNvPicPr>
            <a:picLocks noChangeAspect="1"/>
          </p:cNvPicPr>
          <p:nvPr/>
        </p:nvPicPr>
        <p:blipFill>
          <a:blip r:embed="rId2"/>
          <a:stretch>
            <a:fillRect/>
          </a:stretch>
        </p:blipFill>
        <p:spPr>
          <a:xfrm>
            <a:off x="91440" y="91440"/>
            <a:ext cx="12006072" cy="5761155"/>
          </a:xfrm>
          <a:prstGeom prst="rect">
            <a:avLst/>
          </a:prstGeom>
        </p:spPr>
      </p:pic>
      <p:sp>
        <p:nvSpPr>
          <p:cNvPr id="6" name="TextBox 5">
            <a:extLst>
              <a:ext uri="{FF2B5EF4-FFF2-40B4-BE49-F238E27FC236}">
                <a16:creationId xmlns:a16="http://schemas.microsoft.com/office/drawing/2014/main" id="{F17B6EDE-A3ED-99BA-4458-CF045DF3B1A3}"/>
              </a:ext>
            </a:extLst>
          </p:cNvPr>
          <p:cNvSpPr txBox="1"/>
          <p:nvPr/>
        </p:nvSpPr>
        <p:spPr>
          <a:xfrm>
            <a:off x="1519964" y="714565"/>
            <a:ext cx="6049574" cy="2492990"/>
          </a:xfrm>
          <a:prstGeom prst="rect">
            <a:avLst/>
          </a:prstGeom>
          <a:solidFill>
            <a:schemeClr val="bg1"/>
          </a:solidFill>
          <a:ln w="50800">
            <a:solidFill>
              <a:schemeClr val="accent6">
                <a:lumMod val="75000"/>
              </a:schemeClr>
            </a:solidFill>
          </a:ln>
        </p:spPr>
        <p:txBody>
          <a:bodyPr wrap="square" rtlCol="0">
            <a:spAutoFit/>
          </a:bodyPr>
          <a:lstStyle/>
          <a:p>
            <a:r>
              <a:rPr lang="en-US" sz="2600" dirty="0"/>
              <a:t>If you save or invest $5,000 per year….</a:t>
            </a:r>
          </a:p>
          <a:p>
            <a:endParaRPr lang="en-US" sz="2600" dirty="0"/>
          </a:p>
          <a:p>
            <a:r>
              <a:rPr lang="en-US" sz="2600" dirty="0"/>
              <a:t>With a </a:t>
            </a:r>
            <a:r>
              <a:rPr lang="en-US" sz="2600" b="1" dirty="0">
                <a:solidFill>
                  <a:schemeClr val="accent6">
                    <a:lumMod val="75000"/>
                  </a:schemeClr>
                </a:solidFill>
              </a:rPr>
              <a:t>4%</a:t>
            </a:r>
            <a:r>
              <a:rPr lang="en-US" sz="2600" dirty="0"/>
              <a:t> investment return, you will have a total of </a:t>
            </a:r>
            <a:r>
              <a:rPr lang="en-US" sz="2600" b="1" dirty="0">
                <a:solidFill>
                  <a:schemeClr val="accent6">
                    <a:lumMod val="75000"/>
                  </a:schemeClr>
                </a:solidFill>
              </a:rPr>
              <a:t>$793,869 </a:t>
            </a:r>
            <a:r>
              <a:rPr lang="en-US" sz="2600" dirty="0"/>
              <a:t>after 50 years.</a:t>
            </a:r>
          </a:p>
          <a:p>
            <a:endParaRPr lang="en-US" sz="2600" dirty="0"/>
          </a:p>
          <a:p>
            <a:r>
              <a:rPr lang="en-US" sz="2600" dirty="0"/>
              <a:t>This includes </a:t>
            </a:r>
            <a:r>
              <a:rPr lang="en-US" sz="2600" b="1" dirty="0">
                <a:solidFill>
                  <a:schemeClr val="accent6">
                    <a:lumMod val="75000"/>
                  </a:schemeClr>
                </a:solidFill>
              </a:rPr>
              <a:t>$543,869 </a:t>
            </a:r>
            <a:r>
              <a:rPr lang="en-US" sz="2600" dirty="0"/>
              <a:t>of passive income.</a:t>
            </a:r>
          </a:p>
        </p:txBody>
      </p:sp>
    </p:spTree>
    <p:extLst>
      <p:ext uri="{BB962C8B-B14F-4D97-AF65-F5344CB8AC3E}">
        <p14:creationId xmlns:p14="http://schemas.microsoft.com/office/powerpoint/2010/main" val="392798124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pic>
        <p:nvPicPr>
          <p:cNvPr id="3" name="Picture 2">
            <a:extLst>
              <a:ext uri="{FF2B5EF4-FFF2-40B4-BE49-F238E27FC236}">
                <a16:creationId xmlns:a16="http://schemas.microsoft.com/office/drawing/2014/main" id="{F7EC4C22-E2E9-574A-96ED-35356926AC8A}"/>
              </a:ext>
            </a:extLst>
          </p:cNvPr>
          <p:cNvPicPr>
            <a:picLocks noChangeAspect="1"/>
          </p:cNvPicPr>
          <p:nvPr/>
        </p:nvPicPr>
        <p:blipFill>
          <a:blip r:embed="rId2"/>
          <a:stretch>
            <a:fillRect/>
          </a:stretch>
        </p:blipFill>
        <p:spPr>
          <a:xfrm>
            <a:off x="2049344" y="1087822"/>
            <a:ext cx="8093312" cy="5652051"/>
          </a:xfrm>
          <a:prstGeom prst="rect">
            <a:avLst/>
          </a:prstGeom>
        </p:spPr>
      </p:pic>
    </p:spTree>
    <p:extLst>
      <p:ext uri="{BB962C8B-B14F-4D97-AF65-F5344CB8AC3E}">
        <p14:creationId xmlns:p14="http://schemas.microsoft.com/office/powerpoint/2010/main" val="395222830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5" name="Picture 4">
            <a:extLst>
              <a:ext uri="{FF2B5EF4-FFF2-40B4-BE49-F238E27FC236}">
                <a16:creationId xmlns:a16="http://schemas.microsoft.com/office/drawing/2014/main" id="{689DB016-BB60-9446-B17A-7D99B2B19722}"/>
              </a:ext>
            </a:extLst>
          </p:cNvPr>
          <p:cNvPicPr/>
          <p:nvPr/>
        </p:nvPicPr>
        <p:blipFill>
          <a:blip r:embed="rId2"/>
          <a:stretch>
            <a:fillRect/>
          </a:stretch>
        </p:blipFill>
        <p:spPr>
          <a:xfrm>
            <a:off x="1974135" y="1223238"/>
            <a:ext cx="8338601" cy="4723390"/>
          </a:xfrm>
          <a:prstGeom prst="rect">
            <a:avLst/>
          </a:prstGeom>
        </p:spPr>
      </p:pic>
    </p:spTree>
    <p:extLst>
      <p:ext uri="{BB962C8B-B14F-4D97-AF65-F5344CB8AC3E}">
        <p14:creationId xmlns:p14="http://schemas.microsoft.com/office/powerpoint/2010/main" val="404848475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9D513B41-3043-8744-B2D5-5CA78AEA3C96}"/>
              </a:ext>
            </a:extLst>
          </p:cNvPr>
          <p:cNvPicPr/>
          <p:nvPr/>
        </p:nvPicPr>
        <p:blipFill>
          <a:blip r:embed="rId2"/>
          <a:stretch>
            <a:fillRect/>
          </a:stretch>
        </p:blipFill>
        <p:spPr>
          <a:xfrm>
            <a:off x="2538065" y="1150571"/>
            <a:ext cx="7115870" cy="5662014"/>
          </a:xfrm>
          <a:prstGeom prst="rect">
            <a:avLst/>
          </a:prstGeom>
        </p:spPr>
      </p:pic>
    </p:spTree>
    <p:extLst>
      <p:ext uri="{BB962C8B-B14F-4D97-AF65-F5344CB8AC3E}">
        <p14:creationId xmlns:p14="http://schemas.microsoft.com/office/powerpoint/2010/main" val="44482208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3761EB54-3A4C-9E43-B783-057A2155745D}"/>
              </a:ext>
            </a:extLst>
          </p:cNvPr>
          <p:cNvPicPr>
            <a:picLocks noChangeAspect="1"/>
          </p:cNvPicPr>
          <p:nvPr/>
        </p:nvPicPr>
        <p:blipFill>
          <a:blip r:embed="rId2"/>
          <a:stretch>
            <a:fillRect/>
          </a:stretch>
        </p:blipFill>
        <p:spPr>
          <a:xfrm>
            <a:off x="2004904" y="1112042"/>
            <a:ext cx="8182192" cy="5770178"/>
          </a:xfrm>
          <a:prstGeom prst="rect">
            <a:avLst/>
          </a:prstGeom>
        </p:spPr>
      </p:pic>
    </p:spTree>
    <p:extLst>
      <p:ext uri="{BB962C8B-B14F-4D97-AF65-F5344CB8AC3E}">
        <p14:creationId xmlns:p14="http://schemas.microsoft.com/office/powerpoint/2010/main" val="228421275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pic>
        <p:nvPicPr>
          <p:cNvPr id="4" name="Picture 3">
            <a:extLst>
              <a:ext uri="{FF2B5EF4-FFF2-40B4-BE49-F238E27FC236}">
                <a16:creationId xmlns:a16="http://schemas.microsoft.com/office/drawing/2014/main" id="{ADE05EC5-3561-5943-AA01-6C73CFB901A3}"/>
              </a:ext>
            </a:extLst>
          </p:cNvPr>
          <p:cNvPicPr/>
          <p:nvPr/>
        </p:nvPicPr>
        <p:blipFill>
          <a:blip r:embed="rId2"/>
          <a:stretch>
            <a:fillRect/>
          </a:stretch>
        </p:blipFill>
        <p:spPr>
          <a:xfrm>
            <a:off x="1756132" y="1150570"/>
            <a:ext cx="8235656" cy="5613568"/>
          </a:xfrm>
          <a:prstGeom prst="rect">
            <a:avLst/>
          </a:prstGeom>
        </p:spPr>
      </p:pic>
    </p:spTree>
    <p:extLst>
      <p:ext uri="{BB962C8B-B14F-4D97-AF65-F5344CB8AC3E}">
        <p14:creationId xmlns:p14="http://schemas.microsoft.com/office/powerpoint/2010/main" val="342851853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2" name="Rectangle 1">
            <a:extLst>
              <a:ext uri="{FF2B5EF4-FFF2-40B4-BE49-F238E27FC236}">
                <a16:creationId xmlns:a16="http://schemas.microsoft.com/office/drawing/2014/main" id="{E81A47F7-CEEA-A046-BD2F-09C667D370F9}"/>
              </a:ext>
            </a:extLst>
          </p:cNvPr>
          <p:cNvSpPr/>
          <p:nvPr/>
        </p:nvSpPr>
        <p:spPr>
          <a:xfrm>
            <a:off x="10052344" y="5867905"/>
            <a:ext cx="2058914" cy="90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5BBF0A-52AF-2B46-BF30-1432F31DF730}"/>
              </a:ext>
            </a:extLst>
          </p:cNvPr>
          <p:cNvPicPr/>
          <p:nvPr/>
        </p:nvPicPr>
        <p:blipFill>
          <a:blip r:embed="rId2"/>
          <a:stretch>
            <a:fillRect/>
          </a:stretch>
        </p:blipFill>
        <p:spPr>
          <a:xfrm>
            <a:off x="6096000" y="3173150"/>
            <a:ext cx="6015258" cy="3597043"/>
          </a:xfrm>
          <a:prstGeom prst="rect">
            <a:avLst/>
          </a:prstGeom>
        </p:spPr>
      </p:pic>
      <p:pic>
        <p:nvPicPr>
          <p:cNvPr id="6" name="Picture 5">
            <a:extLst>
              <a:ext uri="{FF2B5EF4-FFF2-40B4-BE49-F238E27FC236}">
                <a16:creationId xmlns:a16="http://schemas.microsoft.com/office/drawing/2014/main" id="{A9C2D8BD-175F-FA4D-8796-8F9C8876E687}"/>
              </a:ext>
            </a:extLst>
          </p:cNvPr>
          <p:cNvPicPr/>
          <p:nvPr/>
        </p:nvPicPr>
        <p:blipFill>
          <a:blip r:embed="rId3"/>
          <a:stretch>
            <a:fillRect/>
          </a:stretch>
        </p:blipFill>
        <p:spPr>
          <a:xfrm>
            <a:off x="134275" y="1179486"/>
            <a:ext cx="5926442" cy="3883020"/>
          </a:xfrm>
          <a:prstGeom prst="rect">
            <a:avLst/>
          </a:prstGeom>
        </p:spPr>
      </p:pic>
    </p:spTree>
    <p:extLst>
      <p:ext uri="{BB962C8B-B14F-4D97-AF65-F5344CB8AC3E}">
        <p14:creationId xmlns:p14="http://schemas.microsoft.com/office/powerpoint/2010/main" val="358330399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chemeClr val="bg1"/>
                </a:solidFill>
              </a:rPr>
              <a:t>With an 8% return, you will have $185,000 accumulated at 65.</a:t>
            </a:r>
            <a:br>
              <a:rPr lang="en-US" sz="2600" dirty="0">
                <a:solidFill>
                  <a:schemeClr val="bg1"/>
                </a:solidFill>
              </a:rPr>
            </a:br>
            <a:endParaRPr lang="en-US" sz="2600" dirty="0">
              <a:solidFill>
                <a:schemeClr val="bg1"/>
              </a:solidFill>
            </a:endParaRPr>
          </a:p>
          <a:p>
            <a:pPr marL="514350" indent="-514350">
              <a:buAutoNum type="alphaUcParenBoth"/>
            </a:pPr>
            <a:r>
              <a:rPr lang="en-US" sz="2600" dirty="0"/>
              <a:t>Investing $100 per month from age 35-65 (but nothing from 25-35)</a:t>
            </a:r>
            <a:br>
              <a:rPr lang="en-US" sz="2600" dirty="0"/>
            </a:br>
            <a:r>
              <a:rPr lang="en-US" sz="2600" dirty="0">
                <a:solidFill>
                  <a:schemeClr val="bg1"/>
                </a:solidFill>
              </a:rPr>
              <a:t>With an 8% return, you will have $150,000 accumulated at 65.</a:t>
            </a:r>
            <a:br>
              <a:rPr lang="en-US" dirty="0">
                <a:solidFill>
                  <a:schemeClr val="bg1"/>
                </a:solidFill>
              </a:rPr>
            </a:br>
            <a:br>
              <a:rPr lang="en-US" dirty="0">
                <a:solidFill>
                  <a:schemeClr val="bg1"/>
                </a:solidFill>
              </a:rPr>
            </a:br>
            <a:r>
              <a:rPr lang="en-US" sz="2000" dirty="0">
                <a:solidFill>
                  <a:schemeClr val="bg1"/>
                </a:solidFill>
              </a:rPr>
              <a:t>Note: If the returns on your investments are less than 6%, (B) will lead to greater wealth.</a:t>
            </a:r>
            <a:br>
              <a:rPr lang="en-US" sz="2000" dirty="0">
                <a:solidFill>
                  <a:schemeClr val="bg1"/>
                </a:solidFill>
              </a:rPr>
            </a:br>
            <a:br>
              <a:rPr lang="en-US" sz="2000" dirty="0">
                <a:solidFill>
                  <a:schemeClr val="bg1"/>
                </a:solidFill>
              </a:rPr>
            </a:br>
            <a:r>
              <a:rPr lang="en-US" sz="2000" dirty="0">
                <a:solidFill>
                  <a:schemeClr val="bg1"/>
                </a:solidFill>
              </a:rPr>
              <a:t>There’s a similar but different problem on page 37 of your handbook.</a:t>
            </a:r>
          </a:p>
          <a:p>
            <a:pPr marL="514350" indent="-514350">
              <a:buAutoNum type="alphaUcParenBoth"/>
            </a:pPr>
            <a:endParaRPr lang="en-US" sz="2200" dirty="0">
              <a:solidFill>
                <a:schemeClr val="bg1"/>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276317888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rgbClr val="C00000"/>
                </a:solidFill>
              </a:rPr>
              <a:t>With an 8% return, you will have $185,000 accumulated at 65.</a:t>
            </a:r>
            <a:br>
              <a:rPr lang="en-US" sz="2600" dirty="0"/>
            </a:br>
            <a:endParaRPr lang="en-US" sz="2600" dirty="0"/>
          </a:p>
          <a:p>
            <a:pPr marL="514350" indent="-514350">
              <a:buAutoNum type="alphaUcParenBoth"/>
            </a:pPr>
            <a:r>
              <a:rPr lang="en-US" sz="2600" dirty="0"/>
              <a:t>Investing $100 per month from age 35-65 (but nothing from 25-35)</a:t>
            </a:r>
            <a:br>
              <a:rPr lang="en-US" sz="2600" dirty="0"/>
            </a:br>
            <a:r>
              <a:rPr lang="en-US" sz="2600" dirty="0">
                <a:solidFill>
                  <a:srgbClr val="C00000"/>
                </a:solidFill>
              </a:rPr>
              <a:t>With an 8% return, you will have $150,000 accumulated at 65.</a:t>
            </a:r>
            <a:br>
              <a:rPr lang="en-US" dirty="0">
                <a:solidFill>
                  <a:srgbClr val="C00000"/>
                </a:solidFill>
              </a:rPr>
            </a:br>
            <a:br>
              <a:rPr lang="en-US" dirty="0">
                <a:solidFill>
                  <a:srgbClr val="C00000"/>
                </a:solidFill>
              </a:rPr>
            </a:br>
            <a:r>
              <a:rPr lang="en-US" sz="2000" dirty="0">
                <a:solidFill>
                  <a:srgbClr val="006600"/>
                </a:solidFill>
              </a:rPr>
              <a:t>Note: If the returns on your investments are less than 6%, (B) will lead to greater wealth.</a:t>
            </a:r>
            <a:br>
              <a:rPr lang="en-US" sz="2000" dirty="0">
                <a:solidFill>
                  <a:srgbClr val="006600"/>
                </a:solidFill>
              </a:rPr>
            </a:br>
            <a:br>
              <a:rPr lang="en-US" sz="2000" dirty="0">
                <a:solidFill>
                  <a:srgbClr val="006600"/>
                </a:solidFill>
              </a:rPr>
            </a:br>
            <a:r>
              <a:rPr lang="en-US" sz="2000" dirty="0">
                <a:solidFill>
                  <a:srgbClr val="006600"/>
                </a:solidFill>
              </a:rPr>
              <a:t>There’s a similar but different problem on page 37 of your handbook.</a:t>
            </a:r>
          </a:p>
          <a:p>
            <a:pPr marL="514350" indent="-514350">
              <a:buAutoNum type="alphaUcParenBoth"/>
            </a:pPr>
            <a:endParaRPr lang="en-US" sz="2200" dirty="0">
              <a:solidFill>
                <a:srgbClr val="006600"/>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11688828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69039904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
        <p:nvSpPr>
          <p:cNvPr id="4" name="Rounded Rectangle 3">
            <a:extLst>
              <a:ext uri="{FF2B5EF4-FFF2-40B4-BE49-F238E27FC236}">
                <a16:creationId xmlns:a16="http://schemas.microsoft.com/office/drawing/2014/main" id="{3DE0A60A-852A-D64C-B98D-F298186E394B}"/>
              </a:ext>
            </a:extLst>
          </p:cNvPr>
          <p:cNvSpPr/>
          <p:nvPr/>
        </p:nvSpPr>
        <p:spPr>
          <a:xfrm>
            <a:off x="1814285" y="1596571"/>
            <a:ext cx="9216572" cy="4238172"/>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Not to be too esoteric or philosophical…</a:t>
            </a:r>
          </a:p>
          <a:p>
            <a:pPr algn="ctr"/>
            <a:r>
              <a:rPr lang="en-US" sz="2500" b="1" dirty="0"/>
              <a:t>But compound interest doesn’t just apply to investing.</a:t>
            </a:r>
          </a:p>
          <a:p>
            <a:endParaRPr lang="en-US" sz="2500" b="1" dirty="0"/>
          </a:p>
          <a:p>
            <a:r>
              <a:rPr lang="en-US" sz="2500" b="1" dirty="0"/>
              <a:t>Compound interest applies to all aspects of college life:</a:t>
            </a:r>
          </a:p>
          <a:p>
            <a:r>
              <a:rPr lang="en-US" sz="2500" b="1" dirty="0"/>
              <a:t>	Time Management</a:t>
            </a:r>
          </a:p>
          <a:p>
            <a:r>
              <a:rPr lang="en-US" sz="2500" b="1" dirty="0"/>
              <a:t>	Mental Health</a:t>
            </a:r>
          </a:p>
          <a:p>
            <a:r>
              <a:rPr lang="en-US" sz="2500" b="1" dirty="0"/>
              <a:t>	Health Management</a:t>
            </a:r>
          </a:p>
          <a:p>
            <a:r>
              <a:rPr lang="en-US" sz="2500" b="1" dirty="0"/>
              <a:t>	Writing Skills</a:t>
            </a:r>
          </a:p>
          <a:p>
            <a:r>
              <a:rPr lang="en-US" sz="2500" b="1" dirty="0"/>
              <a:t>	Relationships</a:t>
            </a:r>
          </a:p>
          <a:p>
            <a:r>
              <a:rPr lang="en-US" sz="2500" b="1" dirty="0"/>
              <a:t>	And…Of course, Money Management</a:t>
            </a:r>
          </a:p>
        </p:txBody>
      </p:sp>
    </p:spTree>
    <p:extLst>
      <p:ext uri="{BB962C8B-B14F-4D97-AF65-F5344CB8AC3E}">
        <p14:creationId xmlns:p14="http://schemas.microsoft.com/office/powerpoint/2010/main" val="3876689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BE4B46-3711-15F3-3507-3F3488CF5CA1}"/>
              </a:ext>
            </a:extLst>
          </p:cNvPr>
          <p:cNvPicPr>
            <a:picLocks noChangeAspect="1"/>
          </p:cNvPicPr>
          <p:nvPr/>
        </p:nvPicPr>
        <p:blipFill>
          <a:blip r:embed="rId2"/>
          <a:stretch>
            <a:fillRect/>
          </a:stretch>
        </p:blipFill>
        <p:spPr>
          <a:xfrm>
            <a:off x="91440" y="91440"/>
            <a:ext cx="12006072" cy="5761155"/>
          </a:xfrm>
          <a:prstGeom prst="rect">
            <a:avLst/>
          </a:prstGeom>
        </p:spPr>
      </p:pic>
      <p:sp>
        <p:nvSpPr>
          <p:cNvPr id="6" name="TextBox 5">
            <a:extLst>
              <a:ext uri="{FF2B5EF4-FFF2-40B4-BE49-F238E27FC236}">
                <a16:creationId xmlns:a16="http://schemas.microsoft.com/office/drawing/2014/main" id="{DB4EC335-3865-C338-A400-93029522536D}"/>
              </a:ext>
            </a:extLst>
          </p:cNvPr>
          <p:cNvSpPr txBox="1"/>
          <p:nvPr/>
        </p:nvSpPr>
        <p:spPr>
          <a:xfrm>
            <a:off x="1519964" y="714565"/>
            <a:ext cx="6049574" cy="2492990"/>
          </a:xfrm>
          <a:prstGeom prst="rect">
            <a:avLst/>
          </a:prstGeom>
          <a:solidFill>
            <a:schemeClr val="bg1"/>
          </a:solidFill>
          <a:ln w="50800">
            <a:solidFill>
              <a:srgbClr val="C00000"/>
            </a:solidFill>
          </a:ln>
        </p:spPr>
        <p:txBody>
          <a:bodyPr wrap="square" rtlCol="0">
            <a:spAutoFit/>
          </a:bodyPr>
          <a:lstStyle/>
          <a:p>
            <a:r>
              <a:rPr lang="en-US" sz="2600" dirty="0"/>
              <a:t>If you save or invest $5,000 per year….</a:t>
            </a:r>
          </a:p>
          <a:p>
            <a:endParaRPr lang="en-US" sz="2600" dirty="0"/>
          </a:p>
          <a:p>
            <a:r>
              <a:rPr lang="en-US" sz="2600" dirty="0"/>
              <a:t>With a </a:t>
            </a:r>
            <a:r>
              <a:rPr lang="en-US" sz="2600" b="1" dirty="0">
                <a:solidFill>
                  <a:srgbClr val="C00000"/>
                </a:solidFill>
              </a:rPr>
              <a:t>7% </a:t>
            </a:r>
            <a:r>
              <a:rPr lang="en-US" sz="2600" dirty="0"/>
              <a:t>investment return, you will have a total of </a:t>
            </a:r>
            <a:r>
              <a:rPr lang="en-US" sz="2600" b="1" dirty="0">
                <a:solidFill>
                  <a:srgbClr val="C00000"/>
                </a:solidFill>
              </a:rPr>
              <a:t>$2,174,930</a:t>
            </a:r>
            <a:r>
              <a:rPr lang="en-US" sz="2600" b="1" dirty="0">
                <a:solidFill>
                  <a:schemeClr val="accent1"/>
                </a:solidFill>
              </a:rPr>
              <a:t> </a:t>
            </a:r>
            <a:r>
              <a:rPr lang="en-US" sz="2600" dirty="0"/>
              <a:t>after 50 years.</a:t>
            </a:r>
          </a:p>
          <a:p>
            <a:endParaRPr lang="en-US" sz="2600" dirty="0"/>
          </a:p>
          <a:p>
            <a:r>
              <a:rPr lang="en-US" sz="2600" dirty="0"/>
              <a:t>This includes </a:t>
            </a:r>
            <a:r>
              <a:rPr lang="en-US" sz="2600" b="1" dirty="0">
                <a:solidFill>
                  <a:srgbClr val="C00000"/>
                </a:solidFill>
              </a:rPr>
              <a:t>$1,924,930 </a:t>
            </a:r>
            <a:r>
              <a:rPr lang="en-US" sz="2600" dirty="0"/>
              <a:t>of passive income.</a:t>
            </a:r>
          </a:p>
        </p:txBody>
      </p:sp>
    </p:spTree>
    <p:extLst>
      <p:ext uri="{BB962C8B-B14F-4D97-AF65-F5344CB8AC3E}">
        <p14:creationId xmlns:p14="http://schemas.microsoft.com/office/powerpoint/2010/main" val="193657779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Some Perspective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I am biased because I am a finance professor. I study investing and I teach investing. My perspective on risk may be meaningless to you. </a:t>
            </a:r>
          </a:p>
          <a:p>
            <a:r>
              <a:rPr lang="en-US" dirty="0">
                <a:solidFill>
                  <a:srgbClr val="0000CC"/>
                </a:solidFill>
              </a:rPr>
              <a:t>Do not take my advice on what level of risk you should take. Be thoughtful, be prudent. </a:t>
            </a:r>
          </a:p>
          <a:p>
            <a:r>
              <a:rPr lang="en-US" dirty="0"/>
              <a:t>Avoid doing things that you know are stupid and that you know will cause you stress. </a:t>
            </a:r>
          </a:p>
          <a:p>
            <a:r>
              <a:rPr lang="en-US" dirty="0">
                <a:solidFill>
                  <a:srgbClr val="0000CC"/>
                </a:solidFill>
              </a:rPr>
              <a:t>But don’t be afraid of taking risks just because they scare you. You have already taken many, many risks in your life. Taking informed and measured risks will continue to open many doors and opportunities for you – in both your personal and financial lives.</a:t>
            </a:r>
          </a:p>
        </p:txBody>
      </p:sp>
    </p:spTree>
    <p:extLst>
      <p:ext uri="{BB962C8B-B14F-4D97-AF65-F5344CB8AC3E}">
        <p14:creationId xmlns:p14="http://schemas.microsoft.com/office/powerpoint/2010/main" val="147558447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73744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How can I save when my income is so low as a student?</a:t>
            </a:r>
          </a:p>
          <a:p>
            <a:pPr marL="0" indent="0" algn="ctr">
              <a:buNone/>
            </a:pPr>
            <a:r>
              <a:rPr lang="en-US" b="1" i="1" dirty="0">
                <a:solidFill>
                  <a:srgbClr val="0000CC"/>
                </a:solidFill>
              </a:rPr>
              <a:t>My problem isn’t budgeting but it’s having too little income.</a:t>
            </a:r>
          </a:p>
          <a:p>
            <a:pPr marL="0" indent="0" algn="ctr">
              <a:buNone/>
            </a:pPr>
            <a:endParaRPr lang="en-US" b="1" i="1" dirty="0">
              <a:solidFill>
                <a:srgbClr val="0000CC"/>
              </a:solidFill>
            </a:endParaRPr>
          </a:p>
          <a:p>
            <a:r>
              <a:rPr lang="en-US" sz="2500" dirty="0">
                <a:solidFill>
                  <a:srgbClr val="0000CC"/>
                </a:solidFill>
              </a:rPr>
              <a:t>Your short-term priorities while in grad school need to be your education, your family and your mental health.</a:t>
            </a:r>
          </a:p>
          <a:p>
            <a:r>
              <a:rPr lang="en-US" sz="2500" dirty="0">
                <a:solidFill>
                  <a:srgbClr val="0000CC"/>
                </a:solidFill>
              </a:rPr>
              <a:t>Maybe saving cannot be a priority for you while you’re in school.</a:t>
            </a:r>
          </a:p>
          <a:p>
            <a:r>
              <a:rPr lang="en-US" sz="2500" dirty="0">
                <a:solidFill>
                  <a:srgbClr val="0000CC"/>
                </a:solidFill>
              </a:rPr>
              <a:t>The goal is to develop habits and a mindset that will prepare you to maximize the benefits of saving when your income allows you to do so. Be patient. The benefits of good habits will grow exponentially.</a:t>
            </a:r>
          </a:p>
        </p:txBody>
      </p:sp>
    </p:spTree>
    <p:extLst>
      <p:ext uri="{BB962C8B-B14F-4D97-AF65-F5344CB8AC3E}">
        <p14:creationId xmlns:p14="http://schemas.microsoft.com/office/powerpoint/2010/main" val="341397902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How can I save when my income is so low as a student?</a:t>
            </a:r>
          </a:p>
          <a:p>
            <a:pPr marL="0" indent="0" algn="ctr">
              <a:buNone/>
            </a:pPr>
            <a:r>
              <a:rPr lang="en-US" b="1" i="1" dirty="0">
                <a:solidFill>
                  <a:srgbClr val="0000CC"/>
                </a:solidFill>
              </a:rPr>
              <a:t>My problem isn’t budgeting but it’s having too little income.</a:t>
            </a:r>
          </a:p>
          <a:p>
            <a:pPr marL="0" indent="0" algn="ctr">
              <a:buNone/>
            </a:pPr>
            <a:endParaRPr lang="en-US" b="1" i="1" dirty="0">
              <a:solidFill>
                <a:srgbClr val="0000CC"/>
              </a:solidFill>
            </a:endParaRPr>
          </a:p>
          <a:p>
            <a:r>
              <a:rPr lang="en-US" sz="2500" dirty="0"/>
              <a:t>And think of ways to generate more money: gigs, internships, tutor, lab assistant, freelance positions, blogger, podcasts, consulting</a:t>
            </a:r>
          </a:p>
          <a:p>
            <a:pPr lvl="1"/>
            <a:r>
              <a:rPr lang="en-US" sz="2100" dirty="0"/>
              <a:t>Create new jobs for yourself: maybe sell your skills in social media marketing</a:t>
            </a:r>
            <a:br>
              <a:rPr lang="en-US" sz="2100" dirty="0"/>
            </a:br>
            <a:r>
              <a:rPr lang="en-US" sz="2100" dirty="0"/>
              <a:t>to a company you want to work for, regardless of your program</a:t>
            </a:r>
            <a:br>
              <a:rPr lang="en-US" sz="2100" dirty="0"/>
            </a:br>
            <a:endParaRPr lang="en-US" sz="2100" dirty="0"/>
          </a:p>
          <a:p>
            <a:r>
              <a:rPr lang="en-US" sz="2500" dirty="0"/>
              <a:t>A lot of the advice we think of in budgeting is about “reducing expenses.” </a:t>
            </a:r>
            <a:br>
              <a:rPr lang="en-US" sz="2500" dirty="0"/>
            </a:br>
            <a:r>
              <a:rPr lang="en-US" sz="2500" dirty="0"/>
              <a:t>And that’s because we generally have more control over our expenses than we do over our income, at least in the short-term. Do what you can.</a:t>
            </a:r>
          </a:p>
          <a:p>
            <a:pPr lvl="1"/>
            <a:r>
              <a:rPr lang="en-US" sz="2100" dirty="0"/>
              <a:t>And, decreasing expenses can feel like an increase income. Same same.</a:t>
            </a:r>
          </a:p>
        </p:txBody>
      </p:sp>
      <p:sp>
        <p:nvSpPr>
          <p:cNvPr id="4" name="Rectangle 2">
            <a:extLst>
              <a:ext uri="{FF2B5EF4-FFF2-40B4-BE49-F238E27FC236}">
                <a16:creationId xmlns:a16="http://schemas.microsoft.com/office/drawing/2014/main" id="{6C5D24FF-7020-DA44-9638-BEF4A8884CCC}"/>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326720721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6600"/>
                </a:solidFill>
              </a:rPr>
              <a:t>How much of my income should I be </a:t>
            </a:r>
            <a:r>
              <a:rPr lang="en-US" b="1" i="1" u="sng" dirty="0">
                <a:solidFill>
                  <a:srgbClr val="006600"/>
                </a:solidFill>
              </a:rPr>
              <a:t>saving</a:t>
            </a:r>
            <a:r>
              <a:rPr lang="en-US" b="1" i="1" dirty="0">
                <a:solidFill>
                  <a:srgbClr val="006600"/>
                </a:solidFill>
              </a:rPr>
              <a:t> each month?</a:t>
            </a:r>
          </a:p>
          <a:p>
            <a:pPr marL="0" indent="0" algn="ctr">
              <a:buNone/>
            </a:pPr>
            <a:endParaRPr lang="en-US" b="1" i="1" dirty="0">
              <a:solidFill>
                <a:srgbClr val="006600"/>
              </a:solidFill>
            </a:endParaRPr>
          </a:p>
          <a:p>
            <a:r>
              <a:rPr lang="en-US" sz="2500" dirty="0">
                <a:solidFill>
                  <a:srgbClr val="006600"/>
                </a:solidFill>
              </a:rPr>
              <a:t>Only you can answer this. Nobody can answer it for you.</a:t>
            </a:r>
          </a:p>
          <a:p>
            <a:r>
              <a:rPr lang="en-US" sz="2500" dirty="0">
                <a:solidFill>
                  <a:srgbClr val="006600"/>
                </a:solidFill>
              </a:rPr>
              <a:t>It depends on:</a:t>
            </a:r>
          </a:p>
          <a:p>
            <a:pPr lvl="1"/>
            <a:r>
              <a:rPr lang="en-US" sz="2200" dirty="0">
                <a:solidFill>
                  <a:srgbClr val="006600"/>
                </a:solidFill>
              </a:rPr>
              <a:t>What your goals are, both short- and medium-term.</a:t>
            </a:r>
          </a:p>
          <a:p>
            <a:pPr lvl="1"/>
            <a:r>
              <a:rPr lang="en-US" sz="2200" dirty="0">
                <a:solidFill>
                  <a:srgbClr val="006600"/>
                </a:solidFill>
              </a:rPr>
              <a:t>What your immediate expenses are.</a:t>
            </a:r>
            <a:endParaRPr lang="en-US" sz="2500" dirty="0">
              <a:solidFill>
                <a:srgbClr val="006600"/>
              </a:solidFill>
            </a:endParaRPr>
          </a:p>
          <a:p>
            <a:r>
              <a:rPr lang="en-US" sz="2500" dirty="0">
                <a:solidFill>
                  <a:srgbClr val="006600"/>
                </a:solidFill>
              </a:rPr>
              <a:t>I frequently advise students to save $25 of every paycheck </a:t>
            </a:r>
            <a:r>
              <a:rPr lang="en-US" sz="2500" i="1" u="sng" dirty="0">
                <a:solidFill>
                  <a:srgbClr val="006600"/>
                </a:solidFill>
              </a:rPr>
              <a:t>as soon as they receive each paycheck</a:t>
            </a:r>
            <a:r>
              <a:rPr lang="en-US" sz="2500" u="sng" dirty="0">
                <a:solidFill>
                  <a:srgbClr val="006600"/>
                </a:solidFill>
              </a:rPr>
              <a:t>.</a:t>
            </a:r>
            <a:r>
              <a:rPr lang="en-US" sz="2500" dirty="0">
                <a:solidFill>
                  <a:srgbClr val="006600"/>
                </a:solidFill>
              </a:rPr>
              <a:t> Save or set aside as much as you can.</a:t>
            </a:r>
          </a:p>
          <a:p>
            <a:pPr lvl="1"/>
            <a:r>
              <a:rPr lang="en-US" sz="2200" dirty="0">
                <a:solidFill>
                  <a:srgbClr val="006600"/>
                </a:solidFill>
              </a:rPr>
              <a:t>When I was getting my Master degree, I had no income. I was living off a little savings and a lot of debt. But I intentionally saved $10 to $25 on the first day of each month…simply to develop the habit.</a:t>
            </a:r>
          </a:p>
          <a:p>
            <a:pPr lvl="1"/>
            <a:r>
              <a:rPr lang="en-US" sz="2200" dirty="0">
                <a:solidFill>
                  <a:srgbClr val="006600"/>
                </a:solidFill>
              </a:rPr>
              <a:t>In school, the habit is more important than the amount.</a:t>
            </a:r>
          </a:p>
        </p:txBody>
      </p:sp>
      <p:sp>
        <p:nvSpPr>
          <p:cNvPr id="4" name="Rectangle 2">
            <a:extLst>
              <a:ext uri="{FF2B5EF4-FFF2-40B4-BE49-F238E27FC236}">
                <a16:creationId xmlns:a16="http://schemas.microsoft.com/office/drawing/2014/main" id="{60BAD89C-CE28-AA4B-8A19-F903CCF0604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294825641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6600"/>
                </a:solidFill>
              </a:rPr>
              <a:t>How much of my income should I be </a:t>
            </a:r>
            <a:r>
              <a:rPr lang="en-US" b="1" i="1" u="sng" dirty="0">
                <a:solidFill>
                  <a:srgbClr val="006600"/>
                </a:solidFill>
              </a:rPr>
              <a:t>saving</a:t>
            </a:r>
            <a:r>
              <a:rPr lang="en-US" b="1" i="1" dirty="0">
                <a:solidFill>
                  <a:srgbClr val="006600"/>
                </a:solidFill>
              </a:rPr>
              <a:t> each month?</a:t>
            </a:r>
          </a:p>
          <a:p>
            <a:pPr marL="0" indent="0" algn="ctr">
              <a:buNone/>
            </a:pPr>
            <a:endParaRPr lang="en-US" b="1" i="1" dirty="0">
              <a:solidFill>
                <a:srgbClr val="006600"/>
              </a:solidFill>
            </a:endParaRPr>
          </a:p>
          <a:p>
            <a:pPr marL="0" indent="0" algn="ctr">
              <a:buNone/>
            </a:pPr>
            <a:r>
              <a:rPr lang="en-US" sz="2500" b="1" u="sng" dirty="0"/>
              <a:t>My challenge to you:</a:t>
            </a:r>
          </a:p>
          <a:p>
            <a:pPr marL="0" indent="0" algn="ctr">
              <a:buNone/>
            </a:pPr>
            <a:r>
              <a:rPr lang="en-US" sz="2500" dirty="0"/>
              <a:t>Take $10 of every paycheck and move it into a savings account.</a:t>
            </a:r>
            <a:br>
              <a:rPr lang="en-US" sz="2500" dirty="0"/>
            </a:br>
            <a:r>
              <a:rPr lang="en-US" sz="2500" dirty="0"/>
              <a:t>If you can save more, do it.</a:t>
            </a:r>
          </a:p>
          <a:p>
            <a:pPr marL="0" indent="0" algn="ctr">
              <a:buNone/>
            </a:pPr>
            <a:endParaRPr lang="en-US" sz="1200" dirty="0"/>
          </a:p>
          <a:p>
            <a:pPr marL="0" indent="0" algn="ctr">
              <a:buNone/>
            </a:pPr>
            <a:r>
              <a:rPr lang="en-US" sz="2500" dirty="0"/>
              <a:t>But at a minimum, save $10 of every paycheck to develop the habit.</a:t>
            </a:r>
          </a:p>
          <a:p>
            <a:pPr marL="0" indent="0" algn="ctr">
              <a:buNone/>
            </a:pPr>
            <a:endParaRPr lang="en-US" sz="2500" dirty="0"/>
          </a:p>
          <a:p>
            <a:pPr marL="0" indent="0" algn="ctr">
              <a:buNone/>
            </a:pPr>
            <a:r>
              <a:rPr lang="en-US" sz="2500" b="1" u="sng" dirty="0">
                <a:solidFill>
                  <a:srgbClr val="C00000"/>
                </a:solidFill>
              </a:rPr>
              <a:t>My advanced challenge to you:</a:t>
            </a:r>
          </a:p>
          <a:p>
            <a:pPr marL="0" indent="0" algn="ctr">
              <a:buNone/>
            </a:pPr>
            <a:r>
              <a:rPr lang="en-US" sz="2500" dirty="0">
                <a:solidFill>
                  <a:srgbClr val="C00000"/>
                </a:solidFill>
              </a:rPr>
              <a:t>Take half of what you save each month and invest it in the stock market.</a:t>
            </a:r>
          </a:p>
          <a:p>
            <a:pPr algn="ctr"/>
            <a:endParaRPr lang="en-US" sz="2200" dirty="0"/>
          </a:p>
        </p:txBody>
      </p:sp>
      <p:sp>
        <p:nvSpPr>
          <p:cNvPr id="4" name="Rectangle 2">
            <a:extLst>
              <a:ext uri="{FF2B5EF4-FFF2-40B4-BE49-F238E27FC236}">
                <a16:creationId xmlns:a16="http://schemas.microsoft.com/office/drawing/2014/main" id="{60BAD89C-CE28-AA4B-8A19-F903CCF0604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34116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3">
                                            <p:txEl>
                                              <p:pRg st="7" end="7"/>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 calcmode="lin" valueType="num">
                                      <p:cBhvr>
                                        <p:cTn id="1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1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How do I save for a big purchase – house, car, </a:t>
            </a:r>
            <a:r>
              <a:rPr lang="en-US" b="1" i="1" dirty="0" err="1"/>
              <a:t>etc</a:t>
            </a:r>
            <a:r>
              <a:rPr lang="en-US" b="1" i="1" dirty="0"/>
              <a:t>…?</a:t>
            </a:r>
          </a:p>
          <a:p>
            <a:pPr marL="0" indent="0" algn="ctr">
              <a:buNone/>
            </a:pPr>
            <a:endParaRPr lang="en-US" b="1" i="1" dirty="0"/>
          </a:p>
          <a:p>
            <a:r>
              <a:rPr lang="en-US" sz="2500" dirty="0"/>
              <a:t>Stary by asking yourself a few questions:</a:t>
            </a:r>
          </a:p>
          <a:p>
            <a:pPr lvl="1"/>
            <a:r>
              <a:rPr lang="en-US" sz="2500" dirty="0"/>
              <a:t>How much do I need to save?</a:t>
            </a:r>
          </a:p>
          <a:p>
            <a:pPr lvl="1"/>
            <a:r>
              <a:rPr lang="en-US" sz="2500" dirty="0"/>
              <a:t>When am I going to make this purchase?</a:t>
            </a:r>
          </a:p>
          <a:p>
            <a:pPr lvl="1"/>
            <a:r>
              <a:rPr lang="en-US" sz="2500" dirty="0"/>
              <a:t>Is this essential or discretionary?  (A refrigerator or car vs. a vacation)</a:t>
            </a:r>
          </a:p>
          <a:p>
            <a:endParaRPr lang="en-US" sz="2500" dirty="0"/>
          </a:p>
          <a:p>
            <a:r>
              <a:rPr lang="en-US" sz="2500" dirty="0"/>
              <a:t>These questions will help identify timing and priority.</a:t>
            </a:r>
          </a:p>
          <a:p>
            <a:pPr lvl="1"/>
            <a:r>
              <a:rPr lang="en-US" sz="2500" dirty="0"/>
              <a:t>Knowing timing &amp; priority will help determine how you save.</a:t>
            </a:r>
          </a:p>
          <a:p>
            <a:pPr lvl="2"/>
            <a:r>
              <a:rPr lang="en-US" sz="2500" dirty="0"/>
              <a:t>Do you use a bank savings account or do you have time to invest in the stock market?</a:t>
            </a:r>
          </a:p>
        </p:txBody>
      </p:sp>
      <p:sp>
        <p:nvSpPr>
          <p:cNvPr id="4" name="Rectangle 2">
            <a:extLst>
              <a:ext uri="{FF2B5EF4-FFF2-40B4-BE49-F238E27FC236}">
                <a16:creationId xmlns:a16="http://schemas.microsoft.com/office/drawing/2014/main" id="{B4F1FC66-8E37-FA4B-A800-F941FDA3410E}"/>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412416954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2"/>
            <a:ext cx="10670628" cy="49777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How do I save for a big purchase – house, car, </a:t>
            </a:r>
            <a:r>
              <a:rPr lang="en-US" b="1" i="1" dirty="0" err="1"/>
              <a:t>etc</a:t>
            </a:r>
            <a:r>
              <a:rPr lang="en-US" b="1" i="1" dirty="0"/>
              <a:t>…?</a:t>
            </a:r>
          </a:p>
          <a:p>
            <a:pPr marL="0" indent="0" algn="ctr">
              <a:buNone/>
            </a:pPr>
            <a:endParaRPr lang="en-US" b="1" i="1" dirty="0"/>
          </a:p>
          <a:p>
            <a:r>
              <a:rPr lang="en-US" sz="2500" dirty="0"/>
              <a:t>I would explicitly allocate some of my monthly </a:t>
            </a:r>
            <a:br>
              <a:rPr lang="en-US" sz="2500" dirty="0"/>
            </a:br>
            <a:r>
              <a:rPr lang="en-US" sz="2500" dirty="0"/>
              <a:t>savings to this purchase.</a:t>
            </a:r>
          </a:p>
          <a:p>
            <a:pPr lvl="1"/>
            <a:r>
              <a:rPr lang="en-US" sz="2100" dirty="0"/>
              <a:t>I have already penciled in my holiday gift purchases – </a:t>
            </a:r>
            <a:br>
              <a:rPr lang="en-US" sz="2100" dirty="0"/>
            </a:br>
            <a:r>
              <a:rPr lang="en-US" sz="2100" dirty="0"/>
              <a:t>even though I won’t make them for 2 months.</a:t>
            </a:r>
            <a:br>
              <a:rPr lang="en-US" sz="2100" dirty="0"/>
            </a:br>
            <a:endParaRPr lang="en-US" sz="2100" dirty="0"/>
          </a:p>
          <a:p>
            <a:r>
              <a:rPr lang="en-US" sz="2500" dirty="0"/>
              <a:t>We will talk about my 5 buckets for saving-</a:t>
            </a:r>
            <a:br>
              <a:rPr lang="en-US" sz="2500" dirty="0"/>
            </a:br>
            <a:r>
              <a:rPr lang="en-US" sz="2500" dirty="0"/>
              <a:t>investing in a few slides. </a:t>
            </a:r>
          </a:p>
          <a:p>
            <a:r>
              <a:rPr lang="en-US" sz="2500" dirty="0"/>
              <a:t>If it’s a really big purchase (e.g. house), you </a:t>
            </a:r>
            <a:br>
              <a:rPr lang="en-US" sz="2500" dirty="0"/>
            </a:br>
            <a:r>
              <a:rPr lang="en-US" sz="2500" dirty="0"/>
              <a:t>could even set up a dedicated saving or </a:t>
            </a:r>
            <a:br>
              <a:rPr lang="en-US" sz="2500" dirty="0"/>
            </a:br>
            <a:r>
              <a:rPr lang="en-US" sz="2500" dirty="0"/>
              <a:t>investing account just for that purchase.</a:t>
            </a:r>
            <a:endParaRPr lang="en-US" dirty="0"/>
          </a:p>
        </p:txBody>
      </p:sp>
      <p:pic>
        <p:nvPicPr>
          <p:cNvPr id="5" name="Picture 4">
            <a:extLst>
              <a:ext uri="{FF2B5EF4-FFF2-40B4-BE49-F238E27FC236}">
                <a16:creationId xmlns:a16="http://schemas.microsoft.com/office/drawing/2014/main" id="{B1586468-7786-8349-A92C-E60B980A98EC}"/>
              </a:ext>
            </a:extLst>
          </p:cNvPr>
          <p:cNvPicPr>
            <a:picLocks noChangeAspect="1"/>
          </p:cNvPicPr>
          <p:nvPr/>
        </p:nvPicPr>
        <p:blipFill>
          <a:blip r:embed="rId2"/>
          <a:stretch>
            <a:fillRect/>
          </a:stretch>
        </p:blipFill>
        <p:spPr>
          <a:xfrm>
            <a:off x="7410645" y="1889353"/>
            <a:ext cx="4602092" cy="4109890"/>
          </a:xfrm>
          <a:prstGeom prst="rect">
            <a:avLst/>
          </a:prstGeom>
        </p:spPr>
      </p:pic>
      <p:sp>
        <p:nvSpPr>
          <p:cNvPr id="4" name="Rounded Rectangle 3">
            <a:extLst>
              <a:ext uri="{FF2B5EF4-FFF2-40B4-BE49-F238E27FC236}">
                <a16:creationId xmlns:a16="http://schemas.microsoft.com/office/drawing/2014/main" id="{DB358259-C774-FE4D-865C-5933C5D96245}"/>
              </a:ext>
            </a:extLst>
          </p:cNvPr>
          <p:cNvSpPr/>
          <p:nvPr/>
        </p:nvSpPr>
        <p:spPr>
          <a:xfrm>
            <a:off x="7278362" y="3905510"/>
            <a:ext cx="4075438" cy="73915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9546CA2B-BD5B-AA49-B093-AB6B6A002A12}"/>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322630838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2"/>
            <a:ext cx="10670628" cy="49777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How do I save for a big purchase – house, car, </a:t>
            </a:r>
            <a:r>
              <a:rPr lang="en-US" b="1" i="1" dirty="0" err="1"/>
              <a:t>etc</a:t>
            </a:r>
            <a:r>
              <a:rPr lang="en-US" b="1" i="1" dirty="0"/>
              <a:t>…?</a:t>
            </a:r>
          </a:p>
          <a:p>
            <a:pPr marL="0" indent="0" algn="ctr">
              <a:buNone/>
            </a:pPr>
            <a:endParaRPr lang="en-US" b="1" i="1" dirty="0"/>
          </a:p>
          <a:p>
            <a:r>
              <a:rPr lang="en-US" sz="2500" dirty="0"/>
              <a:t>I would explicitly allocate some of my monthly </a:t>
            </a:r>
            <a:br>
              <a:rPr lang="en-US" sz="2500" dirty="0"/>
            </a:br>
            <a:r>
              <a:rPr lang="en-US" sz="2500" dirty="0"/>
              <a:t>savings to this purchase.</a:t>
            </a:r>
          </a:p>
          <a:p>
            <a:pPr lvl="1"/>
            <a:r>
              <a:rPr lang="en-US" sz="2100" dirty="0"/>
              <a:t>I have already penciled in my holiday gift purchases – </a:t>
            </a:r>
            <a:br>
              <a:rPr lang="en-US" sz="2100" dirty="0"/>
            </a:br>
            <a:r>
              <a:rPr lang="en-US" sz="2100" dirty="0"/>
              <a:t>even though I won’t make them for 2 months.</a:t>
            </a:r>
            <a:br>
              <a:rPr lang="en-US" sz="2100" dirty="0"/>
            </a:br>
            <a:endParaRPr lang="en-US" sz="2100" dirty="0"/>
          </a:p>
          <a:p>
            <a:r>
              <a:rPr lang="en-US" sz="2500" dirty="0"/>
              <a:t>We will talk about my 5 buckets for saving-</a:t>
            </a:r>
            <a:br>
              <a:rPr lang="en-US" sz="2500" dirty="0"/>
            </a:br>
            <a:r>
              <a:rPr lang="en-US" sz="2500" dirty="0"/>
              <a:t>investing in a few slides. </a:t>
            </a:r>
          </a:p>
          <a:p>
            <a:r>
              <a:rPr lang="en-US" sz="2500" dirty="0"/>
              <a:t>If it’s a really big purchase (e.g. house), you </a:t>
            </a:r>
            <a:br>
              <a:rPr lang="en-US" sz="2500" dirty="0"/>
            </a:br>
            <a:r>
              <a:rPr lang="en-US" sz="2500" dirty="0"/>
              <a:t>could even set up a dedicated saving or </a:t>
            </a:r>
            <a:br>
              <a:rPr lang="en-US" sz="2500" dirty="0"/>
            </a:br>
            <a:r>
              <a:rPr lang="en-US" sz="2500" dirty="0"/>
              <a:t>investing account just for that purchase.</a:t>
            </a:r>
            <a:endParaRPr lang="en-US" dirty="0"/>
          </a:p>
        </p:txBody>
      </p:sp>
      <p:pic>
        <p:nvPicPr>
          <p:cNvPr id="5" name="Picture 4">
            <a:extLst>
              <a:ext uri="{FF2B5EF4-FFF2-40B4-BE49-F238E27FC236}">
                <a16:creationId xmlns:a16="http://schemas.microsoft.com/office/drawing/2014/main" id="{B1586468-7786-8349-A92C-E60B980A98EC}"/>
              </a:ext>
            </a:extLst>
          </p:cNvPr>
          <p:cNvPicPr>
            <a:picLocks noChangeAspect="1"/>
          </p:cNvPicPr>
          <p:nvPr/>
        </p:nvPicPr>
        <p:blipFill>
          <a:blip r:embed="rId2"/>
          <a:stretch>
            <a:fillRect/>
          </a:stretch>
        </p:blipFill>
        <p:spPr>
          <a:xfrm>
            <a:off x="7410645" y="1889353"/>
            <a:ext cx="4602092" cy="4109890"/>
          </a:xfrm>
          <a:prstGeom prst="rect">
            <a:avLst/>
          </a:prstGeom>
        </p:spPr>
      </p:pic>
      <p:sp>
        <p:nvSpPr>
          <p:cNvPr id="4" name="Rounded Rectangle 3">
            <a:extLst>
              <a:ext uri="{FF2B5EF4-FFF2-40B4-BE49-F238E27FC236}">
                <a16:creationId xmlns:a16="http://schemas.microsoft.com/office/drawing/2014/main" id="{DB358259-C774-FE4D-865C-5933C5D96245}"/>
              </a:ext>
            </a:extLst>
          </p:cNvPr>
          <p:cNvSpPr/>
          <p:nvPr/>
        </p:nvSpPr>
        <p:spPr>
          <a:xfrm>
            <a:off x="7278362" y="3905510"/>
            <a:ext cx="4075438" cy="73915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9546CA2B-BD5B-AA49-B093-AB6B6A002A12}"/>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
        <p:nvSpPr>
          <p:cNvPr id="7" name="Rounded Rectangle 6">
            <a:extLst>
              <a:ext uri="{FF2B5EF4-FFF2-40B4-BE49-F238E27FC236}">
                <a16:creationId xmlns:a16="http://schemas.microsoft.com/office/drawing/2014/main" id="{F6F31585-3277-BD44-B7C3-FB50324CBD7D}"/>
              </a:ext>
            </a:extLst>
          </p:cNvPr>
          <p:cNvSpPr/>
          <p:nvPr/>
        </p:nvSpPr>
        <p:spPr>
          <a:xfrm>
            <a:off x="1287572" y="2967227"/>
            <a:ext cx="5673701" cy="24143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These budgeting templates are in the handbook on pages 24-25.</a:t>
            </a:r>
          </a:p>
          <a:p>
            <a:pPr algn="ctr"/>
            <a:r>
              <a:rPr lang="en-US" sz="2000" b="1" dirty="0"/>
              <a:t>You can download them from the MCOBA website, search for “Personal Financial Planning.”</a:t>
            </a:r>
          </a:p>
          <a:p>
            <a:pPr algn="ctr"/>
            <a:r>
              <a:rPr lang="en-US" sz="2000" b="1" dirty="0"/>
              <a:t>Or you can email me and I will send them to you.</a:t>
            </a:r>
            <a:r>
              <a:rPr lang="en-US" sz="3000" b="1" dirty="0"/>
              <a:t> </a:t>
            </a:r>
          </a:p>
        </p:txBody>
      </p:sp>
    </p:spTree>
    <p:extLst>
      <p:ext uri="{BB962C8B-B14F-4D97-AF65-F5344CB8AC3E}">
        <p14:creationId xmlns:p14="http://schemas.microsoft.com/office/powerpoint/2010/main" val="144733007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6600"/>
                </a:solidFill>
              </a:rPr>
              <a:t>How much of my income should I be </a:t>
            </a:r>
            <a:r>
              <a:rPr lang="en-US" b="1" i="1" u="sng" dirty="0">
                <a:solidFill>
                  <a:srgbClr val="006600"/>
                </a:solidFill>
              </a:rPr>
              <a:t>investing</a:t>
            </a:r>
            <a:r>
              <a:rPr lang="en-US" b="1" i="1" dirty="0">
                <a:solidFill>
                  <a:srgbClr val="006600"/>
                </a:solidFill>
              </a:rPr>
              <a:t> each month?</a:t>
            </a:r>
          </a:p>
          <a:p>
            <a:pPr marL="0" indent="0" algn="ctr">
              <a:buNone/>
            </a:pPr>
            <a:endParaRPr lang="en-US" b="1" i="1" dirty="0">
              <a:solidFill>
                <a:srgbClr val="006600"/>
              </a:solidFill>
            </a:endParaRPr>
          </a:p>
          <a:p>
            <a:r>
              <a:rPr lang="en-US" dirty="0">
                <a:solidFill>
                  <a:srgbClr val="006600"/>
                </a:solidFill>
              </a:rPr>
              <a:t>Again, only you can answer this. Nobody can answer this for you.</a:t>
            </a:r>
          </a:p>
          <a:p>
            <a:r>
              <a:rPr lang="en-US" dirty="0">
                <a:solidFill>
                  <a:srgbClr val="006600"/>
                </a:solidFill>
              </a:rPr>
              <a:t>Your goals, values and resources are unique to you…and only you.</a:t>
            </a:r>
          </a:p>
          <a:p>
            <a:r>
              <a:rPr lang="en-US" dirty="0">
                <a:solidFill>
                  <a:srgbClr val="006600"/>
                </a:solidFill>
              </a:rPr>
              <a:t>You may read reports about how much you should have saved by a certain age or whatever.</a:t>
            </a:r>
          </a:p>
          <a:p>
            <a:pPr lvl="1"/>
            <a:r>
              <a:rPr lang="en-US" dirty="0">
                <a:solidFill>
                  <a:srgbClr val="006600"/>
                </a:solidFill>
              </a:rPr>
              <a:t>It’s okay to read those, but be sure to put them into your own perspective.</a:t>
            </a:r>
          </a:p>
          <a:p>
            <a:pPr lvl="1"/>
            <a:r>
              <a:rPr lang="en-US" dirty="0">
                <a:solidFill>
                  <a:srgbClr val="006600"/>
                </a:solidFill>
              </a:rPr>
              <a:t>Those articles do not know what your goals are, do not know that you are in graduate school and do not know what your future plans are.</a:t>
            </a:r>
          </a:p>
          <a:p>
            <a:pPr lvl="1"/>
            <a:r>
              <a:rPr lang="en-US" dirty="0">
                <a:solidFill>
                  <a:srgbClr val="006600"/>
                </a:solidFill>
              </a:rPr>
              <a:t>It is important to have a plan – but it is critical that that plan is unique to you and your situation. </a:t>
            </a:r>
          </a:p>
          <a:p>
            <a:pPr marL="0" indent="0">
              <a:buNone/>
            </a:pPr>
            <a:endParaRPr lang="en-US" b="1" i="1" dirty="0">
              <a:solidFill>
                <a:srgbClr val="C00000"/>
              </a:solidFill>
            </a:endParaRPr>
          </a:p>
          <a:p>
            <a:pPr marL="0" indent="0">
              <a:buNone/>
            </a:pPr>
            <a:endParaRPr lang="en-US" dirty="0"/>
          </a:p>
        </p:txBody>
      </p:sp>
      <p:sp>
        <p:nvSpPr>
          <p:cNvPr id="4" name="Rectangle 2">
            <a:extLst>
              <a:ext uri="{FF2B5EF4-FFF2-40B4-BE49-F238E27FC236}">
                <a16:creationId xmlns:a16="http://schemas.microsoft.com/office/drawing/2014/main" id="{05FBEC9A-CD07-B843-870C-A8E233B42CFC}"/>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1968807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50B7B6-D0EC-A774-D43C-EBCC100104DD}"/>
              </a:ext>
            </a:extLst>
          </p:cNvPr>
          <p:cNvPicPr>
            <a:picLocks noChangeAspect="1"/>
          </p:cNvPicPr>
          <p:nvPr/>
        </p:nvPicPr>
        <p:blipFill>
          <a:blip r:embed="rId2"/>
          <a:stretch>
            <a:fillRect/>
          </a:stretch>
        </p:blipFill>
        <p:spPr>
          <a:xfrm>
            <a:off x="91440" y="91440"/>
            <a:ext cx="12006072" cy="5761155"/>
          </a:xfrm>
          <a:prstGeom prst="rect">
            <a:avLst/>
          </a:prstGeom>
        </p:spPr>
      </p:pic>
      <p:sp>
        <p:nvSpPr>
          <p:cNvPr id="5" name="TextBox 4">
            <a:extLst>
              <a:ext uri="{FF2B5EF4-FFF2-40B4-BE49-F238E27FC236}">
                <a16:creationId xmlns:a16="http://schemas.microsoft.com/office/drawing/2014/main" id="{82B77E1F-AC85-3D44-4E6C-D928B0B14049}"/>
              </a:ext>
            </a:extLst>
          </p:cNvPr>
          <p:cNvSpPr txBox="1"/>
          <p:nvPr/>
        </p:nvSpPr>
        <p:spPr>
          <a:xfrm>
            <a:off x="1519964" y="714565"/>
            <a:ext cx="6049574" cy="2492990"/>
          </a:xfrm>
          <a:prstGeom prst="rect">
            <a:avLst/>
          </a:prstGeom>
          <a:solidFill>
            <a:schemeClr val="bg1"/>
          </a:solidFill>
          <a:ln w="50800">
            <a:solidFill>
              <a:schemeClr val="accent1"/>
            </a:solidFill>
          </a:ln>
        </p:spPr>
        <p:txBody>
          <a:bodyPr wrap="square" rtlCol="0">
            <a:spAutoFit/>
          </a:bodyPr>
          <a:lstStyle/>
          <a:p>
            <a:r>
              <a:rPr lang="en-US" sz="2600" dirty="0"/>
              <a:t>If you save or invest $5,000 per year….</a:t>
            </a:r>
          </a:p>
          <a:p>
            <a:endParaRPr lang="en-US" sz="2600" dirty="0"/>
          </a:p>
          <a:p>
            <a:r>
              <a:rPr lang="en-US" sz="2600" dirty="0"/>
              <a:t>With an </a:t>
            </a:r>
            <a:r>
              <a:rPr lang="en-US" sz="2600" b="1" dirty="0">
                <a:solidFill>
                  <a:schemeClr val="accent1"/>
                </a:solidFill>
              </a:rPr>
              <a:t>11% </a:t>
            </a:r>
            <a:r>
              <a:rPr lang="en-US" sz="2600" dirty="0"/>
              <a:t>investment return, you will have a total of </a:t>
            </a:r>
            <a:r>
              <a:rPr lang="en-US" sz="2600" b="1" dirty="0">
                <a:solidFill>
                  <a:schemeClr val="accent1"/>
                </a:solidFill>
              </a:rPr>
              <a:t>$9,261,680 </a:t>
            </a:r>
            <a:r>
              <a:rPr lang="en-US" sz="2600" dirty="0"/>
              <a:t>after 50 years.</a:t>
            </a:r>
          </a:p>
          <a:p>
            <a:endParaRPr lang="en-US" sz="2600" dirty="0"/>
          </a:p>
          <a:p>
            <a:r>
              <a:rPr lang="en-US" sz="2600" dirty="0"/>
              <a:t>This includes </a:t>
            </a:r>
            <a:r>
              <a:rPr lang="en-US" sz="2600" b="1" dirty="0">
                <a:solidFill>
                  <a:schemeClr val="accent1"/>
                </a:solidFill>
              </a:rPr>
              <a:t>$9,011,680 </a:t>
            </a:r>
            <a:r>
              <a:rPr lang="en-US" sz="2600" dirty="0"/>
              <a:t>of passive income.</a:t>
            </a:r>
          </a:p>
        </p:txBody>
      </p:sp>
      <p:pic>
        <p:nvPicPr>
          <p:cNvPr id="2" name="Picture 1">
            <a:extLst>
              <a:ext uri="{FF2B5EF4-FFF2-40B4-BE49-F238E27FC236}">
                <a16:creationId xmlns:a16="http://schemas.microsoft.com/office/drawing/2014/main" id="{02FD60CE-E8E1-3C65-9044-7CA5E08E50C9}"/>
              </a:ext>
            </a:extLst>
          </p:cNvPr>
          <p:cNvPicPr>
            <a:picLocks noChangeAspect="1"/>
          </p:cNvPicPr>
          <p:nvPr/>
        </p:nvPicPr>
        <p:blipFill>
          <a:blip r:embed="rId2"/>
          <a:stretch>
            <a:fillRect/>
          </a:stretch>
        </p:blipFill>
        <p:spPr>
          <a:xfrm>
            <a:off x="92965" y="97496"/>
            <a:ext cx="12005165" cy="5760720"/>
          </a:xfrm>
          <a:prstGeom prst="rect">
            <a:avLst/>
          </a:prstGeom>
        </p:spPr>
      </p:pic>
      <p:sp>
        <p:nvSpPr>
          <p:cNvPr id="3" name="TextBox 2">
            <a:extLst>
              <a:ext uri="{FF2B5EF4-FFF2-40B4-BE49-F238E27FC236}">
                <a16:creationId xmlns:a16="http://schemas.microsoft.com/office/drawing/2014/main" id="{37C98261-A5CA-A14F-F558-4F6B05D98414}"/>
              </a:ext>
            </a:extLst>
          </p:cNvPr>
          <p:cNvSpPr txBox="1"/>
          <p:nvPr/>
        </p:nvSpPr>
        <p:spPr>
          <a:xfrm>
            <a:off x="1672364" y="866965"/>
            <a:ext cx="6049574" cy="2492990"/>
          </a:xfrm>
          <a:prstGeom prst="rect">
            <a:avLst/>
          </a:prstGeom>
          <a:solidFill>
            <a:schemeClr val="bg1"/>
          </a:solidFill>
          <a:ln w="50800">
            <a:solidFill>
              <a:schemeClr val="accent1"/>
            </a:solidFill>
          </a:ln>
        </p:spPr>
        <p:txBody>
          <a:bodyPr wrap="square" rtlCol="0">
            <a:spAutoFit/>
          </a:bodyPr>
          <a:lstStyle/>
          <a:p>
            <a:r>
              <a:rPr lang="en-US" sz="2600" dirty="0"/>
              <a:t>If you save or invest $5,000 per year….</a:t>
            </a:r>
          </a:p>
          <a:p>
            <a:endParaRPr lang="en-US" sz="2600" dirty="0"/>
          </a:p>
          <a:p>
            <a:r>
              <a:rPr lang="en-US" sz="2600" dirty="0"/>
              <a:t>With a </a:t>
            </a:r>
            <a:r>
              <a:rPr lang="en-US" sz="2600" b="1" dirty="0">
                <a:solidFill>
                  <a:schemeClr val="accent1"/>
                </a:solidFill>
              </a:rPr>
              <a:t>11%</a:t>
            </a:r>
            <a:r>
              <a:rPr lang="en-US" sz="2600" b="1" dirty="0">
                <a:solidFill>
                  <a:srgbClr val="C00000"/>
                </a:solidFill>
              </a:rPr>
              <a:t> </a:t>
            </a:r>
            <a:r>
              <a:rPr lang="en-US" sz="2600" dirty="0"/>
              <a:t>investment return, you will have a total of </a:t>
            </a:r>
            <a:r>
              <a:rPr lang="en-US" sz="2600" b="1" dirty="0">
                <a:solidFill>
                  <a:schemeClr val="accent1"/>
                </a:solidFill>
              </a:rPr>
              <a:t>$9,261,680 </a:t>
            </a:r>
            <a:r>
              <a:rPr lang="en-US" sz="2600" dirty="0"/>
              <a:t>after 50 years.</a:t>
            </a:r>
          </a:p>
          <a:p>
            <a:endParaRPr lang="en-US" sz="2600" dirty="0"/>
          </a:p>
          <a:p>
            <a:r>
              <a:rPr lang="en-US" sz="2600" dirty="0"/>
              <a:t>This includes </a:t>
            </a:r>
            <a:r>
              <a:rPr lang="en-US" sz="2600" b="1" dirty="0">
                <a:solidFill>
                  <a:schemeClr val="accent1"/>
                </a:solidFill>
              </a:rPr>
              <a:t>$9,011,680 </a:t>
            </a:r>
            <a:r>
              <a:rPr lang="en-US" sz="2600" dirty="0"/>
              <a:t>of passive income.</a:t>
            </a:r>
          </a:p>
        </p:txBody>
      </p:sp>
    </p:spTree>
    <p:extLst>
      <p:ext uri="{BB962C8B-B14F-4D97-AF65-F5344CB8AC3E}">
        <p14:creationId xmlns:p14="http://schemas.microsoft.com/office/powerpoint/2010/main" val="272300832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W</a:t>
            </a:r>
            <a:r>
              <a:rPr lang="en-US" sz="2600" b="1" i="1" dirty="0"/>
              <a:t>hat is a useful way to use different accounts to achieve different goals?</a:t>
            </a:r>
          </a:p>
          <a:p>
            <a:pPr marL="0" indent="0" algn="ctr">
              <a:buNone/>
            </a:pPr>
            <a:endParaRPr lang="en-US" sz="1200" b="1" i="1" dirty="0"/>
          </a:p>
          <a:p>
            <a:pPr marL="0" indent="0" algn="ctr">
              <a:buNone/>
            </a:pPr>
            <a:r>
              <a:rPr lang="en-US" b="1" i="1" dirty="0">
                <a:solidFill>
                  <a:srgbClr val="C00000"/>
                </a:solidFill>
              </a:rPr>
              <a:t>Me? I have 4-5 bank and investing accounts.</a:t>
            </a:r>
            <a:br>
              <a:rPr lang="en-US" b="1" i="1" dirty="0">
                <a:solidFill>
                  <a:srgbClr val="C00000"/>
                </a:solidFill>
              </a:rPr>
            </a:br>
            <a:endParaRPr lang="en-US" b="1" i="1" dirty="0">
              <a:solidFill>
                <a:srgbClr val="C00000"/>
              </a:solidFill>
            </a:endParaRPr>
          </a:p>
          <a:p>
            <a:pPr marL="514350" indent="-514350">
              <a:buFont typeface="+mj-lt"/>
              <a:buAutoNum type="arabicPeriod"/>
            </a:pPr>
            <a:r>
              <a:rPr lang="en-US" sz="2600" dirty="0">
                <a:solidFill>
                  <a:srgbClr val="C00000"/>
                </a:solidFill>
              </a:rPr>
              <a:t>A basic checking &amp; transactions account. My paycheck is deposited here. And all bills are paid out of this account.</a:t>
            </a:r>
          </a:p>
          <a:p>
            <a:pPr marL="514350" indent="-514350">
              <a:buFont typeface="+mj-lt"/>
              <a:buAutoNum type="arabicPeriod"/>
            </a:pPr>
            <a:r>
              <a:rPr lang="en-US" sz="2600" dirty="0">
                <a:solidFill>
                  <a:srgbClr val="C00000"/>
                </a:solidFill>
              </a:rPr>
              <a:t>A savings account. This is dedicated to short-to-medium term goals, such as paying down debt or paying for a vacation.</a:t>
            </a:r>
          </a:p>
          <a:p>
            <a:pPr marL="514350" indent="-514350">
              <a:buFont typeface="+mj-lt"/>
              <a:buAutoNum type="arabicPeriod"/>
            </a:pPr>
            <a:r>
              <a:rPr lang="en-US" sz="2600" dirty="0">
                <a:solidFill>
                  <a:srgbClr val="C00000"/>
                </a:solidFill>
              </a:rPr>
              <a:t>An investment account. This is dedicated to long term goals, such as buying a house, children’s education or even retirement.</a:t>
            </a:r>
          </a:p>
          <a:p>
            <a:pPr marL="514350" indent="-514350">
              <a:buFont typeface="+mj-lt"/>
              <a:buAutoNum type="arabicPeriod"/>
            </a:pPr>
            <a:r>
              <a:rPr lang="en-US" sz="2600" dirty="0">
                <a:solidFill>
                  <a:srgbClr val="C00000"/>
                </a:solidFill>
              </a:rPr>
              <a:t>And 2 retirement accounts: 1 through work and 1 that I manage outside of my work retirement account.</a:t>
            </a:r>
          </a:p>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solidFill>
                <a:srgbClr val="C00000"/>
              </a:solidFill>
            </a:endParaRPr>
          </a:p>
        </p:txBody>
      </p:sp>
      <p:sp>
        <p:nvSpPr>
          <p:cNvPr id="4" name="Rectangle 2">
            <a:extLst>
              <a:ext uri="{FF2B5EF4-FFF2-40B4-BE49-F238E27FC236}">
                <a16:creationId xmlns:a16="http://schemas.microsoft.com/office/drawing/2014/main" id="{C3CF503B-EA18-C04F-9883-3671E97971DC}"/>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298354285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82" y="1798110"/>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A507C9-E2C6-E043-82FB-E1908124782E}"/>
              </a:ext>
            </a:extLst>
          </p:cNvPr>
          <p:cNvSpPr txBox="1"/>
          <p:nvPr/>
        </p:nvSpPr>
        <p:spPr>
          <a:xfrm>
            <a:off x="1971898" y="1654629"/>
            <a:ext cx="1061124" cy="369332"/>
          </a:xfrm>
          <a:prstGeom prst="rect">
            <a:avLst/>
          </a:prstGeom>
          <a:noFill/>
        </p:spPr>
        <p:txBody>
          <a:bodyPr wrap="none" rtlCol="0">
            <a:spAutoFit/>
          </a:bodyPr>
          <a:lstStyle/>
          <a:p>
            <a:r>
              <a:rPr lang="en-US" b="1" dirty="0"/>
              <a:t>Paycheck</a:t>
            </a:r>
          </a:p>
        </p:txBody>
      </p:sp>
      <p:sp>
        <p:nvSpPr>
          <p:cNvPr id="8" name="TextBox 7">
            <a:extLst>
              <a:ext uri="{FF2B5EF4-FFF2-40B4-BE49-F238E27FC236}">
                <a16:creationId xmlns:a16="http://schemas.microsoft.com/office/drawing/2014/main" id="{1FF19061-9AAE-284F-94BF-DB141720E352}"/>
              </a:ext>
            </a:extLst>
          </p:cNvPr>
          <p:cNvSpPr txBox="1"/>
          <p:nvPr/>
        </p:nvSpPr>
        <p:spPr>
          <a:xfrm>
            <a:off x="2190474" y="2979657"/>
            <a:ext cx="574196" cy="369332"/>
          </a:xfrm>
          <a:prstGeom prst="rect">
            <a:avLst/>
          </a:prstGeom>
          <a:noFill/>
        </p:spPr>
        <p:txBody>
          <a:bodyPr wrap="none" rtlCol="0">
            <a:spAutoFit/>
          </a:bodyPr>
          <a:lstStyle/>
          <a:p>
            <a:r>
              <a:rPr lang="en-US" b="1" dirty="0"/>
              <a:t>Bills</a:t>
            </a:r>
          </a:p>
        </p:txBody>
      </p:sp>
      <p:cxnSp>
        <p:nvCxnSpPr>
          <p:cNvPr id="5" name="Straight Arrow Connector 4">
            <a:extLst>
              <a:ext uri="{FF2B5EF4-FFF2-40B4-BE49-F238E27FC236}">
                <a16:creationId xmlns:a16="http://schemas.microsoft.com/office/drawing/2014/main" id="{D9C1EB1E-FDCD-3246-B469-624FDFAF2CBA}"/>
              </a:ext>
            </a:extLst>
          </p:cNvPr>
          <p:cNvCxnSpPr>
            <a:cxnSpLocks/>
          </p:cNvCxnSpPr>
          <p:nvPr/>
        </p:nvCxnSpPr>
        <p:spPr>
          <a:xfrm>
            <a:off x="2586904" y="2043518"/>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F7E966E-FB16-7A40-903A-24C83E720105}"/>
              </a:ext>
            </a:extLst>
          </p:cNvPr>
          <p:cNvCxnSpPr>
            <a:cxnSpLocks/>
            <a:stCxn id="1030" idx="1"/>
          </p:cNvCxnSpPr>
          <p:nvPr/>
        </p:nvCxnSpPr>
        <p:spPr>
          <a:xfrm flipH="1">
            <a:off x="2542128" y="2613555"/>
            <a:ext cx="694554" cy="3951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6"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439"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78B02F0-8B19-034B-B82E-B163D7AE8BA6}"/>
              </a:ext>
            </a:extLst>
          </p:cNvPr>
          <p:cNvSpPr txBox="1"/>
          <p:nvPr/>
        </p:nvSpPr>
        <p:spPr>
          <a:xfrm>
            <a:off x="2504354" y="5543441"/>
            <a:ext cx="1332212" cy="1200329"/>
          </a:xfrm>
          <a:prstGeom prst="rect">
            <a:avLst/>
          </a:prstGeom>
          <a:noFill/>
        </p:spPr>
        <p:txBody>
          <a:bodyPr wrap="square" rtlCol="0">
            <a:spAutoFit/>
          </a:bodyPr>
          <a:lstStyle/>
          <a:p>
            <a:pPr algn="ctr"/>
            <a:r>
              <a:rPr lang="en-US" b="1" dirty="0"/>
              <a:t>Short &amp; Medium- Term Goals (0-5 Years)</a:t>
            </a:r>
          </a:p>
        </p:txBody>
      </p:sp>
      <p:cxnSp>
        <p:nvCxnSpPr>
          <p:cNvPr id="19" name="Straight Arrow Connector 18">
            <a:extLst>
              <a:ext uri="{FF2B5EF4-FFF2-40B4-BE49-F238E27FC236}">
                <a16:creationId xmlns:a16="http://schemas.microsoft.com/office/drawing/2014/main" id="{5D6B0FF1-EEF0-8748-A5CB-34BFA1C5C069}"/>
              </a:ext>
            </a:extLst>
          </p:cNvPr>
          <p:cNvCxnSpPr>
            <a:cxnSpLocks/>
          </p:cNvCxnSpPr>
          <p:nvPr/>
        </p:nvCxnSpPr>
        <p:spPr>
          <a:xfrm flipH="1">
            <a:off x="3417045" y="3107540"/>
            <a:ext cx="349879" cy="10387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6" descr="Free Bucket Clipart Png, Download Free Bucket Clipart Png png images, Free  ClipArts on Clipart Library">
            <a:extLst>
              <a:ext uri="{FF2B5EF4-FFF2-40B4-BE49-F238E27FC236}">
                <a16:creationId xmlns:a16="http://schemas.microsoft.com/office/drawing/2014/main" id="{35984B11-003D-A84C-97EF-D6917068F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543"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8491967-629C-C74E-9085-EECD731D5618}"/>
              </a:ext>
            </a:extLst>
          </p:cNvPr>
          <p:cNvSpPr txBox="1"/>
          <p:nvPr/>
        </p:nvSpPr>
        <p:spPr>
          <a:xfrm>
            <a:off x="4381458" y="5543441"/>
            <a:ext cx="1332212" cy="923330"/>
          </a:xfrm>
          <a:prstGeom prst="rect">
            <a:avLst/>
          </a:prstGeom>
          <a:noFill/>
        </p:spPr>
        <p:txBody>
          <a:bodyPr wrap="square" rtlCol="0">
            <a:spAutoFit/>
          </a:bodyPr>
          <a:lstStyle/>
          <a:p>
            <a:pPr algn="ctr"/>
            <a:r>
              <a:rPr lang="en-US" b="1" dirty="0"/>
              <a:t>Long-Term Goals </a:t>
            </a:r>
            <a:br>
              <a:rPr lang="en-US" b="1" dirty="0"/>
            </a:br>
            <a:r>
              <a:rPr lang="en-US" b="1" dirty="0"/>
              <a:t>(5+ Years)</a:t>
            </a:r>
          </a:p>
        </p:txBody>
      </p:sp>
      <p:cxnSp>
        <p:nvCxnSpPr>
          <p:cNvPr id="25" name="Straight Arrow Connector 24">
            <a:extLst>
              <a:ext uri="{FF2B5EF4-FFF2-40B4-BE49-F238E27FC236}">
                <a16:creationId xmlns:a16="http://schemas.microsoft.com/office/drawing/2014/main" id="{70EF9908-564D-3140-AACA-FD1CA49286D1}"/>
              </a:ext>
            </a:extLst>
          </p:cNvPr>
          <p:cNvCxnSpPr>
            <a:cxnSpLocks/>
          </p:cNvCxnSpPr>
          <p:nvPr/>
        </p:nvCxnSpPr>
        <p:spPr>
          <a:xfrm>
            <a:off x="4254965" y="3108228"/>
            <a:ext cx="440631" cy="1038107"/>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0" name="Picture 6" descr="Free Bucket Clipart Png, Download Free Bucket Clipart Png png images, Free  ClipArts on Clipart Library">
            <a:extLst>
              <a:ext uri="{FF2B5EF4-FFF2-40B4-BE49-F238E27FC236}">
                <a16:creationId xmlns:a16="http://schemas.microsoft.com/office/drawing/2014/main" id="{2902B841-FA69-8C4B-BD99-6EB18A4DA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190" y="1839295"/>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DAF73E83-F72C-AF46-8C63-C461210D8D3A}"/>
              </a:ext>
            </a:extLst>
          </p:cNvPr>
          <p:cNvSpPr txBox="1"/>
          <p:nvPr/>
        </p:nvSpPr>
        <p:spPr>
          <a:xfrm>
            <a:off x="5941788" y="1397187"/>
            <a:ext cx="1467761" cy="646331"/>
          </a:xfrm>
          <a:prstGeom prst="rect">
            <a:avLst/>
          </a:prstGeom>
          <a:noFill/>
        </p:spPr>
        <p:txBody>
          <a:bodyPr wrap="square" rtlCol="0">
            <a:spAutoFit/>
          </a:bodyPr>
          <a:lstStyle/>
          <a:p>
            <a:pPr algn="ctr"/>
            <a:r>
              <a:rPr lang="en-US" b="1" dirty="0"/>
              <a:t>Contribution from ULL</a:t>
            </a:r>
          </a:p>
        </p:txBody>
      </p:sp>
      <p:cxnSp>
        <p:nvCxnSpPr>
          <p:cNvPr id="32" name="Straight Arrow Connector 31">
            <a:extLst>
              <a:ext uri="{FF2B5EF4-FFF2-40B4-BE49-F238E27FC236}">
                <a16:creationId xmlns:a16="http://schemas.microsoft.com/office/drawing/2014/main" id="{CE0802B0-02AB-074A-B372-C4CED9882A68}"/>
              </a:ext>
            </a:extLst>
          </p:cNvPr>
          <p:cNvCxnSpPr>
            <a:cxnSpLocks/>
          </p:cNvCxnSpPr>
          <p:nvPr/>
        </p:nvCxnSpPr>
        <p:spPr>
          <a:xfrm>
            <a:off x="6546808" y="2109254"/>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6" descr="Free Bucket Clipart Png, Download Free Bucket Clipart Png png images, Free  ClipArts on Clipart Library">
            <a:extLst>
              <a:ext uri="{FF2B5EF4-FFF2-40B4-BE49-F238E27FC236}">
                <a16:creationId xmlns:a16="http://schemas.microsoft.com/office/drawing/2014/main" id="{681A825F-7559-564A-8646-F4DA16A3C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754" y="3983297"/>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F4885A53-67DB-5349-AA55-AD604DB7F8DF}"/>
              </a:ext>
            </a:extLst>
          </p:cNvPr>
          <p:cNvSpPr txBox="1"/>
          <p:nvPr/>
        </p:nvSpPr>
        <p:spPr>
          <a:xfrm>
            <a:off x="6053147" y="3553460"/>
            <a:ext cx="1467761" cy="646331"/>
          </a:xfrm>
          <a:prstGeom prst="rect">
            <a:avLst/>
          </a:prstGeom>
          <a:noFill/>
        </p:spPr>
        <p:txBody>
          <a:bodyPr wrap="square" rtlCol="0">
            <a:spAutoFit/>
          </a:bodyPr>
          <a:lstStyle/>
          <a:p>
            <a:pPr algn="ctr"/>
            <a:r>
              <a:rPr lang="en-US" b="1" dirty="0"/>
              <a:t>Transfer from Savings</a:t>
            </a:r>
          </a:p>
        </p:txBody>
      </p:sp>
      <p:cxnSp>
        <p:nvCxnSpPr>
          <p:cNvPr id="35" name="Straight Arrow Connector 34">
            <a:extLst>
              <a:ext uri="{FF2B5EF4-FFF2-40B4-BE49-F238E27FC236}">
                <a16:creationId xmlns:a16="http://schemas.microsoft.com/office/drawing/2014/main" id="{B929D965-D26E-8144-AA24-D1AD62245CC5}"/>
              </a:ext>
            </a:extLst>
          </p:cNvPr>
          <p:cNvCxnSpPr>
            <a:cxnSpLocks/>
          </p:cNvCxnSpPr>
          <p:nvPr/>
        </p:nvCxnSpPr>
        <p:spPr>
          <a:xfrm>
            <a:off x="5799586" y="4674923"/>
            <a:ext cx="1609961" cy="0"/>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00B0A1-BCD1-4F4C-A1A6-C72C34A9CA15}"/>
              </a:ext>
            </a:extLst>
          </p:cNvPr>
          <p:cNvSpPr txBox="1"/>
          <p:nvPr/>
        </p:nvSpPr>
        <p:spPr>
          <a:xfrm>
            <a:off x="8897713" y="2109254"/>
            <a:ext cx="1768922" cy="646331"/>
          </a:xfrm>
          <a:prstGeom prst="rect">
            <a:avLst/>
          </a:prstGeom>
          <a:noFill/>
        </p:spPr>
        <p:txBody>
          <a:bodyPr wrap="square" rtlCol="0">
            <a:spAutoFit/>
          </a:bodyPr>
          <a:lstStyle/>
          <a:p>
            <a:pPr algn="ctr"/>
            <a:r>
              <a:rPr lang="en-US" b="1" dirty="0"/>
              <a:t>Work Retirement Plan</a:t>
            </a:r>
          </a:p>
        </p:txBody>
      </p:sp>
      <p:sp>
        <p:nvSpPr>
          <p:cNvPr id="38" name="TextBox 37">
            <a:extLst>
              <a:ext uri="{FF2B5EF4-FFF2-40B4-BE49-F238E27FC236}">
                <a16:creationId xmlns:a16="http://schemas.microsoft.com/office/drawing/2014/main" id="{65CF64EB-1D46-DD48-929A-EA16460522FE}"/>
              </a:ext>
            </a:extLst>
          </p:cNvPr>
          <p:cNvSpPr txBox="1"/>
          <p:nvPr/>
        </p:nvSpPr>
        <p:spPr>
          <a:xfrm>
            <a:off x="8897713" y="3938911"/>
            <a:ext cx="1768922" cy="646331"/>
          </a:xfrm>
          <a:prstGeom prst="rect">
            <a:avLst/>
          </a:prstGeom>
          <a:noFill/>
        </p:spPr>
        <p:txBody>
          <a:bodyPr wrap="square" rtlCol="0">
            <a:spAutoFit/>
          </a:bodyPr>
          <a:lstStyle/>
          <a:p>
            <a:pPr algn="ctr"/>
            <a:r>
              <a:rPr lang="en-US" b="1" dirty="0"/>
              <a:t>Independent Retirement Plan</a:t>
            </a:r>
          </a:p>
        </p:txBody>
      </p:sp>
      <p:cxnSp>
        <p:nvCxnSpPr>
          <p:cNvPr id="26" name="Straight Arrow Connector 25">
            <a:extLst>
              <a:ext uri="{FF2B5EF4-FFF2-40B4-BE49-F238E27FC236}">
                <a16:creationId xmlns:a16="http://schemas.microsoft.com/office/drawing/2014/main" id="{3DCC8779-FF0A-084C-8852-EB5CD5A2E340}"/>
              </a:ext>
            </a:extLst>
          </p:cNvPr>
          <p:cNvCxnSpPr>
            <a:cxnSpLocks/>
          </p:cNvCxnSpPr>
          <p:nvPr/>
        </p:nvCxnSpPr>
        <p:spPr>
          <a:xfrm>
            <a:off x="3722121" y="5194400"/>
            <a:ext cx="97347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7" name="Rectangle 2">
            <a:extLst>
              <a:ext uri="{FF2B5EF4-FFF2-40B4-BE49-F238E27FC236}">
                <a16:creationId xmlns:a16="http://schemas.microsoft.com/office/drawing/2014/main" id="{617AF88B-0A5C-8144-8277-AB76390A27EC}"/>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139355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53" presetClass="entr" presetSubtype="16"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53" presetClass="entr" presetSubtype="16"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childTnLst>
                                </p:cTn>
                              </p:par>
                              <p:par>
                                <p:cTn id="66" presetID="53" presetClass="entr" presetSubtype="16"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3" grpId="0"/>
      <p:bldP spid="34" grpId="0"/>
      <p:bldP spid="38"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i="1" dirty="0"/>
              <a:t>What is a useful way to use different accounts to achieve different goals?</a:t>
            </a:r>
          </a:p>
          <a:p>
            <a:pPr marL="0" indent="0" algn="ctr">
              <a:buNone/>
            </a:pPr>
            <a:endParaRPr lang="en-US" sz="1200" b="1" i="1" dirty="0"/>
          </a:p>
          <a:p>
            <a:pPr marL="0" indent="0" algn="ctr">
              <a:buNone/>
            </a:pPr>
            <a:r>
              <a:rPr lang="en-US" b="1" i="1" dirty="0">
                <a:solidFill>
                  <a:srgbClr val="C00000"/>
                </a:solidFill>
              </a:rPr>
              <a:t>I have 4-5 bank and investing accounts. </a:t>
            </a:r>
          </a:p>
          <a:p>
            <a:pPr marL="0" indent="0" algn="ctr">
              <a:buNone/>
            </a:pPr>
            <a:r>
              <a:rPr lang="en-US" b="1" i="1" dirty="0">
                <a:solidFill>
                  <a:srgbClr val="C00000"/>
                </a:solidFill>
              </a:rPr>
              <a:t>Why does this work?</a:t>
            </a:r>
          </a:p>
          <a:p>
            <a:pPr marL="0" indent="0" algn="ctr">
              <a:buNone/>
            </a:pPr>
            <a:endParaRPr lang="en-US" sz="1500" b="1" i="1" dirty="0">
              <a:solidFill>
                <a:srgbClr val="C00000"/>
              </a:solidFill>
            </a:endParaRPr>
          </a:p>
          <a:p>
            <a:pPr marL="0" indent="0" algn="ctr">
              <a:buNone/>
            </a:pPr>
            <a:r>
              <a:rPr lang="en-US" dirty="0">
                <a:solidFill>
                  <a:srgbClr val="C00000"/>
                </a:solidFill>
              </a:rPr>
              <a:t>Research has found that humans engage in “mental budgeting.” </a:t>
            </a:r>
            <a:br>
              <a:rPr lang="en-US" dirty="0">
                <a:solidFill>
                  <a:srgbClr val="C00000"/>
                </a:solidFill>
              </a:rPr>
            </a:br>
            <a:endParaRPr lang="en-US" sz="1500" dirty="0"/>
          </a:p>
          <a:p>
            <a:pPr marL="0" indent="0" algn="ctr">
              <a:buNone/>
            </a:pPr>
            <a:r>
              <a:rPr lang="en-US" dirty="0"/>
              <a:t>Imagine that you have $10,000. </a:t>
            </a:r>
            <a:br>
              <a:rPr lang="en-US" dirty="0"/>
            </a:br>
            <a:br>
              <a:rPr lang="en-US" sz="1500" dirty="0"/>
            </a:br>
            <a:r>
              <a:rPr lang="en-US" dirty="0"/>
              <a:t>You might manage (or spend) this $10,000 differently if you have it one account for “My Money” versus having $2,000 in a </a:t>
            </a:r>
            <a:br>
              <a:rPr lang="en-US" dirty="0"/>
            </a:br>
            <a:r>
              <a:rPr lang="en-US" dirty="0"/>
              <a:t>checking account + $8,000 in different savings &amp; investment accounts.</a:t>
            </a:r>
          </a:p>
        </p:txBody>
      </p:sp>
      <p:sp>
        <p:nvSpPr>
          <p:cNvPr id="4" name="Rectangle 2">
            <a:extLst>
              <a:ext uri="{FF2B5EF4-FFF2-40B4-BE49-F238E27FC236}">
                <a16:creationId xmlns:a16="http://schemas.microsoft.com/office/drawing/2014/main" id="{16F1FC05-04C5-EC49-AB3F-10AE709ABE30}"/>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25267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A507C9-E2C6-E043-82FB-E1908124782E}"/>
              </a:ext>
            </a:extLst>
          </p:cNvPr>
          <p:cNvSpPr txBox="1"/>
          <p:nvPr/>
        </p:nvSpPr>
        <p:spPr>
          <a:xfrm>
            <a:off x="1428627" y="2944548"/>
            <a:ext cx="2101171" cy="3139321"/>
          </a:xfrm>
          <a:prstGeom prst="rect">
            <a:avLst/>
          </a:prstGeom>
          <a:noFill/>
        </p:spPr>
        <p:txBody>
          <a:bodyPr wrap="square" rtlCol="0">
            <a:spAutoFit/>
          </a:bodyPr>
          <a:lstStyle/>
          <a:p>
            <a:pPr algn="ctr"/>
            <a:r>
              <a:rPr lang="en-US" b="1" dirty="0">
                <a:solidFill>
                  <a:srgbClr val="006600"/>
                </a:solidFill>
              </a:rPr>
              <a:t>Checking &amp; Transaction Account</a:t>
            </a: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r>
              <a:rPr lang="en-US" b="1" dirty="0">
                <a:solidFill>
                  <a:srgbClr val="006600"/>
                </a:solidFill>
              </a:rPr>
              <a:t>No risk, </a:t>
            </a:r>
            <a:br>
              <a:rPr lang="en-US" b="1" dirty="0">
                <a:solidFill>
                  <a:srgbClr val="006600"/>
                </a:solidFill>
              </a:rPr>
            </a:br>
            <a:r>
              <a:rPr lang="en-US" b="1" dirty="0">
                <a:solidFill>
                  <a:srgbClr val="006600"/>
                </a:solidFill>
              </a:rPr>
              <a:t>0.0% return, </a:t>
            </a:r>
            <a:br>
              <a:rPr lang="en-US" b="1" dirty="0">
                <a:solidFill>
                  <a:srgbClr val="006600"/>
                </a:solidFill>
              </a:rPr>
            </a:br>
            <a:r>
              <a:rPr lang="en-US" b="1" dirty="0">
                <a:solidFill>
                  <a:srgbClr val="006600"/>
                </a:solidFill>
              </a:rPr>
              <a:t>all cash</a:t>
            </a:r>
          </a:p>
        </p:txBody>
      </p:sp>
      <p:sp>
        <p:nvSpPr>
          <p:cNvPr id="28" name="TextBox 27">
            <a:extLst>
              <a:ext uri="{FF2B5EF4-FFF2-40B4-BE49-F238E27FC236}">
                <a16:creationId xmlns:a16="http://schemas.microsoft.com/office/drawing/2014/main" id="{82FCF14A-BFEF-CE46-888D-F865E575D6A5}"/>
              </a:ext>
            </a:extLst>
          </p:cNvPr>
          <p:cNvSpPr txBox="1"/>
          <p:nvPr/>
        </p:nvSpPr>
        <p:spPr>
          <a:xfrm>
            <a:off x="3885398" y="2899017"/>
            <a:ext cx="2101171" cy="3216265"/>
          </a:xfrm>
          <a:prstGeom prst="rect">
            <a:avLst/>
          </a:prstGeom>
          <a:noFill/>
        </p:spPr>
        <p:txBody>
          <a:bodyPr wrap="square" rtlCol="0">
            <a:spAutoFit/>
          </a:bodyPr>
          <a:lstStyle/>
          <a:p>
            <a:pPr algn="ctr"/>
            <a:r>
              <a:rPr lang="en-US" b="1" dirty="0">
                <a:solidFill>
                  <a:srgbClr val="0000CC"/>
                </a:solidFill>
              </a:rPr>
              <a:t>Short-to-Medium Term Goals</a:t>
            </a: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sz="500" b="1" dirty="0">
              <a:solidFill>
                <a:srgbClr val="0000CC"/>
              </a:solidFill>
            </a:endParaRPr>
          </a:p>
          <a:p>
            <a:pPr algn="ctr"/>
            <a:r>
              <a:rPr lang="en-US" b="1" dirty="0">
                <a:solidFill>
                  <a:srgbClr val="0000CC"/>
                </a:solidFill>
              </a:rPr>
              <a:t>Some risk, </a:t>
            </a:r>
          </a:p>
          <a:p>
            <a:pPr algn="ctr"/>
            <a:r>
              <a:rPr lang="en-US" b="1" dirty="0">
                <a:solidFill>
                  <a:srgbClr val="0000CC"/>
                </a:solidFill>
              </a:rPr>
              <a:t>0-3% return goals, </a:t>
            </a:r>
            <a:br>
              <a:rPr lang="en-US" b="1" dirty="0">
                <a:solidFill>
                  <a:srgbClr val="0000CC"/>
                </a:solidFill>
              </a:rPr>
            </a:br>
            <a:r>
              <a:rPr lang="en-US" b="1" dirty="0">
                <a:solidFill>
                  <a:srgbClr val="0000CC"/>
                </a:solidFill>
              </a:rPr>
              <a:t>cash + savings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79" y="358425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id="{A8D148D0-F20D-CF44-ACEC-F226A9998768}"/>
              </a:ext>
            </a:extLst>
          </p:cNvPr>
          <p:cNvSpPr txBox="1">
            <a:spLocks/>
          </p:cNvSpPr>
          <p:nvPr/>
        </p:nvSpPr>
        <p:spPr>
          <a:xfrm>
            <a:off x="704527" y="1268127"/>
            <a:ext cx="10804301" cy="1630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C00000"/>
                </a:solidFill>
              </a:rPr>
              <a:t>Why does this work?</a:t>
            </a:r>
          </a:p>
          <a:p>
            <a:pPr marL="0" indent="0" algn="ctr">
              <a:buNone/>
            </a:pPr>
            <a:endParaRPr lang="en-US" b="1" i="1" dirty="0">
              <a:solidFill>
                <a:srgbClr val="C00000"/>
              </a:solidFill>
            </a:endParaRPr>
          </a:p>
          <a:p>
            <a:pPr algn="ctr"/>
            <a:r>
              <a:rPr lang="en-US" dirty="0"/>
              <a:t>Because it allows me to align different goals with different accounts.</a:t>
            </a:r>
          </a:p>
        </p:txBody>
      </p:sp>
      <p:pic>
        <p:nvPicPr>
          <p:cNvPr id="27" name="Picture 6" descr="Free Bucket Clipart Png, Download Free Bucket Clipart Png png images, Free  ClipArts on Clipart Library">
            <a:extLst>
              <a:ext uri="{FF2B5EF4-FFF2-40B4-BE49-F238E27FC236}">
                <a16:creationId xmlns:a16="http://schemas.microsoft.com/office/drawing/2014/main" id="{BEB482FF-3BF6-F541-AEA4-1DD01AD7E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961" y="358425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458F007-C179-BC4F-8CC8-306DD65D1B55}"/>
              </a:ext>
            </a:extLst>
          </p:cNvPr>
          <p:cNvSpPr txBox="1"/>
          <p:nvPr/>
        </p:nvSpPr>
        <p:spPr>
          <a:xfrm>
            <a:off x="6405743" y="2897165"/>
            <a:ext cx="2101171" cy="3493264"/>
          </a:xfrm>
          <a:prstGeom prst="rect">
            <a:avLst/>
          </a:prstGeom>
          <a:noFill/>
        </p:spPr>
        <p:txBody>
          <a:bodyPr wrap="square" rtlCol="0">
            <a:spAutoFit/>
          </a:bodyPr>
          <a:lstStyle/>
          <a:p>
            <a:pPr algn="ctr"/>
            <a:r>
              <a:rPr lang="en-US" b="1" dirty="0">
                <a:solidFill>
                  <a:srgbClr val="7030A0"/>
                </a:solidFill>
              </a:rPr>
              <a:t>Long-Term</a:t>
            </a:r>
            <a:br>
              <a:rPr lang="en-US" b="1" dirty="0">
                <a:solidFill>
                  <a:srgbClr val="7030A0"/>
                </a:solidFill>
              </a:rPr>
            </a:br>
            <a:r>
              <a:rPr lang="en-US" b="1" dirty="0">
                <a:solidFill>
                  <a:srgbClr val="7030A0"/>
                </a:solidFill>
              </a:rPr>
              <a:t> Goals</a:t>
            </a: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sz="500" b="1" dirty="0">
              <a:solidFill>
                <a:srgbClr val="7030A0"/>
              </a:solidFill>
            </a:endParaRPr>
          </a:p>
          <a:p>
            <a:pPr algn="ctr"/>
            <a:r>
              <a:rPr lang="en-US" b="1" dirty="0">
                <a:solidFill>
                  <a:srgbClr val="7030A0"/>
                </a:solidFill>
              </a:rPr>
              <a:t>Some Risk,</a:t>
            </a:r>
          </a:p>
          <a:p>
            <a:pPr algn="ctr"/>
            <a:r>
              <a:rPr lang="en-US" b="1" dirty="0">
                <a:solidFill>
                  <a:srgbClr val="7030A0"/>
                </a:solidFill>
              </a:rPr>
              <a:t>3-7% return goals, </a:t>
            </a:r>
          </a:p>
          <a:p>
            <a:pPr algn="ctr"/>
            <a:r>
              <a:rPr lang="en-US" b="1" dirty="0">
                <a:solidFill>
                  <a:srgbClr val="7030A0"/>
                </a:solidFill>
              </a:rPr>
              <a:t>savings + investments</a:t>
            </a:r>
          </a:p>
        </p:txBody>
      </p:sp>
      <p:sp>
        <p:nvSpPr>
          <p:cNvPr id="36" name="TextBox 35">
            <a:extLst>
              <a:ext uri="{FF2B5EF4-FFF2-40B4-BE49-F238E27FC236}">
                <a16:creationId xmlns:a16="http://schemas.microsoft.com/office/drawing/2014/main" id="{FC2C7CBE-2E3E-254E-849A-3B3A6F32AFEB}"/>
              </a:ext>
            </a:extLst>
          </p:cNvPr>
          <p:cNvSpPr txBox="1"/>
          <p:nvPr/>
        </p:nvSpPr>
        <p:spPr>
          <a:xfrm>
            <a:off x="8720259" y="2891473"/>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39" name="Picture 6" descr="Free Bucket Clipart Png, Download Free Bucket Clipart Png png images, Free  ClipArts on Clipart Library">
            <a:extLst>
              <a:ext uri="{FF2B5EF4-FFF2-40B4-BE49-F238E27FC236}">
                <a16:creationId xmlns:a16="http://schemas.microsoft.com/office/drawing/2014/main" id="{40B87571-5D74-AC45-B108-1A949BC82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047" y="3596781"/>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Free Bucket Clipart Png, Download Free Bucket Clipart Png png images, Free  ClipArts on Clipart Library">
            <a:extLst>
              <a:ext uri="{FF2B5EF4-FFF2-40B4-BE49-F238E27FC236}">
                <a16:creationId xmlns:a16="http://schemas.microsoft.com/office/drawing/2014/main" id="{52112D57-26EA-9348-90ED-7C1F44F0F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930" y="358425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39FC4EAF-D96D-9B40-8122-19F95BC7452D}"/>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26396527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376591442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r>
              <a:rPr lang="en-US" dirty="0"/>
              <a:t>Nothing in finance is free. Do not think some institution is giving you a super deal just because they like you. There will be costs.</a:t>
            </a:r>
            <a:br>
              <a:rPr lang="en-US" dirty="0"/>
            </a:br>
            <a:endParaRPr lang="en-US" dirty="0"/>
          </a:p>
          <a:p>
            <a:r>
              <a:rPr lang="en-US" dirty="0">
                <a:solidFill>
                  <a:srgbClr val="C00000"/>
                </a:solidFill>
              </a:rPr>
              <a:t>Investment companies work really hard to get your money. They hire psychologists to figure out how to get you addicted to your products. Your money pays for their commercials, buildings, fancy cars and vacation homes.</a:t>
            </a:r>
            <a:br>
              <a:rPr lang="en-US" dirty="0">
                <a:solidFill>
                  <a:srgbClr val="C00000"/>
                </a:solidFill>
              </a:rPr>
            </a:br>
            <a:endParaRPr lang="en-US" dirty="0">
              <a:solidFill>
                <a:srgbClr val="C00000"/>
              </a:solidFill>
            </a:endParaRPr>
          </a:p>
          <a:p>
            <a:r>
              <a:rPr lang="en-US" dirty="0"/>
              <a:t>I check my bank, savings &amp; investment accounts daily. I do not make changes daily (or even monthly). I just don’t want any surprises.</a:t>
            </a:r>
          </a:p>
        </p:txBody>
      </p:sp>
    </p:spTree>
    <p:extLst>
      <p:ext uri="{BB962C8B-B14F-4D97-AF65-F5344CB8AC3E}">
        <p14:creationId xmlns:p14="http://schemas.microsoft.com/office/powerpoint/2010/main" val="403636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endParaRPr lang="en-US" dirty="0">
              <a:solidFill>
                <a:srgbClr val="C00000"/>
              </a:solidFill>
            </a:endParaRPr>
          </a:p>
          <a:p>
            <a:r>
              <a:rPr lang="en-US" dirty="0">
                <a:solidFill>
                  <a:srgbClr val="C00000"/>
                </a:solidFill>
              </a:rPr>
              <a:t>If you ever invest based on personal relationships, be prepared for losses.</a:t>
            </a:r>
            <a:br>
              <a:rPr lang="en-US" dirty="0">
                <a:solidFill>
                  <a:srgbClr val="C00000"/>
                </a:solidFill>
              </a:rPr>
            </a:br>
            <a:endParaRPr lang="en-US" dirty="0">
              <a:solidFill>
                <a:srgbClr val="C00000"/>
              </a:solidFill>
            </a:endParaRPr>
          </a:p>
          <a:p>
            <a:r>
              <a:rPr lang="en-US" dirty="0"/>
              <a:t>Nobody – NOBODY – can predict the future. And investing is all about predicting the future. Be careful about thinking you can predict the future. Make sure your investments align with your goals.</a:t>
            </a:r>
            <a:br>
              <a:rPr lang="en-US" dirty="0"/>
            </a:br>
            <a:endParaRPr lang="en-US" dirty="0"/>
          </a:p>
          <a:p>
            <a:r>
              <a:rPr lang="en-US" dirty="0">
                <a:solidFill>
                  <a:srgbClr val="C00000"/>
                </a:solidFill>
              </a:rPr>
              <a:t>Be your own boss. Take control of your money and your investments. Nobody else is going to do it for you. Own your financial future. </a:t>
            </a:r>
          </a:p>
        </p:txBody>
      </p:sp>
    </p:spTree>
    <p:extLst>
      <p:ext uri="{BB962C8B-B14F-4D97-AF65-F5344CB8AC3E}">
        <p14:creationId xmlns:p14="http://schemas.microsoft.com/office/powerpoint/2010/main" val="106855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err="1">
                <a:latin typeface="Times New Roman" panose="02020603050405020304" pitchFamily="18" charset="0"/>
                <a:cs typeface="Times New Roman" panose="02020603050405020304" pitchFamily="18" charset="0"/>
              </a:rPr>
              <a:t>brian.bolton@louisiana.edu</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553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r>
              <a:rPr lang="en-US" sz="4700" dirty="0">
                <a:latin typeface="Times New Roman" panose="02020603050405020304" pitchFamily="18" charset="0"/>
                <a:cs typeface="Times New Roman" panose="02020603050405020304" pitchFamily="18" charset="0"/>
              </a:rPr>
              <a:t>https://</a:t>
            </a:r>
            <a:r>
              <a:rPr lang="en-US" sz="4700" dirty="0" err="1">
                <a:latin typeface="Times New Roman" panose="02020603050405020304" pitchFamily="18" charset="0"/>
                <a:cs typeface="Times New Roman" panose="02020603050405020304" pitchFamily="18" charset="0"/>
              </a:rPr>
              <a:t>business.louisiana.edu</a:t>
            </a:r>
            <a:r>
              <a:rPr lang="en-US" sz="4700" dirty="0">
                <a:latin typeface="Times New Roman" panose="02020603050405020304" pitchFamily="18" charset="0"/>
                <a:cs typeface="Times New Roman" panose="02020603050405020304" pitchFamily="18" charset="0"/>
              </a:rPr>
              <a:t>/</a:t>
            </a:r>
            <a:r>
              <a:rPr lang="en-US" sz="4700" dirty="0" err="1">
                <a:latin typeface="Times New Roman" panose="02020603050405020304" pitchFamily="18" charset="0"/>
                <a:cs typeface="Times New Roman" panose="02020603050405020304" pitchFamily="18" charset="0"/>
              </a:rPr>
              <a:t>financeispersonal</a:t>
            </a:r>
            <a:endParaRPr lang="en-US" sz="4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1687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E8E681-CEF8-0019-5F37-E242290F3697}"/>
              </a:ext>
            </a:extLst>
          </p:cNvPr>
          <p:cNvPicPr>
            <a:picLocks noChangeAspect="1"/>
          </p:cNvPicPr>
          <p:nvPr/>
        </p:nvPicPr>
        <p:blipFill>
          <a:blip r:embed="rId2"/>
          <a:stretch>
            <a:fillRect/>
          </a:stretch>
        </p:blipFill>
        <p:spPr>
          <a:xfrm>
            <a:off x="91440" y="91440"/>
            <a:ext cx="12006072" cy="5761155"/>
          </a:xfrm>
          <a:prstGeom prst="rect">
            <a:avLst/>
          </a:prstGeom>
        </p:spPr>
      </p:pic>
      <p:sp>
        <p:nvSpPr>
          <p:cNvPr id="5" name="TextBox 4">
            <a:extLst>
              <a:ext uri="{FF2B5EF4-FFF2-40B4-BE49-F238E27FC236}">
                <a16:creationId xmlns:a16="http://schemas.microsoft.com/office/drawing/2014/main" id="{82B77E1F-AC85-3D44-4E6C-D928B0B14049}"/>
              </a:ext>
            </a:extLst>
          </p:cNvPr>
          <p:cNvSpPr txBox="1"/>
          <p:nvPr/>
        </p:nvSpPr>
        <p:spPr>
          <a:xfrm>
            <a:off x="1519964" y="714565"/>
            <a:ext cx="6049574" cy="2492990"/>
          </a:xfrm>
          <a:prstGeom prst="rect">
            <a:avLst/>
          </a:prstGeom>
          <a:solidFill>
            <a:schemeClr val="bg1"/>
          </a:solidFill>
          <a:ln w="50800">
            <a:solidFill>
              <a:srgbClr val="FFFF00"/>
            </a:solidFill>
          </a:ln>
        </p:spPr>
        <p:txBody>
          <a:bodyPr wrap="square" rtlCol="0">
            <a:spAutoFit/>
          </a:bodyPr>
          <a:lstStyle/>
          <a:p>
            <a:r>
              <a:rPr lang="en-US" sz="2600" dirty="0"/>
              <a:t>If we invest for 20 years instead of 50 years:</a:t>
            </a:r>
          </a:p>
          <a:p>
            <a:endParaRPr lang="en-US" sz="2600" dirty="0"/>
          </a:p>
          <a:p>
            <a:r>
              <a:rPr lang="en-US" sz="2600" dirty="0"/>
              <a:t>   At 1%: 	$100,000  </a:t>
            </a:r>
            <a:r>
              <a:rPr lang="en-US" sz="2600" dirty="0">
                <a:sym typeface="Wingdings" pitchFamily="2" charset="2"/>
              </a:rPr>
              <a:t>  $111,196</a:t>
            </a:r>
          </a:p>
          <a:p>
            <a:r>
              <a:rPr lang="en-US" sz="2600" dirty="0"/>
              <a:t>   At 4%:	$100,000  </a:t>
            </a:r>
            <a:r>
              <a:rPr lang="en-US" sz="2600" dirty="0">
                <a:sym typeface="Wingdings" pitchFamily="2" charset="2"/>
              </a:rPr>
              <a:t>  $154,846</a:t>
            </a:r>
            <a:r>
              <a:rPr lang="en-US" sz="2600" dirty="0"/>
              <a:t> </a:t>
            </a:r>
          </a:p>
          <a:p>
            <a:r>
              <a:rPr lang="en-US" sz="2600" dirty="0"/>
              <a:t>   At 7%:	$100,000  </a:t>
            </a:r>
            <a:r>
              <a:rPr lang="en-US" sz="2600" dirty="0">
                <a:sym typeface="Wingdings" pitchFamily="2" charset="2"/>
              </a:rPr>
              <a:t>  $219,326</a:t>
            </a:r>
            <a:r>
              <a:rPr lang="en-US" sz="2600" dirty="0"/>
              <a:t> </a:t>
            </a:r>
          </a:p>
          <a:p>
            <a:r>
              <a:rPr lang="en-US" sz="2600" dirty="0"/>
              <a:t>   At 11%: 	$100,000  </a:t>
            </a:r>
            <a:r>
              <a:rPr lang="en-US" sz="2600" dirty="0">
                <a:sym typeface="Wingdings" pitchFamily="2" charset="2"/>
              </a:rPr>
              <a:t>  $356,326</a:t>
            </a:r>
            <a:endParaRPr lang="en-US" sz="2600" dirty="0"/>
          </a:p>
        </p:txBody>
      </p:sp>
    </p:spTree>
    <p:extLst>
      <p:ext uri="{BB962C8B-B14F-4D97-AF65-F5344CB8AC3E}">
        <p14:creationId xmlns:p14="http://schemas.microsoft.com/office/powerpoint/2010/main" val="1682660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532073"/>
            <a:ext cx="10515600" cy="46448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gn="ctr">
              <a:buAutoNum type="arabicParenBoth"/>
            </a:pPr>
            <a:r>
              <a:rPr lang="en-US" sz="4000" b="1" i="1" dirty="0">
                <a:solidFill>
                  <a:srgbClr val="30317F"/>
                </a:solidFill>
              </a:rPr>
              <a:t>Begin investing as early as you can.</a:t>
            </a:r>
            <a:br>
              <a:rPr lang="en-US" sz="4000" b="1" i="1" dirty="0">
                <a:solidFill>
                  <a:srgbClr val="30317F"/>
                </a:solidFill>
              </a:rPr>
            </a:br>
            <a:endParaRPr lang="en-US" sz="4000" b="1" i="1" dirty="0">
              <a:solidFill>
                <a:srgbClr val="30317F"/>
              </a:solidFill>
            </a:endParaRPr>
          </a:p>
          <a:p>
            <a:pPr marL="742950" indent="-742950" algn="ctr">
              <a:buAutoNum type="arabicParenBoth"/>
            </a:pPr>
            <a:r>
              <a:rPr lang="en-US" sz="4000" b="1" i="1" dirty="0">
                <a:solidFill>
                  <a:srgbClr val="30317F"/>
                </a:solidFill>
              </a:rPr>
              <a:t>Get comfortable taking some risks with your investing so you can earn bigger returns.</a:t>
            </a:r>
            <a:br>
              <a:rPr lang="en-US" sz="4000" b="1" i="1" dirty="0">
                <a:solidFill>
                  <a:srgbClr val="30317F"/>
                </a:solidFill>
              </a:rPr>
            </a:br>
            <a:endParaRPr lang="en-US" sz="4000" b="1" i="1" dirty="0">
              <a:solidFill>
                <a:srgbClr val="30317F"/>
              </a:solidFill>
            </a:endParaRPr>
          </a:p>
          <a:p>
            <a:pPr marL="742950" indent="-742950" algn="ctr">
              <a:buAutoNum type="arabicParenBoth"/>
            </a:pPr>
            <a:r>
              <a:rPr lang="en-US" sz="4000" b="1" i="1" dirty="0">
                <a:solidFill>
                  <a:srgbClr val="30317F"/>
                </a:solidFill>
              </a:rPr>
              <a:t>Get comfortable playing the long game. </a:t>
            </a:r>
            <a:endParaRPr lang="en-US" sz="4000" dirty="0">
              <a:solidFill>
                <a:srgbClr val="30317F"/>
              </a:solidFill>
            </a:endParaRPr>
          </a:p>
        </p:txBody>
      </p:sp>
    </p:spTree>
    <p:extLst>
      <p:ext uri="{BB962C8B-B14F-4D97-AF65-F5344CB8AC3E}">
        <p14:creationId xmlns:p14="http://schemas.microsoft.com/office/powerpoint/2010/main" val="597439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313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1E1287C4-F0D2-9AA3-FA12-764AB407D9D1}"/>
              </a:ext>
            </a:extLst>
          </p:cNvPr>
          <p:cNvSpPr/>
          <p:nvPr/>
        </p:nvSpPr>
        <p:spPr>
          <a:xfrm>
            <a:off x="2152271" y="2022580"/>
            <a:ext cx="8027242" cy="3263983"/>
          </a:xfrm>
          <a:prstGeom prst="ellipse">
            <a:avLst/>
          </a:prstGeom>
          <a:noFill/>
          <a:ln w="76200">
            <a:solidFill>
              <a:srgbClr val="00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525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4E9A1C3-C092-EA0B-C993-20B4AABC7A61}"/>
              </a:ext>
            </a:extLst>
          </p:cNvPr>
          <p:cNvSpPr txBox="1">
            <a:spLocks noChangeArrowheads="1"/>
          </p:cNvSpPr>
          <p:nvPr/>
        </p:nvSpPr>
        <p:spPr bwMode="auto">
          <a:xfrm>
            <a:off x="838200" y="1175401"/>
            <a:ext cx="10930272" cy="1550865"/>
          </a:xfrm>
          <a:prstGeom prst="rect">
            <a:avLst/>
          </a:prstGeom>
          <a:solidFill>
            <a:schemeClr val="bg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Which of These 12 Companies Has Been </a:t>
            </a:r>
          </a:p>
          <a:p>
            <a:pPr algn="ctr"/>
            <a:r>
              <a:rPr lang="en-US" b="1" dirty="0">
                <a:solidFill>
                  <a:schemeClr val="bg1"/>
                </a:solidFill>
                <a:latin typeface="Calibri" panose="020F0502020204030204" pitchFamily="34" charset="0"/>
                <a:cs typeface="Calibri" panose="020F0502020204030204" pitchFamily="34" charset="0"/>
              </a:rPr>
              <a:t>the Best / Worst Over the Past 2 Years?</a:t>
            </a:r>
          </a:p>
        </p:txBody>
      </p:sp>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84666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Calibri" panose="020F0502020204030204" pitchFamily="34" charset="0"/>
                <a:cs typeface="Calibri" panose="020F0502020204030204" pitchFamily="34" charset="0"/>
              </a:rPr>
              <a:t>Which of These 10 Companies Has Been the Best / Worst Over the Past 2 Years?</a:t>
            </a:r>
          </a:p>
          <a:p>
            <a:pPr algn="ctr"/>
            <a:r>
              <a:rPr lang="en-US" sz="2400" dirty="0">
                <a:solidFill>
                  <a:schemeClr val="bg1"/>
                </a:solidFill>
                <a:latin typeface="Calibri" panose="020F0502020204030204" pitchFamily="34" charset="0"/>
                <a:cs typeface="Calibri" panose="020F0502020204030204" pitchFamily="34" charset="0"/>
              </a:rPr>
              <a:t>(the average company has had a return of 45% over the past 2 years)</a:t>
            </a:r>
          </a:p>
        </p:txBody>
      </p:sp>
      <p:pic>
        <p:nvPicPr>
          <p:cNvPr id="3" name="Picture 2">
            <a:extLst>
              <a:ext uri="{FF2B5EF4-FFF2-40B4-BE49-F238E27FC236}">
                <a16:creationId xmlns:a16="http://schemas.microsoft.com/office/drawing/2014/main" id="{49404E9E-EC9B-25F2-42ED-59B2D246906B}"/>
              </a:ext>
            </a:extLst>
          </p:cNvPr>
          <p:cNvPicPr>
            <a:picLocks noChangeAspect="1"/>
          </p:cNvPicPr>
          <p:nvPr/>
        </p:nvPicPr>
        <p:blipFill>
          <a:blip r:embed="rId2"/>
          <a:stretch>
            <a:fillRect/>
          </a:stretch>
        </p:blipFill>
        <p:spPr>
          <a:xfrm>
            <a:off x="1117601" y="1236132"/>
            <a:ext cx="10930272" cy="5531711"/>
          </a:xfrm>
          <a:prstGeom prst="rect">
            <a:avLst/>
          </a:prstGeom>
        </p:spPr>
      </p:pic>
    </p:spTree>
    <p:extLst>
      <p:ext uri="{BB962C8B-B14F-4D97-AF65-F5344CB8AC3E}">
        <p14:creationId xmlns:p14="http://schemas.microsoft.com/office/powerpoint/2010/main" val="1242987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496EB0-6D99-3D45-92A9-5B118B260DF7}"/>
              </a:ext>
            </a:extLst>
          </p:cNvPr>
          <p:cNvPicPr>
            <a:picLocks noChangeAspect="1"/>
          </p:cNvPicPr>
          <p:nvPr/>
        </p:nvPicPr>
        <p:blipFill>
          <a:blip r:embed="rId2"/>
          <a:stretch>
            <a:fillRect/>
          </a:stretch>
        </p:blipFill>
        <p:spPr>
          <a:xfrm>
            <a:off x="875118" y="1296145"/>
            <a:ext cx="10614289" cy="4593509"/>
          </a:xfrm>
          <a:prstGeom prst="rect">
            <a:avLst/>
          </a:prstGeom>
        </p:spPr>
      </p:pic>
      <p:sp>
        <p:nvSpPr>
          <p:cNvPr id="2" name="Rectangle 2">
            <a:extLst>
              <a:ext uri="{FF2B5EF4-FFF2-40B4-BE49-F238E27FC236}">
                <a16:creationId xmlns:a16="http://schemas.microsoft.com/office/drawing/2014/main" id="{3BAD7786-80DF-5D53-EECB-D0E37BA28804}"/>
              </a:ext>
            </a:extLst>
          </p:cNvPr>
          <p:cNvSpPr txBox="1">
            <a:spLocks noChangeArrowheads="1"/>
          </p:cNvSpPr>
          <p:nvPr/>
        </p:nvSpPr>
        <p:spPr bwMode="auto">
          <a:xfrm>
            <a:off x="838200" y="328735"/>
            <a:ext cx="10670628" cy="84666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Calibri" panose="020F0502020204030204" pitchFamily="34" charset="0"/>
                <a:cs typeface="Calibri" panose="020F0502020204030204" pitchFamily="34" charset="0"/>
              </a:rPr>
              <a:t>Which of These 10 Companies Has Been the Best / Worst Over the Past 2 Years?</a:t>
            </a:r>
          </a:p>
          <a:p>
            <a:pPr algn="ctr"/>
            <a:r>
              <a:rPr lang="en-US" sz="2400" dirty="0">
                <a:solidFill>
                  <a:schemeClr val="bg1"/>
                </a:solidFill>
                <a:latin typeface="Calibri" panose="020F0502020204030204" pitchFamily="34" charset="0"/>
                <a:cs typeface="Calibri" panose="020F0502020204030204" pitchFamily="34" charset="0"/>
              </a:rPr>
              <a:t>(the average company has had a return of 45% over the past 2 years)</a:t>
            </a:r>
          </a:p>
        </p:txBody>
      </p:sp>
    </p:spTree>
    <p:extLst>
      <p:ext uri="{BB962C8B-B14F-4D97-AF65-F5344CB8AC3E}">
        <p14:creationId xmlns:p14="http://schemas.microsoft.com/office/powerpoint/2010/main" val="1519822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chemeClr val="accent6">
              <a:lumMod val="50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November 2022 thru November 2024</a:t>
            </a:r>
          </a:p>
        </p:txBody>
      </p:sp>
      <p:pic>
        <p:nvPicPr>
          <p:cNvPr id="5" name="Picture 4">
            <a:extLst>
              <a:ext uri="{FF2B5EF4-FFF2-40B4-BE49-F238E27FC236}">
                <a16:creationId xmlns:a16="http://schemas.microsoft.com/office/drawing/2014/main" id="{68152820-60F9-F0DA-ACE9-318EDA549343}"/>
              </a:ext>
            </a:extLst>
          </p:cNvPr>
          <p:cNvPicPr>
            <a:picLocks noChangeAspect="1"/>
          </p:cNvPicPr>
          <p:nvPr/>
        </p:nvPicPr>
        <p:blipFill>
          <a:blip r:embed="rId2"/>
          <a:stretch>
            <a:fillRect/>
          </a:stretch>
        </p:blipFill>
        <p:spPr>
          <a:xfrm>
            <a:off x="838200" y="1090996"/>
            <a:ext cx="10670628" cy="4815770"/>
          </a:xfrm>
          <a:prstGeom prst="rect">
            <a:avLst/>
          </a:prstGeom>
        </p:spPr>
      </p:pic>
    </p:spTree>
    <p:extLst>
      <p:ext uri="{BB962C8B-B14F-4D97-AF65-F5344CB8AC3E}">
        <p14:creationId xmlns:p14="http://schemas.microsoft.com/office/powerpoint/2010/main" val="3042031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13" name="Rounded Rectangle 12">
            <a:extLst>
              <a:ext uri="{FF2B5EF4-FFF2-40B4-BE49-F238E27FC236}">
                <a16:creationId xmlns:a16="http://schemas.microsoft.com/office/drawing/2014/main" id="{405C2C7A-CF41-8F43-84DF-367AA2E3D73C}"/>
              </a:ext>
            </a:extLst>
          </p:cNvPr>
          <p:cNvSpPr/>
          <p:nvPr/>
        </p:nvSpPr>
        <p:spPr>
          <a:xfrm>
            <a:off x="3810000" y="1169268"/>
            <a:ext cx="4572000" cy="36576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Your Values, Dreams &amp; Goals?</a:t>
            </a:r>
          </a:p>
        </p:txBody>
      </p:sp>
      <p:sp>
        <p:nvSpPr>
          <p:cNvPr id="14" name="Rounded Rectangle 13">
            <a:extLst>
              <a:ext uri="{FF2B5EF4-FFF2-40B4-BE49-F238E27FC236}">
                <a16:creationId xmlns:a16="http://schemas.microsoft.com/office/drawing/2014/main" id="{3FCE6B7F-7A4C-6545-8B0D-CF3155372FAA}"/>
              </a:ext>
            </a:extLst>
          </p:cNvPr>
          <p:cNvSpPr/>
          <p:nvPr/>
        </p:nvSpPr>
        <p:spPr>
          <a:xfrm>
            <a:off x="3810000" y="2336863"/>
            <a:ext cx="4572000" cy="36576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Current Situation?</a:t>
            </a:r>
          </a:p>
        </p:txBody>
      </p:sp>
      <p:sp>
        <p:nvSpPr>
          <p:cNvPr id="15" name="Rounded Rectangle 14">
            <a:extLst>
              <a:ext uri="{FF2B5EF4-FFF2-40B4-BE49-F238E27FC236}">
                <a16:creationId xmlns:a16="http://schemas.microsoft.com/office/drawing/2014/main" id="{42CF3CD4-92BA-A64D-B0A1-F5ED4DC81881}"/>
              </a:ext>
            </a:extLst>
          </p:cNvPr>
          <p:cNvSpPr/>
          <p:nvPr/>
        </p:nvSpPr>
        <p:spPr>
          <a:xfrm>
            <a:off x="5318760"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6" name="Rounded Rectangle 15">
            <a:extLst>
              <a:ext uri="{FF2B5EF4-FFF2-40B4-BE49-F238E27FC236}">
                <a16:creationId xmlns:a16="http://schemas.microsoft.com/office/drawing/2014/main" id="{80F9B40B-019E-094B-A147-2CC0E1869E5F}"/>
              </a:ext>
            </a:extLst>
          </p:cNvPr>
          <p:cNvSpPr/>
          <p:nvPr/>
        </p:nvSpPr>
        <p:spPr>
          <a:xfrm>
            <a:off x="701849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17" name="Rounded Rectangle 16">
            <a:extLst>
              <a:ext uri="{FF2B5EF4-FFF2-40B4-BE49-F238E27FC236}">
                <a16:creationId xmlns:a16="http://schemas.microsoft.com/office/drawing/2014/main" id="{A795378B-3983-154F-9EB1-9378CD3EF1D8}"/>
              </a:ext>
            </a:extLst>
          </p:cNvPr>
          <p:cNvSpPr/>
          <p:nvPr/>
        </p:nvSpPr>
        <p:spPr>
          <a:xfrm>
            <a:off x="361902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18" name="Rounded Rectangle 17">
            <a:extLst>
              <a:ext uri="{FF2B5EF4-FFF2-40B4-BE49-F238E27FC236}">
                <a16:creationId xmlns:a16="http://schemas.microsoft.com/office/drawing/2014/main" id="{81D55C15-DE88-EA4F-BCEB-8447CB516A46}"/>
              </a:ext>
            </a:extLst>
          </p:cNvPr>
          <p:cNvSpPr/>
          <p:nvPr/>
        </p:nvSpPr>
        <p:spPr>
          <a:xfrm>
            <a:off x="4390805"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9" name="Rounded Rectangle 18">
            <a:extLst>
              <a:ext uri="{FF2B5EF4-FFF2-40B4-BE49-F238E27FC236}">
                <a16:creationId xmlns:a16="http://schemas.microsoft.com/office/drawing/2014/main" id="{F8597FBE-8127-6E47-A9F4-B73341B516D5}"/>
              </a:ext>
            </a:extLst>
          </p:cNvPr>
          <p:cNvSpPr/>
          <p:nvPr/>
        </p:nvSpPr>
        <p:spPr>
          <a:xfrm>
            <a:off x="6096000" y="2796493"/>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20" name="Rounded Rectangle 19">
            <a:extLst>
              <a:ext uri="{FF2B5EF4-FFF2-40B4-BE49-F238E27FC236}">
                <a16:creationId xmlns:a16="http://schemas.microsoft.com/office/drawing/2014/main" id="{52AE6871-D1B8-3D41-AE3F-B5C2C9C40342}"/>
              </a:ext>
            </a:extLst>
          </p:cNvPr>
          <p:cNvSpPr/>
          <p:nvPr/>
        </p:nvSpPr>
        <p:spPr>
          <a:xfrm>
            <a:off x="2685610"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21" name="Rounded Rectangle 20">
            <a:extLst>
              <a:ext uri="{FF2B5EF4-FFF2-40B4-BE49-F238E27FC236}">
                <a16:creationId xmlns:a16="http://schemas.microsoft.com/office/drawing/2014/main" id="{7A19E78C-DB76-2E49-AF0D-95AF3B0760DA}"/>
              </a:ext>
            </a:extLst>
          </p:cNvPr>
          <p:cNvSpPr/>
          <p:nvPr/>
        </p:nvSpPr>
        <p:spPr>
          <a:xfrm>
            <a:off x="7795735" y="279326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a:t>
            </a:r>
          </a:p>
        </p:txBody>
      </p:sp>
      <p:sp>
        <p:nvSpPr>
          <p:cNvPr id="22" name="Rounded Rectangle 21">
            <a:extLst>
              <a:ext uri="{FF2B5EF4-FFF2-40B4-BE49-F238E27FC236}">
                <a16:creationId xmlns:a16="http://schemas.microsoft.com/office/drawing/2014/main" id="{C5C768DD-DD69-7649-BE65-FD0C2075BEF1}"/>
              </a:ext>
            </a:extLst>
          </p:cNvPr>
          <p:cNvSpPr/>
          <p:nvPr/>
        </p:nvSpPr>
        <p:spPr>
          <a:xfrm>
            <a:off x="3810000" y="3652509"/>
            <a:ext cx="4572000" cy="365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a Personal Financial Plan for You:</a:t>
            </a:r>
          </a:p>
        </p:txBody>
      </p:sp>
      <p:sp>
        <p:nvSpPr>
          <p:cNvPr id="23" name="Rounded Rectangle 22">
            <a:extLst>
              <a:ext uri="{FF2B5EF4-FFF2-40B4-BE49-F238E27FC236}">
                <a16:creationId xmlns:a16="http://schemas.microsoft.com/office/drawing/2014/main" id="{5BE3728B-511F-4648-A9A8-08BD6C01A1F7}"/>
              </a:ext>
            </a:extLst>
          </p:cNvPr>
          <p:cNvSpPr/>
          <p:nvPr/>
        </p:nvSpPr>
        <p:spPr>
          <a:xfrm>
            <a:off x="268561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Investing</a:t>
            </a:r>
          </a:p>
        </p:txBody>
      </p:sp>
      <p:sp>
        <p:nvSpPr>
          <p:cNvPr id="27" name="Rounded Rectangle 26">
            <a:extLst>
              <a:ext uri="{FF2B5EF4-FFF2-40B4-BE49-F238E27FC236}">
                <a16:creationId xmlns:a16="http://schemas.microsoft.com/office/drawing/2014/main" id="{105C5C01-4177-604E-8384-48A9D994AA58}"/>
              </a:ext>
            </a:extLst>
          </p:cNvPr>
          <p:cNvSpPr/>
          <p:nvPr/>
        </p:nvSpPr>
        <p:spPr>
          <a:xfrm>
            <a:off x="4390805" y="4086186"/>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Budgeting</a:t>
            </a:r>
          </a:p>
        </p:txBody>
      </p:sp>
      <p:sp>
        <p:nvSpPr>
          <p:cNvPr id="35" name="Rounded Rectangle 34">
            <a:extLst>
              <a:ext uri="{FF2B5EF4-FFF2-40B4-BE49-F238E27FC236}">
                <a16:creationId xmlns:a16="http://schemas.microsoft.com/office/drawing/2014/main" id="{39013835-7FF3-3141-A601-B3C9C4960593}"/>
              </a:ext>
            </a:extLst>
          </p:cNvPr>
          <p:cNvSpPr/>
          <p:nvPr/>
        </p:nvSpPr>
        <p:spPr>
          <a:xfrm>
            <a:off x="609600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Debt Management</a:t>
            </a:r>
          </a:p>
        </p:txBody>
      </p:sp>
      <p:sp>
        <p:nvSpPr>
          <p:cNvPr id="36" name="Rounded Rectangle 35">
            <a:extLst>
              <a:ext uri="{FF2B5EF4-FFF2-40B4-BE49-F238E27FC236}">
                <a16:creationId xmlns:a16="http://schemas.microsoft.com/office/drawing/2014/main" id="{2CEBB18D-906E-0544-9991-C583C96D280F}"/>
              </a:ext>
            </a:extLst>
          </p:cNvPr>
          <p:cNvSpPr/>
          <p:nvPr/>
        </p:nvSpPr>
        <p:spPr>
          <a:xfrm>
            <a:off x="7795735"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Taxes</a:t>
            </a:r>
          </a:p>
        </p:txBody>
      </p:sp>
      <p:sp>
        <p:nvSpPr>
          <p:cNvPr id="37" name="Rounded Rectangle 36">
            <a:extLst>
              <a:ext uri="{FF2B5EF4-FFF2-40B4-BE49-F238E27FC236}">
                <a16:creationId xmlns:a16="http://schemas.microsoft.com/office/drawing/2014/main" id="{ECE4CC53-AD33-E847-AD4E-A3FAC949CE44}"/>
              </a:ext>
            </a:extLst>
          </p:cNvPr>
          <p:cNvSpPr/>
          <p:nvPr/>
        </p:nvSpPr>
        <p:spPr>
          <a:xfrm>
            <a:off x="3613565" y="5012625"/>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Insurance</a:t>
            </a:r>
          </a:p>
        </p:txBody>
      </p:sp>
      <p:sp>
        <p:nvSpPr>
          <p:cNvPr id="38" name="Rounded Rectangle 37">
            <a:extLst>
              <a:ext uri="{FF2B5EF4-FFF2-40B4-BE49-F238E27FC236}">
                <a16:creationId xmlns:a16="http://schemas.microsoft.com/office/drawing/2014/main" id="{F6E2E203-BB02-654E-986C-094ED8978C3B}"/>
              </a:ext>
            </a:extLst>
          </p:cNvPr>
          <p:cNvSpPr/>
          <p:nvPr/>
        </p:nvSpPr>
        <p:spPr>
          <a:xfrm>
            <a:off x="5318760" y="5023903"/>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Retirement</a:t>
            </a:r>
          </a:p>
        </p:txBody>
      </p:sp>
      <p:sp>
        <p:nvSpPr>
          <p:cNvPr id="39" name="Rounded Rectangle 38">
            <a:extLst>
              <a:ext uri="{FF2B5EF4-FFF2-40B4-BE49-F238E27FC236}">
                <a16:creationId xmlns:a16="http://schemas.microsoft.com/office/drawing/2014/main" id="{6FAFA176-220B-604C-8140-0809A5EDE4E4}"/>
              </a:ext>
            </a:extLst>
          </p:cNvPr>
          <p:cNvSpPr/>
          <p:nvPr/>
        </p:nvSpPr>
        <p:spPr>
          <a:xfrm>
            <a:off x="7018495" y="5025438"/>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Education</a:t>
            </a:r>
          </a:p>
        </p:txBody>
      </p:sp>
      <p:sp>
        <p:nvSpPr>
          <p:cNvPr id="40" name="Rounded Rectangle 39">
            <a:extLst>
              <a:ext uri="{FF2B5EF4-FFF2-40B4-BE49-F238E27FC236}">
                <a16:creationId xmlns:a16="http://schemas.microsoft.com/office/drawing/2014/main" id="{963FC612-E1C5-434E-99BA-48181FAF51B1}"/>
              </a:ext>
            </a:extLst>
          </p:cNvPr>
          <p:cNvSpPr/>
          <p:nvPr/>
        </p:nvSpPr>
        <p:spPr>
          <a:xfrm>
            <a:off x="2685610" y="591874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Family</a:t>
            </a:r>
          </a:p>
        </p:txBody>
      </p:sp>
      <p:sp>
        <p:nvSpPr>
          <p:cNvPr id="41" name="Rounded Rectangle 40">
            <a:extLst>
              <a:ext uri="{FF2B5EF4-FFF2-40B4-BE49-F238E27FC236}">
                <a16:creationId xmlns:a16="http://schemas.microsoft.com/office/drawing/2014/main" id="{E06D5FB7-E6E3-B245-8D0C-4349CFF765A5}"/>
              </a:ext>
            </a:extLst>
          </p:cNvPr>
          <p:cNvSpPr/>
          <p:nvPr/>
        </p:nvSpPr>
        <p:spPr>
          <a:xfrm>
            <a:off x="439626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Business Planning</a:t>
            </a:r>
          </a:p>
        </p:txBody>
      </p:sp>
      <p:sp>
        <p:nvSpPr>
          <p:cNvPr id="42" name="Rounded Rectangle 41">
            <a:extLst>
              <a:ext uri="{FF2B5EF4-FFF2-40B4-BE49-F238E27FC236}">
                <a16:creationId xmlns:a16="http://schemas.microsoft.com/office/drawing/2014/main" id="{A0834413-B493-F842-891F-1B153D2F5DE2}"/>
              </a:ext>
            </a:extLst>
          </p:cNvPr>
          <p:cNvSpPr/>
          <p:nvPr/>
        </p:nvSpPr>
        <p:spPr>
          <a:xfrm>
            <a:off x="6090540" y="594424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Estate Planning</a:t>
            </a:r>
          </a:p>
        </p:txBody>
      </p:sp>
      <p:sp>
        <p:nvSpPr>
          <p:cNvPr id="43" name="Rounded Rectangle 42">
            <a:extLst>
              <a:ext uri="{FF2B5EF4-FFF2-40B4-BE49-F238E27FC236}">
                <a16:creationId xmlns:a16="http://schemas.microsoft.com/office/drawing/2014/main" id="{D99FD907-D784-E740-8D4E-A982FA28AA38}"/>
              </a:ext>
            </a:extLst>
          </p:cNvPr>
          <p:cNvSpPr/>
          <p:nvPr/>
        </p:nvSpPr>
        <p:spPr>
          <a:xfrm>
            <a:off x="779573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Philanthropy</a:t>
            </a:r>
          </a:p>
        </p:txBody>
      </p:sp>
    </p:spTree>
    <p:extLst>
      <p:ext uri="{BB962C8B-B14F-4D97-AF65-F5344CB8AC3E}">
        <p14:creationId xmlns:p14="http://schemas.microsoft.com/office/powerpoint/2010/main" val="179246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Effect transition="in" filter="fade">
                                      <p:cBhvr>
                                        <p:cTn id="84" dur="500"/>
                                        <p:tgtEl>
                                          <p:spTgt spid="4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animEffect transition="in" filter="fade">
                                      <p:cBhvr>
                                        <p:cTn id="89" dur="500"/>
                                        <p:tgtEl>
                                          <p:spTgt spid="41"/>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Effect transition="in" filter="fade">
                                      <p:cBhvr>
                                        <p:cTn id="94" dur="500"/>
                                        <p:tgtEl>
                                          <p:spTgt spid="4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500" fill="hold"/>
                                        <p:tgtEl>
                                          <p:spTgt spid="43"/>
                                        </p:tgtEl>
                                        <p:attrNameLst>
                                          <p:attrName>ppt_w</p:attrName>
                                        </p:attrNameLst>
                                      </p:cBhvr>
                                      <p:tavLst>
                                        <p:tav tm="0">
                                          <p:val>
                                            <p:fltVal val="0"/>
                                          </p:val>
                                        </p:tav>
                                        <p:tav tm="100000">
                                          <p:val>
                                            <p:strVal val="#ppt_w"/>
                                          </p:val>
                                        </p:tav>
                                      </p:tavLst>
                                    </p:anim>
                                    <p:anim calcmode="lin" valueType="num">
                                      <p:cBhvr>
                                        <p:cTn id="98" dur="500" fill="hold"/>
                                        <p:tgtEl>
                                          <p:spTgt spid="43"/>
                                        </p:tgtEl>
                                        <p:attrNameLst>
                                          <p:attrName>ppt_h</p:attrName>
                                        </p:attrNameLst>
                                      </p:cBhvr>
                                      <p:tavLst>
                                        <p:tav tm="0">
                                          <p:val>
                                            <p:fltVal val="0"/>
                                          </p:val>
                                        </p:tav>
                                        <p:tav tm="100000">
                                          <p:val>
                                            <p:strVal val="#ppt_h"/>
                                          </p:val>
                                        </p:tav>
                                      </p:tavLst>
                                    </p:anim>
                                    <p:animEffect transition="in" filter="fade">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7"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If you don’t know where you’ve come from, you can’t know where you’re going.</a:t>
            </a:r>
          </a:p>
          <a:p>
            <a:pPr algn="ctr"/>
            <a:endParaRPr lang="en-US" sz="1500" b="1" i="1" dirty="0">
              <a:solidFill>
                <a:srgbClr val="0000CC"/>
              </a:solidFill>
            </a:endParaRPr>
          </a:p>
          <a:p>
            <a:pPr algn="ctr"/>
            <a:r>
              <a:rPr lang="en-US" sz="3500" b="1" i="1" dirty="0">
                <a:solidFill>
                  <a:srgbClr val="0000CC"/>
                </a:solidFill>
              </a:rPr>
              <a:t> - Maya Angelou</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2363212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i="1" dirty="0">
                <a:solidFill>
                  <a:srgbClr val="0000CC"/>
                </a:solidFill>
              </a:rPr>
              <a:t>Finance is the art of trading money – or stuff – across time</a:t>
            </a:r>
          </a:p>
          <a:p>
            <a:r>
              <a:rPr lang="en-US" sz="3200" b="1" i="1" dirty="0">
                <a:solidFill>
                  <a:srgbClr val="0000CC"/>
                </a:solidFill>
              </a:rPr>
              <a:t>Finance is the art of making investments…of devoting time/energy/money to something today, with the hope of getting back something bigger and better in the future.</a:t>
            </a:r>
          </a:p>
          <a:p>
            <a:endParaRPr lang="en-US" sz="3200" b="1" i="1" dirty="0">
              <a:solidFill>
                <a:srgbClr val="0000CC"/>
              </a:solidFill>
            </a:endParaRPr>
          </a:p>
          <a:p>
            <a:r>
              <a:rPr lang="en-US" sz="3200" b="1" i="1" dirty="0">
                <a:solidFill>
                  <a:srgbClr val="0000CC"/>
                </a:solidFill>
              </a:rPr>
              <a:t>That’s what you are doing with your education…spending time/energy/money for these few year, hoping it sets you up for enormous success and happiness in the future.</a:t>
            </a:r>
          </a:p>
        </p:txBody>
      </p:sp>
    </p:spTree>
    <p:extLst>
      <p:ext uri="{BB962C8B-B14F-4D97-AF65-F5344CB8AC3E}">
        <p14:creationId xmlns:p14="http://schemas.microsoft.com/office/powerpoint/2010/main" val="256113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#1</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i="1" dirty="0">
                <a:solidFill>
                  <a:srgbClr val="0000CC"/>
                </a:solidFill>
              </a:rPr>
              <a:t>For 3 months a year – once in the fall, once in the spring, once in the summer – track every penny you spend. Prepare a complete budget of your expenses to look in the mirror to determine what your spending habits and behaviors are.</a:t>
            </a:r>
          </a:p>
          <a:p>
            <a:pPr marL="0" indent="0">
              <a:buNone/>
            </a:pPr>
            <a:r>
              <a:rPr lang="en-US" sz="3200" b="1" i="1" dirty="0">
                <a:solidFill>
                  <a:srgbClr val="0000CC"/>
                </a:solidFill>
              </a:rPr>
              <a:t>•	Identify discretionary vs. non-discretionary cash flows.</a:t>
            </a:r>
          </a:p>
          <a:p>
            <a:pPr marL="0" indent="0">
              <a:buNone/>
            </a:pPr>
            <a:r>
              <a:rPr lang="en-US" sz="3200" b="1" i="1" dirty="0">
                <a:solidFill>
                  <a:srgbClr val="0000CC"/>
                </a:solidFill>
              </a:rPr>
              <a:t>•	Identify investments vs. expenses.</a:t>
            </a:r>
          </a:p>
          <a:p>
            <a:pPr marL="0" indent="0">
              <a:buNone/>
            </a:pPr>
            <a:r>
              <a:rPr lang="en-US" sz="3200" b="1" i="1" dirty="0">
                <a:solidFill>
                  <a:srgbClr val="0000CC"/>
                </a:solidFill>
              </a:rPr>
              <a:t>•	Identify personal vs. business expenses.</a:t>
            </a:r>
          </a:p>
        </p:txBody>
      </p:sp>
    </p:spTree>
    <p:extLst>
      <p:ext uri="{BB962C8B-B14F-4D97-AF65-F5344CB8AC3E}">
        <p14:creationId xmlns:p14="http://schemas.microsoft.com/office/powerpoint/2010/main" val="26186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Thought Exercise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700" b="1" i="1" dirty="0">
              <a:solidFill>
                <a:srgbClr val="0000CC"/>
              </a:solidFill>
            </a:endParaRPr>
          </a:p>
          <a:p>
            <a:pPr marL="0" indent="0">
              <a:buNone/>
            </a:pPr>
            <a:r>
              <a:rPr lang="en-US" sz="4700" b="1" i="1" dirty="0">
                <a:solidFill>
                  <a:srgbClr val="0000CC"/>
                </a:solidFill>
              </a:rPr>
              <a:t>What is your dream life when you are 30?</a:t>
            </a:r>
          </a:p>
          <a:p>
            <a:pPr marL="0" indent="0">
              <a:buNone/>
            </a:pPr>
            <a:endParaRPr lang="en-US" sz="4700" b="1" i="1" dirty="0">
              <a:solidFill>
                <a:srgbClr val="0000CC"/>
              </a:solidFill>
            </a:endParaRPr>
          </a:p>
          <a:p>
            <a:pPr marL="0" indent="0">
              <a:buNone/>
            </a:pPr>
            <a:r>
              <a:rPr lang="en-US" sz="4700" b="1" i="1" dirty="0">
                <a:solidFill>
                  <a:srgbClr val="C00000"/>
                </a:solidFill>
              </a:rPr>
              <a:t>What is your dream life when you are 50?</a:t>
            </a:r>
          </a:p>
        </p:txBody>
      </p:sp>
    </p:spTree>
    <p:extLst>
      <p:ext uri="{BB962C8B-B14F-4D97-AF65-F5344CB8AC3E}">
        <p14:creationId xmlns:p14="http://schemas.microsoft.com/office/powerpoint/2010/main" val="52479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A goal without a plan</a:t>
            </a:r>
          </a:p>
          <a:p>
            <a:pPr algn="ctr"/>
            <a:r>
              <a:rPr lang="en-US" sz="3500" b="1" i="1" dirty="0">
                <a:solidFill>
                  <a:srgbClr val="0000CC"/>
                </a:solidFill>
              </a:rPr>
              <a:t>Is just a dream.</a:t>
            </a:r>
          </a:p>
          <a:p>
            <a:pPr algn="ctr"/>
            <a:endParaRPr lang="en-US" sz="1500" b="1" i="1" dirty="0">
              <a:solidFill>
                <a:srgbClr val="0000CC"/>
              </a:solidFill>
            </a:endParaRPr>
          </a:p>
          <a:p>
            <a:pPr algn="ctr"/>
            <a:r>
              <a:rPr lang="en-US" sz="3500" b="1" i="1" dirty="0">
                <a:solidFill>
                  <a:srgbClr val="0000CC"/>
                </a:solidFill>
              </a:rPr>
              <a:t> ~ </a:t>
            </a:r>
            <a:r>
              <a:rPr lang="fr-FR" sz="3500" b="1" i="1" dirty="0">
                <a:solidFill>
                  <a:srgbClr val="0000CC"/>
                </a:solidFill>
              </a:rPr>
              <a:t>Antoine de Saint-Exupéry</a:t>
            </a:r>
            <a:endParaRPr lang="en-US" sz="3500" b="1" i="1" dirty="0">
              <a:solidFill>
                <a:srgbClr val="0000CC"/>
              </a:solidFill>
            </a:endParaRP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648680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Becoming an owner allows you to be the architect of your own future.</a:t>
            </a:r>
          </a:p>
          <a:p>
            <a:pPr algn="ctr"/>
            <a:endParaRPr lang="en-US" sz="1500" b="1" i="1" dirty="0">
              <a:solidFill>
                <a:srgbClr val="0000CC"/>
              </a:solidFill>
            </a:endParaRPr>
          </a:p>
          <a:p>
            <a:pPr algn="ctr"/>
            <a:r>
              <a:rPr lang="en-US" sz="3500" b="1" i="1" dirty="0">
                <a:solidFill>
                  <a:srgbClr val="0000CC"/>
                </a:solidFill>
              </a:rPr>
              <a:t> - Leigha Porter</a:t>
            </a:r>
          </a:p>
          <a:p>
            <a:pPr algn="ctr"/>
            <a:r>
              <a:rPr lang="en-US" sz="1200" b="1" i="1" dirty="0">
                <a:solidFill>
                  <a:srgbClr val="0000CC"/>
                </a:solidFill>
              </a:rPr>
              <a:t>Entrepreneur, Dancer, Choreographer, Founder of the Creole Nutcracker, PARC Village </a:t>
            </a:r>
            <a:br>
              <a:rPr lang="en-US" sz="1200" b="1" i="1" dirty="0">
                <a:solidFill>
                  <a:srgbClr val="0000CC"/>
                </a:solidFill>
              </a:rPr>
            </a:br>
            <a:r>
              <a:rPr lang="en-US" sz="1200" b="1" i="1" dirty="0">
                <a:solidFill>
                  <a:srgbClr val="0000CC"/>
                </a:solidFill>
              </a:rPr>
              <a:t>and FIRE Expressions Conservatory, UL Lafayette grad, Northside High School grad</a:t>
            </a:r>
            <a:endParaRPr lang="en-US" sz="3500" b="1" i="1" dirty="0">
              <a:solidFill>
                <a:srgbClr val="0000CC"/>
              </a:solidFill>
            </a:endParaRP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2340535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a:off x="4673795" y="1822652"/>
            <a:ext cx="451287"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flipH="1">
            <a:off x="7066919" y="1822652"/>
            <a:ext cx="358990"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8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89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16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Take a Quick Quiz</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rgbClr val="0000FF"/>
                </a:solidFill>
              </a:rPr>
              <a:t>Please define the following word:</a:t>
            </a:r>
            <a:br>
              <a:rPr lang="en-US" sz="4800" b="1" i="1" dirty="0">
                <a:solidFill>
                  <a:srgbClr val="0000FF"/>
                </a:solidFill>
              </a:rPr>
            </a:br>
            <a:br>
              <a:rPr lang="en-US" sz="4800" b="1" i="1" dirty="0">
                <a:solidFill>
                  <a:srgbClr val="0000FF"/>
                </a:solidFill>
              </a:rPr>
            </a:br>
            <a:r>
              <a:rPr lang="en-US" sz="4800" b="1" i="1" dirty="0">
                <a:solidFill>
                  <a:srgbClr val="0000FF"/>
                </a:solidFill>
              </a:rPr>
              <a:t>VALUES</a:t>
            </a:r>
            <a:br>
              <a:rPr lang="en-US" sz="4800" b="1" i="1" dirty="0">
                <a:solidFill>
                  <a:srgbClr val="0000FF"/>
                </a:solidFill>
              </a:rPr>
            </a:br>
            <a:endParaRPr lang="en-US" sz="4800" b="1" i="1" dirty="0">
              <a:solidFill>
                <a:schemeClr val="accent2">
                  <a:lumMod val="50000"/>
                </a:schemeClr>
              </a:solidFill>
            </a:endParaRPr>
          </a:p>
          <a:p>
            <a:pPr marL="0" indent="0" algn="ctr">
              <a:buNone/>
            </a:pPr>
            <a:r>
              <a:rPr lang="en-US" sz="4800" b="1" i="1" dirty="0">
                <a:solidFill>
                  <a:srgbClr val="C00000"/>
                </a:solidFill>
              </a:rPr>
              <a:t>Now define this word:</a:t>
            </a:r>
            <a:br>
              <a:rPr lang="en-US" sz="4800" b="1" i="1" dirty="0">
                <a:solidFill>
                  <a:srgbClr val="C00000"/>
                </a:solidFill>
              </a:rPr>
            </a:br>
            <a:br>
              <a:rPr lang="en-US" sz="4800" b="1" i="1" dirty="0">
                <a:solidFill>
                  <a:srgbClr val="C00000"/>
                </a:solidFill>
              </a:rPr>
            </a:br>
            <a:r>
              <a:rPr lang="en-US" sz="4800" b="1" i="1" dirty="0">
                <a:solidFill>
                  <a:srgbClr val="C00000"/>
                </a:solidFill>
              </a:rPr>
              <a:t>VALUE</a:t>
            </a:r>
            <a:endParaRPr lang="en-US" sz="4800" dirty="0">
              <a:solidFill>
                <a:srgbClr val="C00000"/>
              </a:solidFill>
            </a:endParaRPr>
          </a:p>
        </p:txBody>
      </p:sp>
      <p:sp>
        <p:nvSpPr>
          <p:cNvPr id="4" name="Hexagon 3">
            <a:extLst>
              <a:ext uri="{FF2B5EF4-FFF2-40B4-BE49-F238E27FC236}">
                <a16:creationId xmlns:a16="http://schemas.microsoft.com/office/drawing/2014/main" id="{73FCF2CD-48E1-EDF1-AFFC-CD2369979C30}"/>
              </a:ext>
            </a:extLst>
          </p:cNvPr>
          <p:cNvSpPr/>
          <p:nvPr/>
        </p:nvSpPr>
        <p:spPr>
          <a:xfrm>
            <a:off x="9259056" y="2357827"/>
            <a:ext cx="2574613" cy="2142345"/>
          </a:xfrm>
          <a:prstGeom prst="hex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Tree>
    <p:extLst>
      <p:ext uri="{BB962C8B-B14F-4D97-AF65-F5344CB8AC3E}">
        <p14:creationId xmlns:p14="http://schemas.microsoft.com/office/powerpoint/2010/main" val="290839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Are Your Values?</a:t>
            </a:r>
          </a:p>
        </p:txBody>
      </p:sp>
      <p:pic>
        <p:nvPicPr>
          <p:cNvPr id="3" name="Picture 2">
            <a:extLst>
              <a:ext uri="{FF2B5EF4-FFF2-40B4-BE49-F238E27FC236}">
                <a16:creationId xmlns:a16="http://schemas.microsoft.com/office/drawing/2014/main" id="{4685A100-D1AF-C48F-CA09-680E1B3A5E7B}"/>
              </a:ext>
            </a:extLst>
          </p:cNvPr>
          <p:cNvPicPr>
            <a:picLocks noChangeAspect="1"/>
          </p:cNvPicPr>
          <p:nvPr/>
        </p:nvPicPr>
        <p:blipFill>
          <a:blip r:embed="rId2"/>
          <a:stretch>
            <a:fillRect/>
          </a:stretch>
        </p:blipFill>
        <p:spPr>
          <a:xfrm>
            <a:off x="7366152" y="1287566"/>
            <a:ext cx="914400" cy="1061634"/>
          </a:xfrm>
          <a:prstGeom prst="rect">
            <a:avLst/>
          </a:prstGeom>
        </p:spPr>
      </p:pic>
      <p:pic>
        <p:nvPicPr>
          <p:cNvPr id="5" name="Picture 4">
            <a:extLst>
              <a:ext uri="{FF2B5EF4-FFF2-40B4-BE49-F238E27FC236}">
                <a16:creationId xmlns:a16="http://schemas.microsoft.com/office/drawing/2014/main" id="{92A7BC96-BC95-D6D5-6CBC-27DD21CD9BAD}"/>
              </a:ext>
            </a:extLst>
          </p:cNvPr>
          <p:cNvPicPr>
            <a:picLocks noChangeAspect="1"/>
          </p:cNvPicPr>
          <p:nvPr/>
        </p:nvPicPr>
        <p:blipFill>
          <a:blip r:embed="rId3"/>
          <a:stretch>
            <a:fillRect/>
          </a:stretch>
        </p:blipFill>
        <p:spPr>
          <a:xfrm>
            <a:off x="8419975" y="1892575"/>
            <a:ext cx="914400" cy="1023815"/>
          </a:xfrm>
          <a:prstGeom prst="rect">
            <a:avLst/>
          </a:prstGeom>
        </p:spPr>
      </p:pic>
      <p:pic>
        <p:nvPicPr>
          <p:cNvPr id="6" name="Picture 5">
            <a:extLst>
              <a:ext uri="{FF2B5EF4-FFF2-40B4-BE49-F238E27FC236}">
                <a16:creationId xmlns:a16="http://schemas.microsoft.com/office/drawing/2014/main" id="{E06FE52A-8D56-8026-56FA-0323451CC29B}"/>
              </a:ext>
            </a:extLst>
          </p:cNvPr>
          <p:cNvPicPr>
            <a:picLocks noChangeAspect="1"/>
          </p:cNvPicPr>
          <p:nvPr/>
        </p:nvPicPr>
        <p:blipFill>
          <a:blip r:embed="rId4"/>
          <a:stretch>
            <a:fillRect/>
          </a:stretch>
        </p:blipFill>
        <p:spPr>
          <a:xfrm>
            <a:off x="1558069" y="3488544"/>
            <a:ext cx="914400" cy="981856"/>
          </a:xfrm>
          <a:prstGeom prst="rect">
            <a:avLst/>
          </a:prstGeom>
        </p:spPr>
      </p:pic>
      <p:pic>
        <p:nvPicPr>
          <p:cNvPr id="7" name="Picture 6">
            <a:extLst>
              <a:ext uri="{FF2B5EF4-FFF2-40B4-BE49-F238E27FC236}">
                <a16:creationId xmlns:a16="http://schemas.microsoft.com/office/drawing/2014/main" id="{FD00B19C-7F9F-D2BE-6DE1-07D7CAFF6BC7}"/>
              </a:ext>
            </a:extLst>
          </p:cNvPr>
          <p:cNvPicPr>
            <a:picLocks noChangeAspect="1"/>
          </p:cNvPicPr>
          <p:nvPr/>
        </p:nvPicPr>
        <p:blipFill>
          <a:blip r:embed="rId5"/>
          <a:stretch>
            <a:fillRect/>
          </a:stretch>
        </p:blipFill>
        <p:spPr>
          <a:xfrm>
            <a:off x="5045358" y="1339850"/>
            <a:ext cx="914400" cy="1005084"/>
          </a:xfrm>
          <a:prstGeom prst="rect">
            <a:avLst/>
          </a:prstGeom>
        </p:spPr>
      </p:pic>
      <p:pic>
        <p:nvPicPr>
          <p:cNvPr id="9" name="Picture 8">
            <a:extLst>
              <a:ext uri="{FF2B5EF4-FFF2-40B4-BE49-F238E27FC236}">
                <a16:creationId xmlns:a16="http://schemas.microsoft.com/office/drawing/2014/main" id="{EB72EF9C-BE43-F1BF-9128-29E9C60134DA}"/>
              </a:ext>
            </a:extLst>
          </p:cNvPr>
          <p:cNvPicPr>
            <a:picLocks noChangeAspect="1"/>
          </p:cNvPicPr>
          <p:nvPr/>
        </p:nvPicPr>
        <p:blipFill>
          <a:blip r:embed="rId6"/>
          <a:stretch>
            <a:fillRect/>
          </a:stretch>
        </p:blipFill>
        <p:spPr>
          <a:xfrm>
            <a:off x="6192625" y="2017577"/>
            <a:ext cx="914400" cy="1236689"/>
          </a:xfrm>
          <a:prstGeom prst="rect">
            <a:avLst/>
          </a:prstGeom>
        </p:spPr>
      </p:pic>
      <p:pic>
        <p:nvPicPr>
          <p:cNvPr id="11" name="Picture 10">
            <a:extLst>
              <a:ext uri="{FF2B5EF4-FFF2-40B4-BE49-F238E27FC236}">
                <a16:creationId xmlns:a16="http://schemas.microsoft.com/office/drawing/2014/main" id="{5BE5434F-BEC4-2B5D-1864-8D2666D85FCC}"/>
              </a:ext>
            </a:extLst>
          </p:cNvPr>
          <p:cNvPicPr>
            <a:picLocks noChangeAspect="1"/>
          </p:cNvPicPr>
          <p:nvPr/>
        </p:nvPicPr>
        <p:blipFill>
          <a:blip r:embed="rId7"/>
          <a:stretch>
            <a:fillRect/>
          </a:stretch>
        </p:blipFill>
        <p:spPr>
          <a:xfrm>
            <a:off x="2724564" y="1342372"/>
            <a:ext cx="914400" cy="1244813"/>
          </a:xfrm>
          <a:prstGeom prst="rect">
            <a:avLst/>
          </a:prstGeom>
        </p:spPr>
      </p:pic>
      <p:pic>
        <p:nvPicPr>
          <p:cNvPr id="12" name="Picture 11">
            <a:extLst>
              <a:ext uri="{FF2B5EF4-FFF2-40B4-BE49-F238E27FC236}">
                <a16:creationId xmlns:a16="http://schemas.microsoft.com/office/drawing/2014/main" id="{EA24A556-453B-2C48-3B58-D9AC29A3DD74}"/>
              </a:ext>
            </a:extLst>
          </p:cNvPr>
          <p:cNvPicPr>
            <a:picLocks noChangeAspect="1"/>
          </p:cNvPicPr>
          <p:nvPr/>
        </p:nvPicPr>
        <p:blipFill>
          <a:blip r:embed="rId8"/>
          <a:stretch>
            <a:fillRect/>
          </a:stretch>
        </p:blipFill>
        <p:spPr>
          <a:xfrm>
            <a:off x="1558069" y="1763625"/>
            <a:ext cx="914400" cy="1201994"/>
          </a:xfrm>
          <a:prstGeom prst="rect">
            <a:avLst/>
          </a:prstGeom>
        </p:spPr>
      </p:pic>
      <p:pic>
        <p:nvPicPr>
          <p:cNvPr id="13" name="Picture 12">
            <a:extLst>
              <a:ext uri="{FF2B5EF4-FFF2-40B4-BE49-F238E27FC236}">
                <a16:creationId xmlns:a16="http://schemas.microsoft.com/office/drawing/2014/main" id="{0DE0162E-741C-BC3A-62FA-1772A36BDB22}"/>
              </a:ext>
            </a:extLst>
          </p:cNvPr>
          <p:cNvPicPr>
            <a:picLocks noChangeAspect="1"/>
          </p:cNvPicPr>
          <p:nvPr/>
        </p:nvPicPr>
        <p:blipFill>
          <a:blip r:embed="rId9"/>
          <a:stretch>
            <a:fillRect/>
          </a:stretch>
        </p:blipFill>
        <p:spPr>
          <a:xfrm>
            <a:off x="462460" y="1212500"/>
            <a:ext cx="914400" cy="1211766"/>
          </a:xfrm>
          <a:prstGeom prst="rect">
            <a:avLst/>
          </a:prstGeom>
        </p:spPr>
      </p:pic>
      <p:pic>
        <p:nvPicPr>
          <p:cNvPr id="14" name="Picture 13">
            <a:extLst>
              <a:ext uri="{FF2B5EF4-FFF2-40B4-BE49-F238E27FC236}">
                <a16:creationId xmlns:a16="http://schemas.microsoft.com/office/drawing/2014/main" id="{0D1A6EB2-CB75-06EB-2D46-A84F1C939774}"/>
              </a:ext>
            </a:extLst>
          </p:cNvPr>
          <p:cNvPicPr>
            <a:picLocks noChangeAspect="1"/>
          </p:cNvPicPr>
          <p:nvPr/>
        </p:nvPicPr>
        <p:blipFill>
          <a:blip r:embed="rId10"/>
          <a:stretch>
            <a:fillRect/>
          </a:stretch>
        </p:blipFill>
        <p:spPr>
          <a:xfrm>
            <a:off x="462460" y="2994375"/>
            <a:ext cx="914400" cy="1192378"/>
          </a:xfrm>
          <a:prstGeom prst="rect">
            <a:avLst/>
          </a:prstGeom>
        </p:spPr>
      </p:pic>
      <p:pic>
        <p:nvPicPr>
          <p:cNvPr id="15" name="Picture 14">
            <a:extLst>
              <a:ext uri="{FF2B5EF4-FFF2-40B4-BE49-F238E27FC236}">
                <a16:creationId xmlns:a16="http://schemas.microsoft.com/office/drawing/2014/main" id="{8D6123F9-6787-DEA7-4395-88F12A6B177A}"/>
              </a:ext>
            </a:extLst>
          </p:cNvPr>
          <p:cNvPicPr>
            <a:picLocks noChangeAspect="1"/>
          </p:cNvPicPr>
          <p:nvPr/>
        </p:nvPicPr>
        <p:blipFill>
          <a:blip r:embed="rId11"/>
          <a:stretch>
            <a:fillRect/>
          </a:stretch>
        </p:blipFill>
        <p:spPr>
          <a:xfrm>
            <a:off x="2694489" y="3051616"/>
            <a:ext cx="914400" cy="1219200"/>
          </a:xfrm>
          <a:prstGeom prst="rect">
            <a:avLst/>
          </a:prstGeom>
        </p:spPr>
      </p:pic>
      <p:pic>
        <p:nvPicPr>
          <p:cNvPr id="16" name="Picture 15">
            <a:extLst>
              <a:ext uri="{FF2B5EF4-FFF2-40B4-BE49-F238E27FC236}">
                <a16:creationId xmlns:a16="http://schemas.microsoft.com/office/drawing/2014/main" id="{E5C402C0-39A5-181E-C11C-73CC42F490E0}"/>
              </a:ext>
            </a:extLst>
          </p:cNvPr>
          <p:cNvPicPr>
            <a:picLocks noChangeAspect="1"/>
          </p:cNvPicPr>
          <p:nvPr/>
        </p:nvPicPr>
        <p:blipFill>
          <a:blip r:embed="rId12"/>
          <a:stretch>
            <a:fillRect/>
          </a:stretch>
        </p:blipFill>
        <p:spPr>
          <a:xfrm>
            <a:off x="3895472" y="3286857"/>
            <a:ext cx="914400" cy="1239352"/>
          </a:xfrm>
          <a:prstGeom prst="rect">
            <a:avLst/>
          </a:prstGeom>
        </p:spPr>
      </p:pic>
      <p:pic>
        <p:nvPicPr>
          <p:cNvPr id="17" name="Picture 16">
            <a:extLst>
              <a:ext uri="{FF2B5EF4-FFF2-40B4-BE49-F238E27FC236}">
                <a16:creationId xmlns:a16="http://schemas.microsoft.com/office/drawing/2014/main" id="{FA2F7872-3572-FB58-CDC4-FBFDAAA866CE}"/>
              </a:ext>
            </a:extLst>
          </p:cNvPr>
          <p:cNvPicPr>
            <a:picLocks noChangeAspect="1"/>
          </p:cNvPicPr>
          <p:nvPr/>
        </p:nvPicPr>
        <p:blipFill>
          <a:blip r:embed="rId13"/>
          <a:stretch>
            <a:fillRect/>
          </a:stretch>
        </p:blipFill>
        <p:spPr>
          <a:xfrm>
            <a:off x="5026371" y="2893812"/>
            <a:ext cx="914400" cy="1189463"/>
          </a:xfrm>
          <a:prstGeom prst="rect">
            <a:avLst/>
          </a:prstGeom>
        </p:spPr>
      </p:pic>
      <p:pic>
        <p:nvPicPr>
          <p:cNvPr id="18" name="Picture 17">
            <a:extLst>
              <a:ext uri="{FF2B5EF4-FFF2-40B4-BE49-F238E27FC236}">
                <a16:creationId xmlns:a16="http://schemas.microsoft.com/office/drawing/2014/main" id="{7CC2DF1F-9D1F-DAE3-9267-01232F84B7D3}"/>
              </a:ext>
            </a:extLst>
          </p:cNvPr>
          <p:cNvPicPr>
            <a:picLocks noChangeAspect="1"/>
          </p:cNvPicPr>
          <p:nvPr/>
        </p:nvPicPr>
        <p:blipFill>
          <a:blip r:embed="rId14"/>
          <a:stretch>
            <a:fillRect/>
          </a:stretch>
        </p:blipFill>
        <p:spPr>
          <a:xfrm>
            <a:off x="9567242" y="1272569"/>
            <a:ext cx="914400" cy="1219200"/>
          </a:xfrm>
          <a:prstGeom prst="rect">
            <a:avLst/>
          </a:prstGeom>
        </p:spPr>
      </p:pic>
      <p:pic>
        <p:nvPicPr>
          <p:cNvPr id="19" name="Picture 18">
            <a:extLst>
              <a:ext uri="{FF2B5EF4-FFF2-40B4-BE49-F238E27FC236}">
                <a16:creationId xmlns:a16="http://schemas.microsoft.com/office/drawing/2014/main" id="{B198DE4C-6288-03CD-F13E-D94F84FBB207}"/>
              </a:ext>
            </a:extLst>
          </p:cNvPr>
          <p:cNvPicPr>
            <a:picLocks noChangeAspect="1"/>
          </p:cNvPicPr>
          <p:nvPr/>
        </p:nvPicPr>
        <p:blipFill>
          <a:blip r:embed="rId15"/>
          <a:stretch>
            <a:fillRect/>
          </a:stretch>
        </p:blipFill>
        <p:spPr>
          <a:xfrm>
            <a:off x="10853932" y="1828077"/>
            <a:ext cx="914400" cy="1192378"/>
          </a:xfrm>
          <a:prstGeom prst="rect">
            <a:avLst/>
          </a:prstGeom>
        </p:spPr>
      </p:pic>
      <p:pic>
        <p:nvPicPr>
          <p:cNvPr id="20" name="Picture 19">
            <a:extLst>
              <a:ext uri="{FF2B5EF4-FFF2-40B4-BE49-F238E27FC236}">
                <a16:creationId xmlns:a16="http://schemas.microsoft.com/office/drawing/2014/main" id="{D73B30D6-AEAA-BCB2-CE2D-2E470240F685}"/>
              </a:ext>
            </a:extLst>
          </p:cNvPr>
          <p:cNvPicPr>
            <a:picLocks noChangeAspect="1"/>
          </p:cNvPicPr>
          <p:nvPr/>
        </p:nvPicPr>
        <p:blipFill>
          <a:blip r:embed="rId16"/>
          <a:stretch>
            <a:fillRect/>
          </a:stretch>
        </p:blipFill>
        <p:spPr>
          <a:xfrm>
            <a:off x="3898091" y="1983363"/>
            <a:ext cx="914400" cy="1016813"/>
          </a:xfrm>
          <a:prstGeom prst="rect">
            <a:avLst/>
          </a:prstGeom>
        </p:spPr>
      </p:pic>
      <p:pic>
        <p:nvPicPr>
          <p:cNvPr id="21" name="Picture 20">
            <a:extLst>
              <a:ext uri="{FF2B5EF4-FFF2-40B4-BE49-F238E27FC236}">
                <a16:creationId xmlns:a16="http://schemas.microsoft.com/office/drawing/2014/main" id="{8E0F9EC7-5F70-81D1-4BE4-28D9F88143C1}"/>
              </a:ext>
            </a:extLst>
          </p:cNvPr>
          <p:cNvPicPr>
            <a:picLocks noChangeAspect="1"/>
          </p:cNvPicPr>
          <p:nvPr/>
        </p:nvPicPr>
        <p:blipFill>
          <a:blip r:embed="rId17"/>
          <a:stretch>
            <a:fillRect/>
          </a:stretch>
        </p:blipFill>
        <p:spPr>
          <a:xfrm>
            <a:off x="5062874" y="4400937"/>
            <a:ext cx="914400" cy="1239352"/>
          </a:xfrm>
          <a:prstGeom prst="rect">
            <a:avLst/>
          </a:prstGeom>
        </p:spPr>
      </p:pic>
      <p:pic>
        <p:nvPicPr>
          <p:cNvPr id="22" name="Picture 21">
            <a:extLst>
              <a:ext uri="{FF2B5EF4-FFF2-40B4-BE49-F238E27FC236}">
                <a16:creationId xmlns:a16="http://schemas.microsoft.com/office/drawing/2014/main" id="{7D71B67F-7558-7AF9-3D48-D6058E2668E3}"/>
              </a:ext>
            </a:extLst>
          </p:cNvPr>
          <p:cNvPicPr>
            <a:picLocks noChangeAspect="1"/>
          </p:cNvPicPr>
          <p:nvPr/>
        </p:nvPicPr>
        <p:blipFill>
          <a:blip r:embed="rId18"/>
          <a:stretch>
            <a:fillRect/>
          </a:stretch>
        </p:blipFill>
        <p:spPr>
          <a:xfrm>
            <a:off x="2711048" y="4573302"/>
            <a:ext cx="914400" cy="1211766"/>
          </a:xfrm>
          <a:prstGeom prst="rect">
            <a:avLst/>
          </a:prstGeom>
        </p:spPr>
      </p:pic>
      <p:pic>
        <p:nvPicPr>
          <p:cNvPr id="23" name="Picture 22">
            <a:extLst>
              <a:ext uri="{FF2B5EF4-FFF2-40B4-BE49-F238E27FC236}">
                <a16:creationId xmlns:a16="http://schemas.microsoft.com/office/drawing/2014/main" id="{C976D1AF-E7C3-FCE9-0CFA-B0594F7E7685}"/>
              </a:ext>
            </a:extLst>
          </p:cNvPr>
          <p:cNvPicPr>
            <a:picLocks noChangeAspect="1"/>
          </p:cNvPicPr>
          <p:nvPr/>
        </p:nvPicPr>
        <p:blipFill>
          <a:blip r:embed="rId19"/>
          <a:stretch>
            <a:fillRect/>
          </a:stretch>
        </p:blipFill>
        <p:spPr>
          <a:xfrm>
            <a:off x="7366152" y="2572210"/>
            <a:ext cx="914400" cy="1239352"/>
          </a:xfrm>
          <a:prstGeom prst="rect">
            <a:avLst/>
          </a:prstGeom>
        </p:spPr>
      </p:pic>
      <p:pic>
        <p:nvPicPr>
          <p:cNvPr id="25" name="Picture 24">
            <a:extLst>
              <a:ext uri="{FF2B5EF4-FFF2-40B4-BE49-F238E27FC236}">
                <a16:creationId xmlns:a16="http://schemas.microsoft.com/office/drawing/2014/main" id="{88AC64A1-CE54-5B1D-66C2-C28BB9DEAB83}"/>
              </a:ext>
            </a:extLst>
          </p:cNvPr>
          <p:cNvPicPr>
            <a:picLocks noChangeAspect="1"/>
          </p:cNvPicPr>
          <p:nvPr/>
        </p:nvPicPr>
        <p:blipFill>
          <a:blip r:embed="rId20"/>
          <a:stretch>
            <a:fillRect/>
          </a:stretch>
        </p:blipFill>
        <p:spPr>
          <a:xfrm>
            <a:off x="8452957" y="4977309"/>
            <a:ext cx="914400" cy="1209124"/>
          </a:xfrm>
          <a:prstGeom prst="rect">
            <a:avLst/>
          </a:prstGeom>
        </p:spPr>
      </p:pic>
      <p:pic>
        <p:nvPicPr>
          <p:cNvPr id="26" name="Picture 25">
            <a:extLst>
              <a:ext uri="{FF2B5EF4-FFF2-40B4-BE49-F238E27FC236}">
                <a16:creationId xmlns:a16="http://schemas.microsoft.com/office/drawing/2014/main" id="{3DF9CCEA-0E26-178B-632A-E9B712A45028}"/>
              </a:ext>
            </a:extLst>
          </p:cNvPr>
          <p:cNvPicPr>
            <a:picLocks noChangeAspect="1"/>
          </p:cNvPicPr>
          <p:nvPr/>
        </p:nvPicPr>
        <p:blipFill>
          <a:blip r:embed="rId21"/>
          <a:stretch>
            <a:fillRect/>
          </a:stretch>
        </p:blipFill>
        <p:spPr>
          <a:xfrm>
            <a:off x="6186768" y="3637921"/>
            <a:ext cx="914400" cy="1201119"/>
          </a:xfrm>
          <a:prstGeom prst="rect">
            <a:avLst/>
          </a:prstGeom>
        </p:spPr>
      </p:pic>
      <p:pic>
        <p:nvPicPr>
          <p:cNvPr id="27" name="Picture 26">
            <a:extLst>
              <a:ext uri="{FF2B5EF4-FFF2-40B4-BE49-F238E27FC236}">
                <a16:creationId xmlns:a16="http://schemas.microsoft.com/office/drawing/2014/main" id="{9D44DA1B-9B72-197D-4EC8-4051E59AB8D2}"/>
              </a:ext>
            </a:extLst>
          </p:cNvPr>
          <p:cNvPicPr>
            <a:picLocks noChangeAspect="1"/>
          </p:cNvPicPr>
          <p:nvPr/>
        </p:nvPicPr>
        <p:blipFill>
          <a:blip r:embed="rId22"/>
          <a:stretch>
            <a:fillRect/>
          </a:stretch>
        </p:blipFill>
        <p:spPr>
          <a:xfrm>
            <a:off x="7395530" y="4149179"/>
            <a:ext cx="914400" cy="1203960"/>
          </a:xfrm>
          <a:prstGeom prst="rect">
            <a:avLst/>
          </a:prstGeom>
        </p:spPr>
      </p:pic>
      <p:pic>
        <p:nvPicPr>
          <p:cNvPr id="28" name="Picture 27">
            <a:extLst>
              <a:ext uri="{FF2B5EF4-FFF2-40B4-BE49-F238E27FC236}">
                <a16:creationId xmlns:a16="http://schemas.microsoft.com/office/drawing/2014/main" id="{F30F5267-4310-313E-2986-C01A6F9B5C40}"/>
              </a:ext>
            </a:extLst>
          </p:cNvPr>
          <p:cNvPicPr>
            <a:picLocks noChangeAspect="1"/>
          </p:cNvPicPr>
          <p:nvPr/>
        </p:nvPicPr>
        <p:blipFill>
          <a:blip r:embed="rId23"/>
          <a:stretch>
            <a:fillRect/>
          </a:stretch>
        </p:blipFill>
        <p:spPr>
          <a:xfrm>
            <a:off x="8441836" y="3323266"/>
            <a:ext cx="914400" cy="1236689"/>
          </a:xfrm>
          <a:prstGeom prst="rect">
            <a:avLst/>
          </a:prstGeom>
        </p:spPr>
      </p:pic>
      <p:pic>
        <p:nvPicPr>
          <p:cNvPr id="29" name="Picture 28">
            <a:extLst>
              <a:ext uri="{FF2B5EF4-FFF2-40B4-BE49-F238E27FC236}">
                <a16:creationId xmlns:a16="http://schemas.microsoft.com/office/drawing/2014/main" id="{279A4B2C-2BB5-6D61-0441-2CD9DD75E4B1}"/>
              </a:ext>
            </a:extLst>
          </p:cNvPr>
          <p:cNvPicPr>
            <a:picLocks noChangeAspect="1"/>
          </p:cNvPicPr>
          <p:nvPr/>
        </p:nvPicPr>
        <p:blipFill>
          <a:blip r:embed="rId24"/>
          <a:stretch>
            <a:fillRect/>
          </a:stretch>
        </p:blipFill>
        <p:spPr>
          <a:xfrm>
            <a:off x="9621310" y="4470400"/>
            <a:ext cx="914400" cy="1214203"/>
          </a:xfrm>
          <a:prstGeom prst="rect">
            <a:avLst/>
          </a:prstGeom>
        </p:spPr>
      </p:pic>
      <p:pic>
        <p:nvPicPr>
          <p:cNvPr id="30" name="Picture 29">
            <a:extLst>
              <a:ext uri="{FF2B5EF4-FFF2-40B4-BE49-F238E27FC236}">
                <a16:creationId xmlns:a16="http://schemas.microsoft.com/office/drawing/2014/main" id="{1D87CF66-A18A-DDC9-B4AF-5DBDBBFFB222}"/>
              </a:ext>
            </a:extLst>
          </p:cNvPr>
          <p:cNvPicPr>
            <a:picLocks noChangeAspect="1"/>
          </p:cNvPicPr>
          <p:nvPr/>
        </p:nvPicPr>
        <p:blipFill>
          <a:blip r:embed="rId25"/>
          <a:stretch>
            <a:fillRect/>
          </a:stretch>
        </p:blipFill>
        <p:spPr>
          <a:xfrm>
            <a:off x="462460" y="4563847"/>
            <a:ext cx="914400" cy="1182914"/>
          </a:xfrm>
          <a:prstGeom prst="rect">
            <a:avLst/>
          </a:prstGeom>
        </p:spPr>
      </p:pic>
      <p:pic>
        <p:nvPicPr>
          <p:cNvPr id="31" name="Picture 30">
            <a:extLst>
              <a:ext uri="{FF2B5EF4-FFF2-40B4-BE49-F238E27FC236}">
                <a16:creationId xmlns:a16="http://schemas.microsoft.com/office/drawing/2014/main" id="{7EE945E8-3E4F-4E22-B500-6B110B3573C2}"/>
              </a:ext>
            </a:extLst>
          </p:cNvPr>
          <p:cNvPicPr>
            <a:picLocks noChangeAspect="1"/>
          </p:cNvPicPr>
          <p:nvPr/>
        </p:nvPicPr>
        <p:blipFill>
          <a:blip r:embed="rId26"/>
          <a:stretch>
            <a:fillRect/>
          </a:stretch>
        </p:blipFill>
        <p:spPr>
          <a:xfrm>
            <a:off x="1545479" y="4793577"/>
            <a:ext cx="914400" cy="1191718"/>
          </a:xfrm>
          <a:prstGeom prst="rect">
            <a:avLst/>
          </a:prstGeom>
        </p:spPr>
      </p:pic>
      <p:pic>
        <p:nvPicPr>
          <p:cNvPr id="32" name="Picture 31">
            <a:extLst>
              <a:ext uri="{FF2B5EF4-FFF2-40B4-BE49-F238E27FC236}">
                <a16:creationId xmlns:a16="http://schemas.microsoft.com/office/drawing/2014/main" id="{4ABDB7AF-1DED-B46B-97A7-F955536AE114}"/>
              </a:ext>
            </a:extLst>
          </p:cNvPr>
          <p:cNvPicPr>
            <a:picLocks noChangeAspect="1"/>
          </p:cNvPicPr>
          <p:nvPr/>
        </p:nvPicPr>
        <p:blipFill>
          <a:blip r:embed="rId27"/>
          <a:stretch>
            <a:fillRect/>
          </a:stretch>
        </p:blipFill>
        <p:spPr>
          <a:xfrm>
            <a:off x="6271636" y="5020613"/>
            <a:ext cx="914400" cy="1008743"/>
          </a:xfrm>
          <a:prstGeom prst="rect">
            <a:avLst/>
          </a:prstGeom>
        </p:spPr>
      </p:pic>
      <p:pic>
        <p:nvPicPr>
          <p:cNvPr id="33" name="Picture 32">
            <a:extLst>
              <a:ext uri="{FF2B5EF4-FFF2-40B4-BE49-F238E27FC236}">
                <a16:creationId xmlns:a16="http://schemas.microsoft.com/office/drawing/2014/main" id="{97432AA5-0A0D-20AC-F4E1-5EE0EA755CA8}"/>
              </a:ext>
            </a:extLst>
          </p:cNvPr>
          <p:cNvPicPr>
            <a:picLocks noChangeAspect="1"/>
          </p:cNvPicPr>
          <p:nvPr/>
        </p:nvPicPr>
        <p:blipFill>
          <a:blip r:embed="rId28"/>
          <a:stretch>
            <a:fillRect/>
          </a:stretch>
        </p:blipFill>
        <p:spPr>
          <a:xfrm>
            <a:off x="10853932" y="3235108"/>
            <a:ext cx="914400" cy="1030637"/>
          </a:xfrm>
          <a:prstGeom prst="rect">
            <a:avLst/>
          </a:prstGeom>
        </p:spPr>
      </p:pic>
      <p:pic>
        <p:nvPicPr>
          <p:cNvPr id="34" name="Picture 33">
            <a:extLst>
              <a:ext uri="{FF2B5EF4-FFF2-40B4-BE49-F238E27FC236}">
                <a16:creationId xmlns:a16="http://schemas.microsoft.com/office/drawing/2014/main" id="{0CA5F7D8-7C1E-7057-AE00-72CA307800AB}"/>
              </a:ext>
            </a:extLst>
          </p:cNvPr>
          <p:cNvPicPr>
            <a:picLocks noChangeAspect="1"/>
          </p:cNvPicPr>
          <p:nvPr/>
        </p:nvPicPr>
        <p:blipFill>
          <a:blip r:embed="rId29"/>
          <a:stretch>
            <a:fillRect/>
          </a:stretch>
        </p:blipFill>
        <p:spPr>
          <a:xfrm>
            <a:off x="10853932" y="4483235"/>
            <a:ext cx="914400" cy="1050426"/>
          </a:xfrm>
          <a:prstGeom prst="rect">
            <a:avLst/>
          </a:prstGeom>
        </p:spPr>
      </p:pic>
      <p:pic>
        <p:nvPicPr>
          <p:cNvPr id="35" name="Picture 34">
            <a:extLst>
              <a:ext uri="{FF2B5EF4-FFF2-40B4-BE49-F238E27FC236}">
                <a16:creationId xmlns:a16="http://schemas.microsoft.com/office/drawing/2014/main" id="{CC3A7CC0-BC0D-386D-216C-035F724886B6}"/>
              </a:ext>
            </a:extLst>
          </p:cNvPr>
          <p:cNvPicPr>
            <a:picLocks noChangeAspect="1"/>
          </p:cNvPicPr>
          <p:nvPr/>
        </p:nvPicPr>
        <p:blipFill>
          <a:blip r:embed="rId30"/>
          <a:stretch>
            <a:fillRect/>
          </a:stretch>
        </p:blipFill>
        <p:spPr>
          <a:xfrm>
            <a:off x="3921464" y="4789037"/>
            <a:ext cx="914400" cy="980237"/>
          </a:xfrm>
          <a:prstGeom prst="rect">
            <a:avLst/>
          </a:prstGeom>
        </p:spPr>
      </p:pic>
      <p:pic>
        <p:nvPicPr>
          <p:cNvPr id="36" name="Picture 35">
            <a:extLst>
              <a:ext uri="{FF2B5EF4-FFF2-40B4-BE49-F238E27FC236}">
                <a16:creationId xmlns:a16="http://schemas.microsoft.com/office/drawing/2014/main" id="{10522D79-F262-0D65-B341-418D7DB21461}"/>
              </a:ext>
            </a:extLst>
          </p:cNvPr>
          <p:cNvPicPr>
            <a:picLocks noChangeAspect="1"/>
          </p:cNvPicPr>
          <p:nvPr/>
        </p:nvPicPr>
        <p:blipFill>
          <a:blip r:embed="rId31"/>
          <a:stretch>
            <a:fillRect/>
          </a:stretch>
        </p:blipFill>
        <p:spPr>
          <a:xfrm>
            <a:off x="9573793" y="3051616"/>
            <a:ext cx="914400" cy="994867"/>
          </a:xfrm>
          <a:prstGeom prst="rect">
            <a:avLst/>
          </a:prstGeom>
        </p:spPr>
      </p:pic>
      <p:sp>
        <p:nvSpPr>
          <p:cNvPr id="2" name="Rectangle 2">
            <a:extLst>
              <a:ext uri="{FF2B5EF4-FFF2-40B4-BE49-F238E27FC236}">
                <a16:creationId xmlns:a16="http://schemas.microsoft.com/office/drawing/2014/main" id="{25427A1D-CC66-DEC8-06C2-879E9E6E2F47}"/>
              </a:ext>
            </a:extLst>
          </p:cNvPr>
          <p:cNvSpPr txBox="1">
            <a:spLocks noChangeArrowheads="1"/>
          </p:cNvSpPr>
          <p:nvPr/>
        </p:nvSpPr>
        <p:spPr bwMode="auto">
          <a:xfrm>
            <a:off x="4422601" y="6455682"/>
            <a:ext cx="3346797" cy="255197"/>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Calibri" panose="020F0502020204030204" pitchFamily="34" charset="0"/>
                <a:cs typeface="Calibri" panose="020F0502020204030204" pitchFamily="34" charset="0"/>
              </a:rPr>
              <a:t>https://www.think2perform.com/</a:t>
            </a:r>
            <a:r>
              <a:rPr lang="en-US" sz="1200" b="1" dirty="0" err="1">
                <a:solidFill>
                  <a:schemeClr val="bg1"/>
                </a:solidFill>
                <a:latin typeface="Calibri" panose="020F0502020204030204" pitchFamily="34" charset="0"/>
                <a:cs typeface="Calibri" panose="020F0502020204030204" pitchFamily="34" charset="0"/>
              </a:rPr>
              <a:t>values#start</a:t>
            </a:r>
            <a:endParaRPr lang="en-US"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376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linds(horizontal)">
                                      <p:cBhvr>
                                        <p:cTn id="19" dur="500"/>
                                        <p:tgtEl>
                                          <p:spTgt spid="36"/>
                                        </p:tgtEl>
                                      </p:cBhvr>
                                    </p:animEffect>
                                  </p:childTnLst>
                                </p:cTn>
                              </p:par>
                              <p:par>
                                <p:cTn id="20" presetID="3" presetClass="entr" presetSubtype="1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par>
                                <p:cTn id="23" presetID="3" presetClass="entr" presetSubtype="1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par>
                                <p:cTn id="26" presetID="3" presetClass="entr" presetSubtype="1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par>
                                <p:cTn id="32" presetID="3" presetClass="entr" presetSubtype="1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par>
                                <p:cTn id="35" presetID="3" presetClass="entr" presetSubtype="1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par>
                                <p:cTn id="38" presetID="3" presetClass="entr" presetSubtype="1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linds(horizontal)">
                                      <p:cBhvr>
                                        <p:cTn id="40" dur="500"/>
                                        <p:tgtEl>
                                          <p:spTgt spid="27"/>
                                        </p:tgtEl>
                                      </p:cBhvr>
                                    </p:animEffect>
                                  </p:childTnLst>
                                </p:cTn>
                              </p:par>
                              <p:par>
                                <p:cTn id="41" presetID="3" presetClass="entr" presetSubtype="1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linds(horizontal)">
                                      <p:cBhvr>
                                        <p:cTn id="43" dur="500"/>
                                        <p:tgtEl>
                                          <p:spTgt spid="32"/>
                                        </p:tgtEl>
                                      </p:cBhvr>
                                    </p:animEffect>
                                  </p:childTnLst>
                                </p:cTn>
                              </p:par>
                              <p:par>
                                <p:cTn id="44" presetID="3" presetClass="entr" presetSubtype="1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linds(horizontal)">
                                      <p:cBhvr>
                                        <p:cTn id="46" dur="500"/>
                                        <p:tgtEl>
                                          <p:spTgt spid="26"/>
                                        </p:tgtEl>
                                      </p:cBhvr>
                                    </p:animEffect>
                                  </p:childTnLst>
                                </p:cTn>
                              </p:par>
                              <p:par>
                                <p:cTn id="47" presetID="3" presetClass="entr" presetSubtype="1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linds(horizontal)">
                                      <p:cBhvr>
                                        <p:cTn id="49" dur="500"/>
                                        <p:tgtEl>
                                          <p:spTgt spid="9"/>
                                        </p:tgtEl>
                                      </p:cBhvr>
                                    </p:animEffect>
                                  </p:childTnLst>
                                </p:cTn>
                              </p:par>
                              <p:par>
                                <p:cTn id="50" presetID="3" presetClass="entr" presetSubtype="1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par>
                                <p:cTn id="53" presetID="3" presetClass="entr" presetSubtype="1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par>
                                <p:cTn id="56" presetID="3" presetClass="entr" presetSubtype="1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linds(horizontal)">
                                      <p:cBhvr>
                                        <p:cTn id="58" dur="500"/>
                                        <p:tgtEl>
                                          <p:spTgt spid="21"/>
                                        </p:tgtEl>
                                      </p:cBhvr>
                                    </p:animEffect>
                                  </p:childTnLst>
                                </p:cTn>
                              </p:par>
                              <p:par>
                                <p:cTn id="59" presetID="3" presetClass="entr" presetSubtype="1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blinds(horizontal)">
                                      <p:cBhvr>
                                        <p:cTn id="61" dur="500"/>
                                        <p:tgtEl>
                                          <p:spTgt spid="35"/>
                                        </p:tgtEl>
                                      </p:cBhvr>
                                    </p:animEffect>
                                  </p:childTnLst>
                                </p:cTn>
                              </p:par>
                              <p:par>
                                <p:cTn id="62" presetID="3" presetClass="entr" presetSubtype="10"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linds(horizontal)">
                                      <p:cBhvr>
                                        <p:cTn id="64" dur="500"/>
                                        <p:tgtEl>
                                          <p:spTgt spid="16"/>
                                        </p:tgtEl>
                                      </p:cBhvr>
                                    </p:animEffect>
                                  </p:childTnLst>
                                </p:cTn>
                              </p:par>
                              <p:par>
                                <p:cTn id="65" presetID="3" presetClass="entr" presetSubtype="1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par>
                                <p:cTn id="68" presetID="3" presetClass="entr" presetSubtype="10"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blinds(horizontal)">
                                      <p:cBhvr>
                                        <p:cTn id="70" dur="500"/>
                                        <p:tgtEl>
                                          <p:spTgt spid="11"/>
                                        </p:tgtEl>
                                      </p:cBhvr>
                                    </p:animEffect>
                                  </p:childTnLst>
                                </p:cTn>
                              </p:par>
                              <p:par>
                                <p:cTn id="71" presetID="3" presetClass="entr" presetSubtype="10"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blinds(horizontal)">
                                      <p:cBhvr>
                                        <p:cTn id="73" dur="500"/>
                                        <p:tgtEl>
                                          <p:spTgt spid="15"/>
                                        </p:tgtEl>
                                      </p:cBhvr>
                                    </p:animEffect>
                                  </p:childTnLst>
                                </p:cTn>
                              </p:par>
                              <p:par>
                                <p:cTn id="74" presetID="3" presetClass="entr" presetSubtype="10"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blinds(horizontal)">
                                      <p:cBhvr>
                                        <p:cTn id="76" dur="500"/>
                                        <p:tgtEl>
                                          <p:spTgt spid="22"/>
                                        </p:tgtEl>
                                      </p:cBhvr>
                                    </p:animEffect>
                                  </p:childTnLst>
                                </p:cTn>
                              </p:par>
                              <p:par>
                                <p:cTn id="77" presetID="3" presetClass="entr" presetSubtype="1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linds(horizontal)">
                                      <p:cBhvr>
                                        <p:cTn id="79" dur="500"/>
                                        <p:tgtEl>
                                          <p:spTgt spid="31"/>
                                        </p:tgtEl>
                                      </p:cBhvr>
                                    </p:animEffect>
                                  </p:childTnLst>
                                </p:cTn>
                              </p:par>
                              <p:par>
                                <p:cTn id="80" presetID="3" presetClass="entr" presetSubtype="10" fill="hold" nodeType="with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blinds(horizontal)">
                                      <p:cBhvr>
                                        <p:cTn id="82" dur="500"/>
                                        <p:tgtEl>
                                          <p:spTgt spid="6"/>
                                        </p:tgtEl>
                                      </p:cBhvr>
                                    </p:animEffect>
                                  </p:childTnLst>
                                </p:cTn>
                              </p:par>
                              <p:par>
                                <p:cTn id="83" presetID="3" presetClass="entr" presetSubtype="10"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blinds(horizontal)">
                                      <p:cBhvr>
                                        <p:cTn id="85" dur="500"/>
                                        <p:tgtEl>
                                          <p:spTgt spid="12"/>
                                        </p:tgtEl>
                                      </p:cBhvr>
                                    </p:animEffect>
                                  </p:childTnLst>
                                </p:cTn>
                              </p:par>
                              <p:par>
                                <p:cTn id="86" presetID="3" presetClass="entr" presetSubtype="1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blinds(horizontal)">
                                      <p:cBhvr>
                                        <p:cTn id="88" dur="500"/>
                                        <p:tgtEl>
                                          <p:spTgt spid="13"/>
                                        </p:tgtEl>
                                      </p:cBhvr>
                                    </p:animEffect>
                                  </p:childTnLst>
                                </p:cTn>
                              </p:par>
                              <p:par>
                                <p:cTn id="89" presetID="3" presetClass="entr" presetSubtype="10" fill="hold"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blinds(horizontal)">
                                      <p:cBhvr>
                                        <p:cTn id="91" dur="500"/>
                                        <p:tgtEl>
                                          <p:spTgt spid="14"/>
                                        </p:tgtEl>
                                      </p:cBhvr>
                                    </p:animEffect>
                                  </p:childTnLst>
                                </p:cTn>
                              </p:par>
                              <p:par>
                                <p:cTn id="92" presetID="3" presetClass="entr" presetSubtype="10" fill="hold"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blinds(horizontal)">
                                      <p:cBhvr>
                                        <p:cTn id="94" dur="500"/>
                                        <p:tgtEl>
                                          <p:spTgt spid="30"/>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blinds(horizontal)">
                                      <p:cBhvr>
                                        <p:cTn id="9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Are MY Values?</a:t>
            </a:r>
          </a:p>
        </p:txBody>
      </p:sp>
      <p:sp>
        <p:nvSpPr>
          <p:cNvPr id="2" name="Rectangle 2">
            <a:extLst>
              <a:ext uri="{FF2B5EF4-FFF2-40B4-BE49-F238E27FC236}">
                <a16:creationId xmlns:a16="http://schemas.microsoft.com/office/drawing/2014/main" id="{A4449C79-7556-2643-5AB3-4BD593D305A8}"/>
              </a:ext>
            </a:extLst>
          </p:cNvPr>
          <p:cNvSpPr txBox="1">
            <a:spLocks noChangeArrowheads="1"/>
          </p:cNvSpPr>
          <p:nvPr/>
        </p:nvSpPr>
        <p:spPr bwMode="auto">
          <a:xfrm>
            <a:off x="8153402" y="1353203"/>
            <a:ext cx="2971800" cy="4114800"/>
          </a:xfrm>
          <a:prstGeom prst="rect">
            <a:avLst/>
          </a:prstGeom>
          <a:solidFill>
            <a:schemeClr val="accent1">
              <a:lumMod val="7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000" b="1" dirty="0">
              <a:solidFill>
                <a:schemeClr val="bg1"/>
              </a:solidFill>
              <a:latin typeface="Calibri" panose="020F0502020204030204" pitchFamily="34" charset="0"/>
              <a:cs typeface="Calibri" panose="020F0502020204030204" pitchFamily="34" charset="0"/>
            </a:endParaRPr>
          </a:p>
          <a:p>
            <a:pPr algn="ctr"/>
            <a:r>
              <a:rPr lang="en-US" sz="5000" b="1" dirty="0">
                <a:solidFill>
                  <a:schemeClr val="bg1"/>
                </a:solidFill>
                <a:latin typeface="Calibri" panose="020F0502020204030204" pitchFamily="34" charset="0"/>
                <a:cs typeface="Calibri" panose="020F0502020204030204" pitchFamily="34" charset="0"/>
              </a:rPr>
              <a:t>What Am I Looking For in A JOB?</a:t>
            </a:r>
          </a:p>
        </p:txBody>
      </p:sp>
      <p:sp>
        <p:nvSpPr>
          <p:cNvPr id="3" name="Rectangle 2">
            <a:extLst>
              <a:ext uri="{FF2B5EF4-FFF2-40B4-BE49-F238E27FC236}">
                <a16:creationId xmlns:a16="http://schemas.microsoft.com/office/drawing/2014/main" id="{B625F8AD-87A0-9D32-65F5-68892D4D506D}"/>
              </a:ext>
            </a:extLst>
          </p:cNvPr>
          <p:cNvSpPr txBox="1">
            <a:spLocks noChangeArrowheads="1"/>
          </p:cNvSpPr>
          <p:nvPr/>
        </p:nvSpPr>
        <p:spPr bwMode="auto">
          <a:xfrm>
            <a:off x="4687614" y="1353203"/>
            <a:ext cx="2971800" cy="4114800"/>
          </a:xfrm>
          <a:prstGeom prst="rect">
            <a:avLst/>
          </a:prstGeom>
          <a:solidFill>
            <a:schemeClr val="accent4"/>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000" b="1" dirty="0">
              <a:latin typeface="Calibri" panose="020F0502020204030204" pitchFamily="34" charset="0"/>
              <a:cs typeface="Calibri" panose="020F0502020204030204" pitchFamily="34" charset="0"/>
            </a:endParaRPr>
          </a:p>
          <a:p>
            <a:pPr algn="ctr"/>
            <a:r>
              <a:rPr lang="en-US" sz="5000" b="1" dirty="0">
                <a:latin typeface="Calibri" panose="020F0502020204030204" pitchFamily="34" charset="0"/>
                <a:cs typeface="Calibri" panose="020F0502020204030204" pitchFamily="34" charset="0"/>
              </a:rPr>
              <a:t>What Am I Looking For in MY LIFE?</a:t>
            </a:r>
          </a:p>
        </p:txBody>
      </p:sp>
      <p:sp>
        <p:nvSpPr>
          <p:cNvPr id="5" name="Rectangle 2">
            <a:extLst>
              <a:ext uri="{FF2B5EF4-FFF2-40B4-BE49-F238E27FC236}">
                <a16:creationId xmlns:a16="http://schemas.microsoft.com/office/drawing/2014/main" id="{CDF89C54-9FF0-B0CE-9E13-AE550EBA5DDA}"/>
              </a:ext>
            </a:extLst>
          </p:cNvPr>
          <p:cNvSpPr txBox="1">
            <a:spLocks noChangeArrowheads="1"/>
          </p:cNvSpPr>
          <p:nvPr/>
        </p:nvSpPr>
        <p:spPr bwMode="auto">
          <a:xfrm>
            <a:off x="1221826" y="1353203"/>
            <a:ext cx="2971800" cy="4114800"/>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000" b="1" dirty="0">
              <a:solidFill>
                <a:schemeClr val="bg1"/>
              </a:solidFill>
              <a:latin typeface="Calibri" panose="020F0502020204030204" pitchFamily="34" charset="0"/>
              <a:cs typeface="Calibri" panose="020F0502020204030204" pitchFamily="34" charset="0"/>
            </a:endParaRPr>
          </a:p>
          <a:p>
            <a:pPr algn="ctr"/>
            <a:r>
              <a:rPr lang="en-US" sz="5000" b="1" dirty="0">
                <a:solidFill>
                  <a:schemeClr val="bg1"/>
                </a:solidFill>
                <a:latin typeface="Calibri" panose="020F0502020204030204" pitchFamily="34" charset="0"/>
                <a:cs typeface="Calibri" panose="020F0502020204030204" pitchFamily="34" charset="0"/>
              </a:rPr>
              <a:t>What values are part of my DNA?</a:t>
            </a:r>
          </a:p>
        </p:txBody>
      </p:sp>
      <p:sp>
        <p:nvSpPr>
          <p:cNvPr id="4" name="Rectangle 2">
            <a:extLst>
              <a:ext uri="{FF2B5EF4-FFF2-40B4-BE49-F238E27FC236}">
                <a16:creationId xmlns:a16="http://schemas.microsoft.com/office/drawing/2014/main" id="{F0AE2656-4EF2-F090-D564-7F34B61E0AAD}"/>
              </a:ext>
            </a:extLst>
          </p:cNvPr>
          <p:cNvSpPr txBox="1">
            <a:spLocks noChangeArrowheads="1"/>
          </p:cNvSpPr>
          <p:nvPr/>
        </p:nvSpPr>
        <p:spPr bwMode="auto">
          <a:xfrm>
            <a:off x="4422601" y="6455682"/>
            <a:ext cx="3346797" cy="255197"/>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Calibri" panose="020F0502020204030204" pitchFamily="34" charset="0"/>
                <a:cs typeface="Calibri" panose="020F0502020204030204" pitchFamily="34" charset="0"/>
              </a:rPr>
              <a:t>https://www.think2perform.com/</a:t>
            </a:r>
            <a:r>
              <a:rPr lang="en-US" sz="1200" b="1" dirty="0" err="1">
                <a:solidFill>
                  <a:schemeClr val="bg1"/>
                </a:solidFill>
                <a:latin typeface="Calibri" panose="020F0502020204030204" pitchFamily="34" charset="0"/>
                <a:cs typeface="Calibri" panose="020F0502020204030204" pitchFamily="34" charset="0"/>
              </a:rPr>
              <a:t>values#start</a:t>
            </a:r>
            <a:endParaRPr lang="en-US"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0690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Are MY Values?</a:t>
            </a:r>
          </a:p>
        </p:txBody>
      </p:sp>
      <p:sp>
        <p:nvSpPr>
          <p:cNvPr id="2" name="Rectangle 2">
            <a:extLst>
              <a:ext uri="{FF2B5EF4-FFF2-40B4-BE49-F238E27FC236}">
                <a16:creationId xmlns:a16="http://schemas.microsoft.com/office/drawing/2014/main" id="{A4449C79-7556-2643-5AB3-4BD593D305A8}"/>
              </a:ext>
            </a:extLst>
          </p:cNvPr>
          <p:cNvSpPr txBox="1">
            <a:spLocks noChangeArrowheads="1"/>
          </p:cNvSpPr>
          <p:nvPr/>
        </p:nvSpPr>
        <p:spPr bwMode="auto">
          <a:xfrm>
            <a:off x="1225762" y="1353203"/>
            <a:ext cx="2971800" cy="4114800"/>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000" b="1" dirty="0">
              <a:solidFill>
                <a:schemeClr val="bg1"/>
              </a:solidFill>
              <a:latin typeface="Calibri" panose="020F0502020204030204" pitchFamily="34" charset="0"/>
              <a:cs typeface="Calibri" panose="020F0502020204030204" pitchFamily="34" charset="0"/>
            </a:endParaRPr>
          </a:p>
          <a:p>
            <a:pPr algn="ctr"/>
            <a:r>
              <a:rPr lang="en-US" sz="5000" b="1" dirty="0">
                <a:solidFill>
                  <a:schemeClr val="bg1"/>
                </a:solidFill>
                <a:latin typeface="Calibri" panose="020F0502020204030204" pitchFamily="34" charset="0"/>
                <a:cs typeface="Calibri" panose="020F0502020204030204" pitchFamily="34" charset="0"/>
              </a:rPr>
              <a:t>What values are part of my DNA?</a:t>
            </a:r>
          </a:p>
        </p:txBody>
      </p:sp>
      <p:pic>
        <p:nvPicPr>
          <p:cNvPr id="6" name="Picture 5">
            <a:extLst>
              <a:ext uri="{FF2B5EF4-FFF2-40B4-BE49-F238E27FC236}">
                <a16:creationId xmlns:a16="http://schemas.microsoft.com/office/drawing/2014/main" id="{4DC7DBF2-0316-9EE7-D368-504D13B075B3}"/>
              </a:ext>
            </a:extLst>
          </p:cNvPr>
          <p:cNvPicPr>
            <a:picLocks noChangeAspect="1"/>
          </p:cNvPicPr>
          <p:nvPr/>
        </p:nvPicPr>
        <p:blipFill>
          <a:blip r:embed="rId2"/>
          <a:stretch>
            <a:fillRect/>
          </a:stretch>
        </p:blipFill>
        <p:spPr>
          <a:xfrm>
            <a:off x="9366038" y="1417421"/>
            <a:ext cx="1600200" cy="2133600"/>
          </a:xfrm>
          <a:prstGeom prst="rect">
            <a:avLst/>
          </a:prstGeom>
          <a:ln w="76200">
            <a:solidFill>
              <a:srgbClr val="C00000"/>
            </a:solidFill>
          </a:ln>
        </p:spPr>
      </p:pic>
      <p:pic>
        <p:nvPicPr>
          <p:cNvPr id="7" name="Picture 6">
            <a:extLst>
              <a:ext uri="{FF2B5EF4-FFF2-40B4-BE49-F238E27FC236}">
                <a16:creationId xmlns:a16="http://schemas.microsoft.com/office/drawing/2014/main" id="{5EDB10A1-35A7-48B1-518E-FDCB16FF0212}"/>
              </a:ext>
            </a:extLst>
          </p:cNvPr>
          <p:cNvPicPr>
            <a:picLocks noChangeAspect="1"/>
          </p:cNvPicPr>
          <p:nvPr/>
        </p:nvPicPr>
        <p:blipFill>
          <a:blip r:embed="rId3"/>
          <a:stretch>
            <a:fillRect/>
          </a:stretch>
        </p:blipFill>
        <p:spPr>
          <a:xfrm>
            <a:off x="7184115" y="2077727"/>
            <a:ext cx="1600200" cy="2168866"/>
          </a:xfrm>
          <a:prstGeom prst="rect">
            <a:avLst/>
          </a:prstGeom>
          <a:ln w="76200">
            <a:solidFill>
              <a:srgbClr val="C00000"/>
            </a:solidFill>
          </a:ln>
        </p:spPr>
      </p:pic>
      <p:pic>
        <p:nvPicPr>
          <p:cNvPr id="9" name="Picture 8">
            <a:extLst>
              <a:ext uri="{FF2B5EF4-FFF2-40B4-BE49-F238E27FC236}">
                <a16:creationId xmlns:a16="http://schemas.microsoft.com/office/drawing/2014/main" id="{01CB908C-939F-4DB8-B51E-DC6C5C6C810F}"/>
              </a:ext>
            </a:extLst>
          </p:cNvPr>
          <p:cNvPicPr>
            <a:picLocks noChangeAspect="1"/>
          </p:cNvPicPr>
          <p:nvPr/>
        </p:nvPicPr>
        <p:blipFill>
          <a:blip r:embed="rId4"/>
          <a:stretch>
            <a:fillRect/>
          </a:stretch>
        </p:blipFill>
        <p:spPr>
          <a:xfrm>
            <a:off x="5059485" y="1382070"/>
            <a:ext cx="1600200" cy="2120591"/>
          </a:xfrm>
          <a:prstGeom prst="rect">
            <a:avLst/>
          </a:prstGeom>
          <a:ln w="76200">
            <a:solidFill>
              <a:srgbClr val="C00000"/>
            </a:solidFill>
          </a:ln>
        </p:spPr>
      </p:pic>
      <p:pic>
        <p:nvPicPr>
          <p:cNvPr id="11" name="Picture 10">
            <a:extLst>
              <a:ext uri="{FF2B5EF4-FFF2-40B4-BE49-F238E27FC236}">
                <a16:creationId xmlns:a16="http://schemas.microsoft.com/office/drawing/2014/main" id="{C8AC044E-B5E3-1E79-2730-3CDA6159DA48}"/>
              </a:ext>
            </a:extLst>
          </p:cNvPr>
          <p:cNvPicPr>
            <a:picLocks noChangeAspect="1"/>
          </p:cNvPicPr>
          <p:nvPr/>
        </p:nvPicPr>
        <p:blipFill>
          <a:blip r:embed="rId5"/>
          <a:stretch>
            <a:fillRect/>
          </a:stretch>
        </p:blipFill>
        <p:spPr>
          <a:xfrm>
            <a:off x="5321700" y="3697665"/>
            <a:ext cx="1600200" cy="2106930"/>
          </a:xfrm>
          <a:prstGeom prst="rect">
            <a:avLst/>
          </a:prstGeom>
          <a:ln w="76200">
            <a:solidFill>
              <a:srgbClr val="C00000"/>
            </a:solidFill>
          </a:ln>
        </p:spPr>
      </p:pic>
      <p:pic>
        <p:nvPicPr>
          <p:cNvPr id="12" name="Picture 11">
            <a:extLst>
              <a:ext uri="{FF2B5EF4-FFF2-40B4-BE49-F238E27FC236}">
                <a16:creationId xmlns:a16="http://schemas.microsoft.com/office/drawing/2014/main" id="{4284D0F4-1D9E-CF87-4BC6-624640CBE83A}"/>
              </a:ext>
            </a:extLst>
          </p:cNvPr>
          <p:cNvPicPr>
            <a:picLocks noChangeAspect="1"/>
          </p:cNvPicPr>
          <p:nvPr/>
        </p:nvPicPr>
        <p:blipFill>
          <a:blip r:embed="rId6"/>
          <a:stretch>
            <a:fillRect/>
          </a:stretch>
        </p:blipFill>
        <p:spPr>
          <a:xfrm>
            <a:off x="9170336" y="3880621"/>
            <a:ext cx="1600200" cy="1741017"/>
          </a:xfrm>
          <a:prstGeom prst="rect">
            <a:avLst/>
          </a:prstGeom>
          <a:ln w="76200">
            <a:solidFill>
              <a:srgbClr val="C00000"/>
            </a:solidFill>
          </a:ln>
        </p:spPr>
      </p:pic>
      <p:sp>
        <p:nvSpPr>
          <p:cNvPr id="3" name="Rectangle 2">
            <a:extLst>
              <a:ext uri="{FF2B5EF4-FFF2-40B4-BE49-F238E27FC236}">
                <a16:creationId xmlns:a16="http://schemas.microsoft.com/office/drawing/2014/main" id="{4647B578-F744-1D2D-36F7-79D891F4F6DB}"/>
              </a:ext>
            </a:extLst>
          </p:cNvPr>
          <p:cNvSpPr txBox="1">
            <a:spLocks noChangeArrowheads="1"/>
          </p:cNvSpPr>
          <p:nvPr/>
        </p:nvSpPr>
        <p:spPr bwMode="auto">
          <a:xfrm>
            <a:off x="4422601" y="6455682"/>
            <a:ext cx="3346797" cy="255197"/>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Calibri" panose="020F0502020204030204" pitchFamily="34" charset="0"/>
                <a:cs typeface="Calibri" panose="020F0502020204030204" pitchFamily="34" charset="0"/>
              </a:rPr>
              <a:t>https://www.think2perform.com/</a:t>
            </a:r>
            <a:r>
              <a:rPr lang="en-US" sz="1200" b="1" dirty="0" err="1">
                <a:solidFill>
                  <a:schemeClr val="bg1"/>
                </a:solidFill>
                <a:latin typeface="Calibri" panose="020F0502020204030204" pitchFamily="34" charset="0"/>
                <a:cs typeface="Calibri" panose="020F0502020204030204" pitchFamily="34" charset="0"/>
              </a:rPr>
              <a:t>values#start</a:t>
            </a:r>
            <a:endParaRPr lang="en-US"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905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#2</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i="1" dirty="0">
                <a:solidFill>
                  <a:srgbClr val="006600"/>
                </a:solidFill>
              </a:rPr>
              <a:t>Open a Roth IRA (Individual Retirement Account) or a taxable brokerage account to begin investing for your future.</a:t>
            </a:r>
          </a:p>
          <a:p>
            <a:r>
              <a:rPr lang="en-US" sz="2400" b="1" i="1" dirty="0">
                <a:solidFill>
                  <a:srgbClr val="006600"/>
                </a:solidFill>
              </a:rPr>
              <a:t>A Roth IRA – or any retirement plan – has some restrictions and is designed for the long-term, but comes with tax deferral and possibly tax avoidance options.</a:t>
            </a:r>
          </a:p>
          <a:p>
            <a:r>
              <a:rPr lang="en-US" sz="2400" b="1" i="1" dirty="0">
                <a:solidFill>
                  <a:srgbClr val="006600"/>
                </a:solidFill>
              </a:rPr>
              <a:t>A taxable brokerage account has more flexibility, but does not have tax benefits.</a:t>
            </a:r>
          </a:p>
          <a:p>
            <a:r>
              <a:rPr lang="en-US" sz="2400" b="1" i="1" dirty="0">
                <a:solidFill>
                  <a:srgbClr val="006600"/>
                </a:solidFill>
              </a:rPr>
              <a:t>When it comes to investing, TIME is your best friend. The earlier you begin investing, the sooner your investments begin working for your and your future.</a:t>
            </a:r>
          </a:p>
          <a:p>
            <a:r>
              <a:rPr lang="en-US" sz="2400" b="1" i="1" dirty="0">
                <a:solidFill>
                  <a:srgbClr val="006600"/>
                </a:solidFill>
              </a:rPr>
              <a:t>There are dozens of investment platforms available, and the investing options are virtually identical across platforms, so which one you use is a personal decision. Robinhood and Fidelity are two of the most popular, but any will serve your purposes.</a:t>
            </a:r>
          </a:p>
        </p:txBody>
      </p:sp>
    </p:spTree>
    <p:extLst>
      <p:ext uri="{BB962C8B-B14F-4D97-AF65-F5344CB8AC3E}">
        <p14:creationId xmlns:p14="http://schemas.microsoft.com/office/powerpoint/2010/main" val="746834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Are MY Values?</a:t>
            </a:r>
          </a:p>
        </p:txBody>
      </p:sp>
      <p:sp>
        <p:nvSpPr>
          <p:cNvPr id="2" name="Rectangle 2">
            <a:extLst>
              <a:ext uri="{FF2B5EF4-FFF2-40B4-BE49-F238E27FC236}">
                <a16:creationId xmlns:a16="http://schemas.microsoft.com/office/drawing/2014/main" id="{A4449C79-7556-2643-5AB3-4BD593D305A8}"/>
              </a:ext>
            </a:extLst>
          </p:cNvPr>
          <p:cNvSpPr txBox="1">
            <a:spLocks noChangeArrowheads="1"/>
          </p:cNvSpPr>
          <p:nvPr/>
        </p:nvSpPr>
        <p:spPr bwMode="auto">
          <a:xfrm>
            <a:off x="1225762" y="1353203"/>
            <a:ext cx="2971800" cy="4114800"/>
          </a:xfrm>
          <a:prstGeom prst="rect">
            <a:avLst/>
          </a:prstGeom>
          <a:solidFill>
            <a:schemeClr val="accent4"/>
          </a:solidFill>
          <a:ln>
            <a:solidFill>
              <a:schemeClr val="accent4"/>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000" b="1" dirty="0">
              <a:latin typeface="Calibri" panose="020F0502020204030204" pitchFamily="34" charset="0"/>
              <a:cs typeface="Calibri" panose="020F0502020204030204" pitchFamily="34" charset="0"/>
            </a:endParaRPr>
          </a:p>
          <a:p>
            <a:pPr algn="ctr"/>
            <a:r>
              <a:rPr lang="en-US" sz="5000" b="1" dirty="0">
                <a:latin typeface="Calibri" panose="020F0502020204030204" pitchFamily="34" charset="0"/>
                <a:cs typeface="Calibri" panose="020F0502020204030204" pitchFamily="34" charset="0"/>
              </a:rPr>
              <a:t>What Am I Looking For in MY LIFE?</a:t>
            </a:r>
          </a:p>
        </p:txBody>
      </p:sp>
      <p:pic>
        <p:nvPicPr>
          <p:cNvPr id="3" name="Picture 2">
            <a:extLst>
              <a:ext uri="{FF2B5EF4-FFF2-40B4-BE49-F238E27FC236}">
                <a16:creationId xmlns:a16="http://schemas.microsoft.com/office/drawing/2014/main" id="{A954B699-6683-DCF9-7427-A2E9747BB7A1}"/>
              </a:ext>
            </a:extLst>
          </p:cNvPr>
          <p:cNvPicPr>
            <a:picLocks noChangeAspect="1"/>
          </p:cNvPicPr>
          <p:nvPr/>
        </p:nvPicPr>
        <p:blipFill>
          <a:blip r:embed="rId2"/>
          <a:stretch>
            <a:fillRect/>
          </a:stretch>
        </p:blipFill>
        <p:spPr>
          <a:xfrm>
            <a:off x="5295900" y="3975711"/>
            <a:ext cx="1600200" cy="1791676"/>
          </a:xfrm>
          <a:prstGeom prst="rect">
            <a:avLst/>
          </a:prstGeom>
          <a:ln w="76200">
            <a:solidFill>
              <a:schemeClr val="accent4"/>
            </a:solidFill>
          </a:ln>
        </p:spPr>
      </p:pic>
      <p:pic>
        <p:nvPicPr>
          <p:cNvPr id="4" name="Picture 3">
            <a:extLst>
              <a:ext uri="{FF2B5EF4-FFF2-40B4-BE49-F238E27FC236}">
                <a16:creationId xmlns:a16="http://schemas.microsoft.com/office/drawing/2014/main" id="{E4097002-F19A-478D-322B-767ED281D2B3}"/>
              </a:ext>
            </a:extLst>
          </p:cNvPr>
          <p:cNvPicPr>
            <a:picLocks noChangeAspect="1"/>
          </p:cNvPicPr>
          <p:nvPr/>
        </p:nvPicPr>
        <p:blipFill>
          <a:blip r:embed="rId3"/>
          <a:stretch>
            <a:fillRect/>
          </a:stretch>
        </p:blipFill>
        <p:spPr>
          <a:xfrm>
            <a:off x="7266103" y="2476358"/>
            <a:ext cx="1600200" cy="1758897"/>
          </a:xfrm>
          <a:prstGeom prst="rect">
            <a:avLst/>
          </a:prstGeom>
          <a:ln w="76200">
            <a:solidFill>
              <a:schemeClr val="accent4"/>
            </a:solidFill>
          </a:ln>
        </p:spPr>
      </p:pic>
      <p:pic>
        <p:nvPicPr>
          <p:cNvPr id="5" name="Picture 4">
            <a:extLst>
              <a:ext uri="{FF2B5EF4-FFF2-40B4-BE49-F238E27FC236}">
                <a16:creationId xmlns:a16="http://schemas.microsoft.com/office/drawing/2014/main" id="{EBF1C515-77DC-37A6-951C-8C3F8B9C5D5F}"/>
              </a:ext>
            </a:extLst>
          </p:cNvPr>
          <p:cNvPicPr>
            <a:picLocks noChangeAspect="1"/>
          </p:cNvPicPr>
          <p:nvPr/>
        </p:nvPicPr>
        <p:blipFill>
          <a:blip r:embed="rId4"/>
          <a:stretch>
            <a:fillRect/>
          </a:stretch>
        </p:blipFill>
        <p:spPr>
          <a:xfrm>
            <a:off x="4837943" y="1464966"/>
            <a:ext cx="1600200" cy="2133600"/>
          </a:xfrm>
          <a:prstGeom prst="rect">
            <a:avLst/>
          </a:prstGeom>
          <a:ln w="76200">
            <a:solidFill>
              <a:schemeClr val="accent4"/>
            </a:solidFill>
          </a:ln>
        </p:spPr>
      </p:pic>
      <p:pic>
        <p:nvPicPr>
          <p:cNvPr id="6" name="Picture 5">
            <a:extLst>
              <a:ext uri="{FF2B5EF4-FFF2-40B4-BE49-F238E27FC236}">
                <a16:creationId xmlns:a16="http://schemas.microsoft.com/office/drawing/2014/main" id="{3969E649-970C-AC86-6D01-2D38234B5B27}"/>
              </a:ext>
            </a:extLst>
          </p:cNvPr>
          <p:cNvPicPr>
            <a:picLocks noChangeAspect="1"/>
          </p:cNvPicPr>
          <p:nvPr/>
        </p:nvPicPr>
        <p:blipFill>
          <a:blip r:embed="rId5"/>
          <a:stretch>
            <a:fillRect/>
          </a:stretch>
        </p:blipFill>
        <p:spPr>
          <a:xfrm>
            <a:off x="9506684" y="1424692"/>
            <a:ext cx="1600200" cy="2070100"/>
          </a:xfrm>
          <a:prstGeom prst="rect">
            <a:avLst/>
          </a:prstGeom>
          <a:ln w="76200">
            <a:solidFill>
              <a:schemeClr val="accent4"/>
            </a:solidFill>
          </a:ln>
        </p:spPr>
      </p:pic>
      <p:pic>
        <p:nvPicPr>
          <p:cNvPr id="7" name="Picture 6">
            <a:extLst>
              <a:ext uri="{FF2B5EF4-FFF2-40B4-BE49-F238E27FC236}">
                <a16:creationId xmlns:a16="http://schemas.microsoft.com/office/drawing/2014/main" id="{B1D67F26-A57F-E805-B840-760EA5AC0953}"/>
              </a:ext>
            </a:extLst>
          </p:cNvPr>
          <p:cNvPicPr>
            <a:picLocks noChangeAspect="1"/>
          </p:cNvPicPr>
          <p:nvPr/>
        </p:nvPicPr>
        <p:blipFill>
          <a:blip r:embed="rId6"/>
          <a:stretch>
            <a:fillRect/>
          </a:stretch>
        </p:blipFill>
        <p:spPr>
          <a:xfrm>
            <a:off x="9236306" y="3963772"/>
            <a:ext cx="1600200" cy="1803615"/>
          </a:xfrm>
          <a:prstGeom prst="rect">
            <a:avLst/>
          </a:prstGeom>
          <a:ln w="76200">
            <a:solidFill>
              <a:schemeClr val="accent4"/>
            </a:solidFill>
          </a:ln>
        </p:spPr>
      </p:pic>
      <p:sp>
        <p:nvSpPr>
          <p:cNvPr id="8" name="Rectangle 2">
            <a:extLst>
              <a:ext uri="{FF2B5EF4-FFF2-40B4-BE49-F238E27FC236}">
                <a16:creationId xmlns:a16="http://schemas.microsoft.com/office/drawing/2014/main" id="{4BE8A01B-AAF1-3108-1A36-B6BA458E49A3}"/>
              </a:ext>
            </a:extLst>
          </p:cNvPr>
          <p:cNvSpPr txBox="1">
            <a:spLocks noChangeArrowheads="1"/>
          </p:cNvSpPr>
          <p:nvPr/>
        </p:nvSpPr>
        <p:spPr bwMode="auto">
          <a:xfrm>
            <a:off x="4422601" y="6455682"/>
            <a:ext cx="3346797" cy="255197"/>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Calibri" panose="020F0502020204030204" pitchFamily="34" charset="0"/>
                <a:cs typeface="Calibri" panose="020F0502020204030204" pitchFamily="34" charset="0"/>
              </a:rPr>
              <a:t>https://www.think2perform.com/</a:t>
            </a:r>
            <a:r>
              <a:rPr lang="en-US" sz="1200" b="1" dirty="0" err="1">
                <a:solidFill>
                  <a:schemeClr val="bg1"/>
                </a:solidFill>
                <a:latin typeface="Calibri" panose="020F0502020204030204" pitchFamily="34" charset="0"/>
                <a:cs typeface="Calibri" panose="020F0502020204030204" pitchFamily="34" charset="0"/>
              </a:rPr>
              <a:t>values#start</a:t>
            </a:r>
            <a:endParaRPr lang="en-US"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670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Are MY Values?</a:t>
            </a:r>
          </a:p>
        </p:txBody>
      </p:sp>
      <p:sp>
        <p:nvSpPr>
          <p:cNvPr id="2" name="Rectangle 2">
            <a:extLst>
              <a:ext uri="{FF2B5EF4-FFF2-40B4-BE49-F238E27FC236}">
                <a16:creationId xmlns:a16="http://schemas.microsoft.com/office/drawing/2014/main" id="{A4449C79-7556-2643-5AB3-4BD593D305A8}"/>
              </a:ext>
            </a:extLst>
          </p:cNvPr>
          <p:cNvSpPr txBox="1">
            <a:spLocks noChangeArrowheads="1"/>
          </p:cNvSpPr>
          <p:nvPr/>
        </p:nvSpPr>
        <p:spPr bwMode="auto">
          <a:xfrm>
            <a:off x="1225762" y="1353203"/>
            <a:ext cx="2971800" cy="4114800"/>
          </a:xfrm>
          <a:prstGeom prst="rect">
            <a:avLst/>
          </a:prstGeom>
          <a:solidFill>
            <a:schemeClr val="accent1">
              <a:lumMod val="75000"/>
            </a:schemeClr>
          </a:solidFill>
          <a:ln>
            <a:solidFill>
              <a:schemeClr val="accent1">
                <a:lumMod val="7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000" b="1" dirty="0">
              <a:solidFill>
                <a:schemeClr val="bg1"/>
              </a:solidFill>
              <a:latin typeface="Calibri" panose="020F0502020204030204" pitchFamily="34" charset="0"/>
              <a:cs typeface="Calibri" panose="020F0502020204030204" pitchFamily="34" charset="0"/>
            </a:endParaRPr>
          </a:p>
          <a:p>
            <a:pPr algn="ctr"/>
            <a:r>
              <a:rPr lang="en-US" sz="5000" b="1" dirty="0">
                <a:solidFill>
                  <a:schemeClr val="bg1"/>
                </a:solidFill>
                <a:latin typeface="Calibri" panose="020F0502020204030204" pitchFamily="34" charset="0"/>
                <a:cs typeface="Calibri" panose="020F0502020204030204" pitchFamily="34" charset="0"/>
              </a:rPr>
              <a:t>What Am I Looking For in A JOB?</a:t>
            </a:r>
          </a:p>
        </p:txBody>
      </p:sp>
      <p:pic>
        <p:nvPicPr>
          <p:cNvPr id="4" name="Picture 3">
            <a:extLst>
              <a:ext uri="{FF2B5EF4-FFF2-40B4-BE49-F238E27FC236}">
                <a16:creationId xmlns:a16="http://schemas.microsoft.com/office/drawing/2014/main" id="{B11FE787-990A-AA11-0CD8-8116A4F2BF7E}"/>
              </a:ext>
            </a:extLst>
          </p:cNvPr>
          <p:cNvPicPr>
            <a:picLocks noChangeAspect="1"/>
          </p:cNvPicPr>
          <p:nvPr/>
        </p:nvPicPr>
        <p:blipFill>
          <a:blip r:embed="rId2"/>
          <a:stretch>
            <a:fillRect/>
          </a:stretch>
        </p:blipFill>
        <p:spPr>
          <a:xfrm>
            <a:off x="9201742" y="4049361"/>
            <a:ext cx="1600200" cy="1718247"/>
          </a:xfrm>
          <a:prstGeom prst="rect">
            <a:avLst/>
          </a:prstGeom>
          <a:ln w="76200">
            <a:solidFill>
              <a:schemeClr val="accent1">
                <a:lumMod val="75000"/>
              </a:schemeClr>
            </a:solidFill>
          </a:ln>
        </p:spPr>
      </p:pic>
      <p:pic>
        <p:nvPicPr>
          <p:cNvPr id="7" name="Picture 6">
            <a:extLst>
              <a:ext uri="{FF2B5EF4-FFF2-40B4-BE49-F238E27FC236}">
                <a16:creationId xmlns:a16="http://schemas.microsoft.com/office/drawing/2014/main" id="{E9252AF3-8A24-AF7D-35F5-388234379CD8}"/>
              </a:ext>
            </a:extLst>
          </p:cNvPr>
          <p:cNvPicPr>
            <a:picLocks noChangeAspect="1"/>
          </p:cNvPicPr>
          <p:nvPr/>
        </p:nvPicPr>
        <p:blipFill>
          <a:blip r:embed="rId3"/>
          <a:stretch>
            <a:fillRect/>
          </a:stretch>
        </p:blipFill>
        <p:spPr>
          <a:xfrm>
            <a:off x="5181600" y="3727351"/>
            <a:ext cx="1600200" cy="2164205"/>
          </a:xfrm>
          <a:prstGeom prst="rect">
            <a:avLst/>
          </a:prstGeom>
          <a:ln w="76200">
            <a:solidFill>
              <a:schemeClr val="accent1">
                <a:lumMod val="75000"/>
              </a:schemeClr>
            </a:solidFill>
          </a:ln>
        </p:spPr>
      </p:pic>
      <p:pic>
        <p:nvPicPr>
          <p:cNvPr id="8" name="Picture 7">
            <a:extLst>
              <a:ext uri="{FF2B5EF4-FFF2-40B4-BE49-F238E27FC236}">
                <a16:creationId xmlns:a16="http://schemas.microsoft.com/office/drawing/2014/main" id="{E87D6FEA-1F17-3129-EA0C-37B6457A13B5}"/>
              </a:ext>
            </a:extLst>
          </p:cNvPr>
          <p:cNvPicPr>
            <a:picLocks noChangeAspect="1"/>
          </p:cNvPicPr>
          <p:nvPr/>
        </p:nvPicPr>
        <p:blipFill>
          <a:blip r:embed="rId4"/>
          <a:stretch>
            <a:fillRect/>
          </a:stretch>
        </p:blipFill>
        <p:spPr>
          <a:xfrm>
            <a:off x="7228399" y="2193080"/>
            <a:ext cx="1600200" cy="2086662"/>
          </a:xfrm>
          <a:prstGeom prst="rect">
            <a:avLst/>
          </a:prstGeom>
          <a:ln w="76200">
            <a:solidFill>
              <a:schemeClr val="accent1">
                <a:lumMod val="75000"/>
              </a:schemeClr>
            </a:solidFill>
          </a:ln>
        </p:spPr>
      </p:pic>
      <p:pic>
        <p:nvPicPr>
          <p:cNvPr id="9" name="Picture 8">
            <a:extLst>
              <a:ext uri="{FF2B5EF4-FFF2-40B4-BE49-F238E27FC236}">
                <a16:creationId xmlns:a16="http://schemas.microsoft.com/office/drawing/2014/main" id="{581A132C-FB45-17FC-2217-E37A5461374B}"/>
              </a:ext>
            </a:extLst>
          </p:cNvPr>
          <p:cNvPicPr>
            <a:picLocks noChangeAspect="1"/>
          </p:cNvPicPr>
          <p:nvPr/>
        </p:nvPicPr>
        <p:blipFill>
          <a:blip r:embed="rId5"/>
          <a:stretch>
            <a:fillRect/>
          </a:stretch>
        </p:blipFill>
        <p:spPr>
          <a:xfrm>
            <a:off x="4500115" y="1517874"/>
            <a:ext cx="1603489" cy="1783080"/>
          </a:xfrm>
          <a:prstGeom prst="rect">
            <a:avLst/>
          </a:prstGeom>
          <a:ln w="76200">
            <a:solidFill>
              <a:schemeClr val="accent1">
                <a:lumMod val="75000"/>
              </a:schemeClr>
            </a:solidFill>
          </a:ln>
        </p:spPr>
      </p:pic>
      <p:pic>
        <p:nvPicPr>
          <p:cNvPr id="10" name="Picture 9">
            <a:extLst>
              <a:ext uri="{FF2B5EF4-FFF2-40B4-BE49-F238E27FC236}">
                <a16:creationId xmlns:a16="http://schemas.microsoft.com/office/drawing/2014/main" id="{400BDDB5-EAA3-A9F2-71CD-1265409FC44A}"/>
              </a:ext>
            </a:extLst>
          </p:cNvPr>
          <p:cNvPicPr>
            <a:picLocks noChangeAspect="1"/>
          </p:cNvPicPr>
          <p:nvPr/>
        </p:nvPicPr>
        <p:blipFill>
          <a:blip r:embed="rId6"/>
          <a:stretch>
            <a:fillRect/>
          </a:stretch>
        </p:blipFill>
        <p:spPr>
          <a:xfrm>
            <a:off x="9553806" y="1508296"/>
            <a:ext cx="1600200" cy="2120591"/>
          </a:xfrm>
          <a:prstGeom prst="rect">
            <a:avLst/>
          </a:prstGeom>
          <a:ln w="76200">
            <a:solidFill>
              <a:schemeClr val="accent1">
                <a:lumMod val="75000"/>
              </a:schemeClr>
            </a:solidFill>
          </a:ln>
        </p:spPr>
      </p:pic>
      <p:sp>
        <p:nvSpPr>
          <p:cNvPr id="3" name="Rectangle 2">
            <a:extLst>
              <a:ext uri="{FF2B5EF4-FFF2-40B4-BE49-F238E27FC236}">
                <a16:creationId xmlns:a16="http://schemas.microsoft.com/office/drawing/2014/main" id="{5EDE7F48-30E3-5315-CA55-9444053C97CB}"/>
              </a:ext>
            </a:extLst>
          </p:cNvPr>
          <p:cNvSpPr txBox="1">
            <a:spLocks noChangeArrowheads="1"/>
          </p:cNvSpPr>
          <p:nvPr/>
        </p:nvSpPr>
        <p:spPr bwMode="auto">
          <a:xfrm>
            <a:off x="4422601" y="6455682"/>
            <a:ext cx="3346797" cy="255197"/>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Calibri" panose="020F0502020204030204" pitchFamily="34" charset="0"/>
                <a:cs typeface="Calibri" panose="020F0502020204030204" pitchFamily="34" charset="0"/>
              </a:rPr>
              <a:t>https://www.think2perform.com/</a:t>
            </a:r>
            <a:r>
              <a:rPr lang="en-US" sz="1200" b="1" dirty="0" err="1">
                <a:solidFill>
                  <a:schemeClr val="bg1"/>
                </a:solidFill>
                <a:latin typeface="Calibri" panose="020F0502020204030204" pitchFamily="34" charset="0"/>
                <a:cs typeface="Calibri" panose="020F0502020204030204" pitchFamily="34" charset="0"/>
              </a:rPr>
              <a:t>values#start</a:t>
            </a:r>
            <a:endParaRPr lang="en-US"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114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400" b="1" dirty="0">
                <a:solidFill>
                  <a:schemeClr val="bg1"/>
                </a:solidFill>
                <a:latin typeface="Calibri" panose="020F0502020204030204" pitchFamily="34" charset="0"/>
                <a:cs typeface="Calibri" panose="020F0502020204030204" pitchFamily="34" charset="0"/>
              </a:rPr>
              <a:t>What Am I Looking For in A JOB?</a:t>
            </a:r>
          </a:p>
        </p:txBody>
      </p:sp>
      <p:pic>
        <p:nvPicPr>
          <p:cNvPr id="6" name="Picture 5">
            <a:extLst>
              <a:ext uri="{FF2B5EF4-FFF2-40B4-BE49-F238E27FC236}">
                <a16:creationId xmlns:a16="http://schemas.microsoft.com/office/drawing/2014/main" id="{E06FE52A-8D56-8026-56FA-0323451CC29B}"/>
              </a:ext>
            </a:extLst>
          </p:cNvPr>
          <p:cNvPicPr>
            <a:picLocks noChangeAspect="1"/>
          </p:cNvPicPr>
          <p:nvPr/>
        </p:nvPicPr>
        <p:blipFill>
          <a:blip r:embed="rId2"/>
          <a:stretch>
            <a:fillRect/>
          </a:stretch>
        </p:blipFill>
        <p:spPr>
          <a:xfrm>
            <a:off x="3569277" y="1313697"/>
            <a:ext cx="1600200" cy="1718247"/>
          </a:xfrm>
          <a:prstGeom prst="rect">
            <a:avLst/>
          </a:prstGeom>
          <a:ln w="76200">
            <a:solidFill>
              <a:schemeClr val="accent1">
                <a:lumMod val="75000"/>
              </a:schemeClr>
            </a:solidFill>
          </a:ln>
        </p:spPr>
      </p:pic>
      <p:pic>
        <p:nvPicPr>
          <p:cNvPr id="9" name="Picture 8">
            <a:extLst>
              <a:ext uri="{FF2B5EF4-FFF2-40B4-BE49-F238E27FC236}">
                <a16:creationId xmlns:a16="http://schemas.microsoft.com/office/drawing/2014/main" id="{EB72EF9C-BE43-F1BF-9128-29E9C60134DA}"/>
              </a:ext>
            </a:extLst>
          </p:cNvPr>
          <p:cNvPicPr>
            <a:picLocks noChangeAspect="1"/>
          </p:cNvPicPr>
          <p:nvPr/>
        </p:nvPicPr>
        <p:blipFill>
          <a:blip r:embed="rId3"/>
          <a:stretch>
            <a:fillRect/>
          </a:stretch>
        </p:blipFill>
        <p:spPr>
          <a:xfrm>
            <a:off x="5356624" y="1313697"/>
            <a:ext cx="1600200" cy="2164205"/>
          </a:xfrm>
          <a:prstGeom prst="rect">
            <a:avLst/>
          </a:prstGeom>
          <a:ln w="76200">
            <a:solidFill>
              <a:schemeClr val="accent1">
                <a:lumMod val="75000"/>
              </a:schemeClr>
            </a:solidFill>
          </a:ln>
        </p:spPr>
      </p:pic>
      <p:pic>
        <p:nvPicPr>
          <p:cNvPr id="19" name="Picture 18">
            <a:extLst>
              <a:ext uri="{FF2B5EF4-FFF2-40B4-BE49-F238E27FC236}">
                <a16:creationId xmlns:a16="http://schemas.microsoft.com/office/drawing/2014/main" id="{B198DE4C-6288-03CD-F13E-D94F84FBB207}"/>
              </a:ext>
            </a:extLst>
          </p:cNvPr>
          <p:cNvPicPr>
            <a:picLocks noChangeAspect="1"/>
          </p:cNvPicPr>
          <p:nvPr/>
        </p:nvPicPr>
        <p:blipFill>
          <a:blip r:embed="rId4"/>
          <a:stretch>
            <a:fillRect/>
          </a:stretch>
        </p:blipFill>
        <p:spPr>
          <a:xfrm>
            <a:off x="8931318" y="1313697"/>
            <a:ext cx="1600200" cy="2086662"/>
          </a:xfrm>
          <a:prstGeom prst="rect">
            <a:avLst/>
          </a:prstGeom>
          <a:ln w="76200">
            <a:solidFill>
              <a:schemeClr val="accent1">
                <a:lumMod val="75000"/>
              </a:schemeClr>
            </a:solidFill>
          </a:ln>
        </p:spPr>
      </p:pic>
      <p:pic>
        <p:nvPicPr>
          <p:cNvPr id="20" name="Picture 19">
            <a:extLst>
              <a:ext uri="{FF2B5EF4-FFF2-40B4-BE49-F238E27FC236}">
                <a16:creationId xmlns:a16="http://schemas.microsoft.com/office/drawing/2014/main" id="{D73B30D6-AEAA-BCB2-CE2D-2E470240F685}"/>
              </a:ext>
            </a:extLst>
          </p:cNvPr>
          <p:cNvPicPr>
            <a:picLocks noChangeAspect="1"/>
          </p:cNvPicPr>
          <p:nvPr/>
        </p:nvPicPr>
        <p:blipFill>
          <a:blip r:embed="rId5"/>
          <a:stretch>
            <a:fillRect/>
          </a:stretch>
        </p:blipFill>
        <p:spPr>
          <a:xfrm>
            <a:off x="1781930" y="1313697"/>
            <a:ext cx="1600200" cy="1779423"/>
          </a:xfrm>
          <a:prstGeom prst="rect">
            <a:avLst/>
          </a:prstGeom>
          <a:ln w="76200">
            <a:solidFill>
              <a:schemeClr val="accent1">
                <a:lumMod val="75000"/>
              </a:schemeClr>
            </a:solidFill>
          </a:ln>
        </p:spPr>
      </p:pic>
      <p:sp>
        <p:nvSpPr>
          <p:cNvPr id="2" name="Rectangle 2">
            <a:extLst>
              <a:ext uri="{FF2B5EF4-FFF2-40B4-BE49-F238E27FC236}">
                <a16:creationId xmlns:a16="http://schemas.microsoft.com/office/drawing/2014/main" id="{92B9174D-FFF5-5AE5-5584-C1F1EDE16C71}"/>
              </a:ext>
            </a:extLst>
          </p:cNvPr>
          <p:cNvSpPr txBox="1">
            <a:spLocks noChangeArrowheads="1"/>
          </p:cNvSpPr>
          <p:nvPr/>
        </p:nvSpPr>
        <p:spPr bwMode="auto">
          <a:xfrm>
            <a:off x="838200" y="3676679"/>
            <a:ext cx="10670628" cy="1951154"/>
          </a:xfrm>
          <a:prstGeom prst="rect">
            <a:avLst/>
          </a:prstGeom>
          <a:solidFill>
            <a:schemeClr val="accent1">
              <a:lumMod val="7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900"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These are the values that give my work energy and purpose.</a:t>
            </a:r>
          </a:p>
          <a:p>
            <a:pPr algn="ct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I need to find a job, a career, projects, programs, activities or hobbies that give me the opportunity to embrace with and connect with these values.</a:t>
            </a:r>
          </a:p>
        </p:txBody>
      </p:sp>
      <p:pic>
        <p:nvPicPr>
          <p:cNvPr id="3" name="Picture 2">
            <a:extLst>
              <a:ext uri="{FF2B5EF4-FFF2-40B4-BE49-F238E27FC236}">
                <a16:creationId xmlns:a16="http://schemas.microsoft.com/office/drawing/2014/main" id="{88211B59-5F98-79BF-78E3-0507EB394945}"/>
              </a:ext>
            </a:extLst>
          </p:cNvPr>
          <p:cNvPicPr>
            <a:picLocks noChangeAspect="1"/>
          </p:cNvPicPr>
          <p:nvPr/>
        </p:nvPicPr>
        <p:blipFill>
          <a:blip r:embed="rId6"/>
          <a:stretch>
            <a:fillRect/>
          </a:stretch>
        </p:blipFill>
        <p:spPr>
          <a:xfrm>
            <a:off x="7143971" y="1313697"/>
            <a:ext cx="1600200" cy="2120591"/>
          </a:xfrm>
          <a:prstGeom prst="rect">
            <a:avLst/>
          </a:prstGeom>
          <a:ln w="76200">
            <a:solidFill>
              <a:schemeClr val="accent1">
                <a:lumMod val="75000"/>
              </a:schemeClr>
            </a:solidFill>
          </a:ln>
        </p:spPr>
      </p:pic>
      <p:sp>
        <p:nvSpPr>
          <p:cNvPr id="4" name="Rectangle 2">
            <a:extLst>
              <a:ext uri="{FF2B5EF4-FFF2-40B4-BE49-F238E27FC236}">
                <a16:creationId xmlns:a16="http://schemas.microsoft.com/office/drawing/2014/main" id="{7FDE6D79-1239-E499-BD47-DE6E073CE674}"/>
              </a:ext>
            </a:extLst>
          </p:cNvPr>
          <p:cNvSpPr txBox="1">
            <a:spLocks noChangeArrowheads="1"/>
          </p:cNvSpPr>
          <p:nvPr/>
        </p:nvSpPr>
        <p:spPr bwMode="auto">
          <a:xfrm>
            <a:off x="4422601" y="6455682"/>
            <a:ext cx="3346797" cy="255197"/>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Calibri" panose="020F0502020204030204" pitchFamily="34" charset="0"/>
                <a:cs typeface="Calibri" panose="020F0502020204030204" pitchFamily="34" charset="0"/>
              </a:rPr>
              <a:t>https://www.think2perform.com/</a:t>
            </a:r>
            <a:r>
              <a:rPr lang="en-US" sz="1200" b="1" dirty="0" err="1">
                <a:solidFill>
                  <a:schemeClr val="bg1"/>
                </a:solidFill>
                <a:latin typeface="Calibri" panose="020F0502020204030204" pitchFamily="34" charset="0"/>
                <a:cs typeface="Calibri" panose="020F0502020204030204" pitchFamily="34" charset="0"/>
              </a:rPr>
              <a:t>values#start</a:t>
            </a:r>
            <a:endParaRPr lang="en-US"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9477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6FE52A-8D56-8026-56FA-0323451CC29B}"/>
              </a:ext>
            </a:extLst>
          </p:cNvPr>
          <p:cNvPicPr>
            <a:picLocks noChangeAspect="1"/>
          </p:cNvPicPr>
          <p:nvPr/>
        </p:nvPicPr>
        <p:blipFill>
          <a:blip r:embed="rId2"/>
          <a:stretch>
            <a:fillRect/>
          </a:stretch>
        </p:blipFill>
        <p:spPr>
          <a:xfrm>
            <a:off x="7119505" y="728741"/>
            <a:ext cx="1063750" cy="1142222"/>
          </a:xfrm>
          <a:prstGeom prst="rect">
            <a:avLst/>
          </a:prstGeom>
          <a:ln w="76200">
            <a:solidFill>
              <a:schemeClr val="accent1">
                <a:lumMod val="75000"/>
              </a:schemeClr>
            </a:solidFill>
          </a:ln>
        </p:spPr>
      </p:pic>
      <p:pic>
        <p:nvPicPr>
          <p:cNvPr id="9" name="Picture 8">
            <a:extLst>
              <a:ext uri="{FF2B5EF4-FFF2-40B4-BE49-F238E27FC236}">
                <a16:creationId xmlns:a16="http://schemas.microsoft.com/office/drawing/2014/main" id="{EB72EF9C-BE43-F1BF-9128-29E9C60134DA}"/>
              </a:ext>
            </a:extLst>
          </p:cNvPr>
          <p:cNvPicPr>
            <a:picLocks noChangeAspect="1"/>
          </p:cNvPicPr>
          <p:nvPr/>
        </p:nvPicPr>
        <p:blipFill>
          <a:blip r:embed="rId3"/>
          <a:stretch>
            <a:fillRect/>
          </a:stretch>
        </p:blipFill>
        <p:spPr>
          <a:xfrm>
            <a:off x="8376200" y="687117"/>
            <a:ext cx="1063751" cy="1438679"/>
          </a:xfrm>
          <a:prstGeom prst="rect">
            <a:avLst/>
          </a:prstGeom>
          <a:ln w="76200">
            <a:solidFill>
              <a:schemeClr val="accent1">
                <a:lumMod val="75000"/>
              </a:schemeClr>
            </a:solidFill>
          </a:ln>
        </p:spPr>
      </p:pic>
      <p:pic>
        <p:nvPicPr>
          <p:cNvPr id="19" name="Picture 18">
            <a:extLst>
              <a:ext uri="{FF2B5EF4-FFF2-40B4-BE49-F238E27FC236}">
                <a16:creationId xmlns:a16="http://schemas.microsoft.com/office/drawing/2014/main" id="{B198DE4C-6288-03CD-F13E-D94F84FBB207}"/>
              </a:ext>
            </a:extLst>
          </p:cNvPr>
          <p:cNvPicPr>
            <a:picLocks noChangeAspect="1"/>
          </p:cNvPicPr>
          <p:nvPr/>
        </p:nvPicPr>
        <p:blipFill>
          <a:blip r:embed="rId4"/>
          <a:stretch>
            <a:fillRect/>
          </a:stretch>
        </p:blipFill>
        <p:spPr>
          <a:xfrm>
            <a:off x="10885116" y="690338"/>
            <a:ext cx="1063750" cy="1387131"/>
          </a:xfrm>
          <a:prstGeom prst="rect">
            <a:avLst/>
          </a:prstGeom>
          <a:ln w="76200">
            <a:solidFill>
              <a:schemeClr val="accent1">
                <a:lumMod val="75000"/>
              </a:schemeClr>
            </a:solidFill>
          </a:ln>
        </p:spPr>
      </p:pic>
      <p:pic>
        <p:nvPicPr>
          <p:cNvPr id="20" name="Picture 19">
            <a:extLst>
              <a:ext uri="{FF2B5EF4-FFF2-40B4-BE49-F238E27FC236}">
                <a16:creationId xmlns:a16="http://schemas.microsoft.com/office/drawing/2014/main" id="{D73B30D6-AEAA-BCB2-CE2D-2E470240F685}"/>
              </a:ext>
            </a:extLst>
          </p:cNvPr>
          <p:cNvPicPr>
            <a:picLocks noChangeAspect="1"/>
          </p:cNvPicPr>
          <p:nvPr/>
        </p:nvPicPr>
        <p:blipFill>
          <a:blip r:embed="rId5"/>
          <a:stretch>
            <a:fillRect/>
          </a:stretch>
        </p:blipFill>
        <p:spPr>
          <a:xfrm>
            <a:off x="5867284" y="705552"/>
            <a:ext cx="1063750" cy="1182890"/>
          </a:xfrm>
          <a:prstGeom prst="rect">
            <a:avLst/>
          </a:prstGeom>
          <a:ln w="76200">
            <a:solidFill>
              <a:schemeClr val="accent1">
                <a:lumMod val="75000"/>
              </a:schemeClr>
            </a:solidFill>
          </a:ln>
        </p:spPr>
      </p:pic>
      <p:pic>
        <p:nvPicPr>
          <p:cNvPr id="3" name="Picture 2">
            <a:extLst>
              <a:ext uri="{FF2B5EF4-FFF2-40B4-BE49-F238E27FC236}">
                <a16:creationId xmlns:a16="http://schemas.microsoft.com/office/drawing/2014/main" id="{88211B59-5F98-79BF-78E3-0507EB394945}"/>
              </a:ext>
            </a:extLst>
          </p:cNvPr>
          <p:cNvPicPr>
            <a:picLocks noChangeAspect="1"/>
          </p:cNvPicPr>
          <p:nvPr/>
        </p:nvPicPr>
        <p:blipFill>
          <a:blip r:embed="rId6"/>
          <a:stretch>
            <a:fillRect/>
          </a:stretch>
        </p:blipFill>
        <p:spPr>
          <a:xfrm>
            <a:off x="9628421" y="687172"/>
            <a:ext cx="1063751" cy="1409685"/>
          </a:xfrm>
          <a:prstGeom prst="rect">
            <a:avLst/>
          </a:prstGeom>
          <a:ln w="76200">
            <a:solidFill>
              <a:schemeClr val="accent1">
                <a:lumMod val="75000"/>
              </a:schemeClr>
            </a:solidFill>
          </a:ln>
        </p:spPr>
      </p:pic>
      <p:pic>
        <p:nvPicPr>
          <p:cNvPr id="1026" name="Picture 2" descr="Maslow's Hierarchy of Needs Explained">
            <a:extLst>
              <a:ext uri="{FF2B5EF4-FFF2-40B4-BE49-F238E27FC236}">
                <a16:creationId xmlns:a16="http://schemas.microsoft.com/office/drawing/2014/main" id="{3223AB16-FD4E-1E73-83E2-C737A4138D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593" y="1320126"/>
            <a:ext cx="6141271" cy="43399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F063EF8-EE19-1562-A60A-2C8D330126C2}"/>
              </a:ext>
            </a:extLst>
          </p:cNvPr>
          <p:cNvPicPr>
            <a:picLocks noChangeAspect="1"/>
          </p:cNvPicPr>
          <p:nvPr/>
        </p:nvPicPr>
        <p:blipFill>
          <a:blip r:embed="rId8"/>
          <a:stretch>
            <a:fillRect/>
          </a:stretch>
        </p:blipFill>
        <p:spPr>
          <a:xfrm>
            <a:off x="8376200" y="4326883"/>
            <a:ext cx="1063750" cy="1418334"/>
          </a:xfrm>
          <a:prstGeom prst="rect">
            <a:avLst/>
          </a:prstGeom>
          <a:ln w="76200">
            <a:solidFill>
              <a:srgbClr val="C00000"/>
            </a:solidFill>
          </a:ln>
        </p:spPr>
      </p:pic>
      <p:pic>
        <p:nvPicPr>
          <p:cNvPr id="5" name="Picture 4">
            <a:extLst>
              <a:ext uri="{FF2B5EF4-FFF2-40B4-BE49-F238E27FC236}">
                <a16:creationId xmlns:a16="http://schemas.microsoft.com/office/drawing/2014/main" id="{7373690B-B696-843F-85BB-3CE295413919}"/>
              </a:ext>
            </a:extLst>
          </p:cNvPr>
          <p:cNvPicPr>
            <a:picLocks noChangeAspect="1"/>
          </p:cNvPicPr>
          <p:nvPr/>
        </p:nvPicPr>
        <p:blipFill>
          <a:blip r:embed="rId9"/>
          <a:stretch>
            <a:fillRect/>
          </a:stretch>
        </p:blipFill>
        <p:spPr>
          <a:xfrm>
            <a:off x="10885116" y="4333892"/>
            <a:ext cx="1063750" cy="1441778"/>
          </a:xfrm>
          <a:prstGeom prst="rect">
            <a:avLst/>
          </a:prstGeom>
          <a:ln w="76200">
            <a:solidFill>
              <a:srgbClr val="C00000"/>
            </a:solidFill>
          </a:ln>
        </p:spPr>
      </p:pic>
      <p:pic>
        <p:nvPicPr>
          <p:cNvPr id="7" name="Picture 6">
            <a:extLst>
              <a:ext uri="{FF2B5EF4-FFF2-40B4-BE49-F238E27FC236}">
                <a16:creationId xmlns:a16="http://schemas.microsoft.com/office/drawing/2014/main" id="{5DC26EB2-3571-3ABA-ED44-C23BFB9582C7}"/>
              </a:ext>
            </a:extLst>
          </p:cNvPr>
          <p:cNvPicPr>
            <a:picLocks noChangeAspect="1"/>
          </p:cNvPicPr>
          <p:nvPr/>
        </p:nvPicPr>
        <p:blipFill>
          <a:blip r:embed="rId10"/>
          <a:stretch>
            <a:fillRect/>
          </a:stretch>
        </p:blipFill>
        <p:spPr>
          <a:xfrm>
            <a:off x="5867284" y="4328097"/>
            <a:ext cx="1063751" cy="1409685"/>
          </a:xfrm>
          <a:prstGeom prst="rect">
            <a:avLst/>
          </a:prstGeom>
          <a:ln w="76200">
            <a:solidFill>
              <a:srgbClr val="C00000"/>
            </a:solidFill>
          </a:ln>
        </p:spPr>
      </p:pic>
      <p:pic>
        <p:nvPicPr>
          <p:cNvPr id="8" name="Picture 7">
            <a:extLst>
              <a:ext uri="{FF2B5EF4-FFF2-40B4-BE49-F238E27FC236}">
                <a16:creationId xmlns:a16="http://schemas.microsoft.com/office/drawing/2014/main" id="{72191027-F063-CCD5-878D-AE4D56B734B0}"/>
              </a:ext>
            </a:extLst>
          </p:cNvPr>
          <p:cNvPicPr>
            <a:picLocks noChangeAspect="1"/>
          </p:cNvPicPr>
          <p:nvPr/>
        </p:nvPicPr>
        <p:blipFill>
          <a:blip r:embed="rId11"/>
          <a:stretch>
            <a:fillRect/>
          </a:stretch>
        </p:blipFill>
        <p:spPr>
          <a:xfrm>
            <a:off x="7121742" y="4339673"/>
            <a:ext cx="1063750" cy="1400604"/>
          </a:xfrm>
          <a:prstGeom prst="rect">
            <a:avLst/>
          </a:prstGeom>
          <a:ln w="76200">
            <a:solidFill>
              <a:srgbClr val="C00000"/>
            </a:solidFill>
          </a:ln>
        </p:spPr>
      </p:pic>
      <p:pic>
        <p:nvPicPr>
          <p:cNvPr id="10" name="Picture 9">
            <a:extLst>
              <a:ext uri="{FF2B5EF4-FFF2-40B4-BE49-F238E27FC236}">
                <a16:creationId xmlns:a16="http://schemas.microsoft.com/office/drawing/2014/main" id="{18287257-7F9A-A362-115B-10C9CFB4EDCC}"/>
              </a:ext>
            </a:extLst>
          </p:cNvPr>
          <p:cNvPicPr>
            <a:picLocks noChangeAspect="1"/>
          </p:cNvPicPr>
          <p:nvPr/>
        </p:nvPicPr>
        <p:blipFill>
          <a:blip r:embed="rId12"/>
          <a:stretch>
            <a:fillRect/>
          </a:stretch>
        </p:blipFill>
        <p:spPr>
          <a:xfrm>
            <a:off x="9630658" y="4366333"/>
            <a:ext cx="1063751" cy="1157360"/>
          </a:xfrm>
          <a:prstGeom prst="rect">
            <a:avLst/>
          </a:prstGeom>
          <a:ln w="76200">
            <a:solidFill>
              <a:srgbClr val="C00000"/>
            </a:solidFill>
          </a:ln>
        </p:spPr>
      </p:pic>
      <p:pic>
        <p:nvPicPr>
          <p:cNvPr id="11" name="Picture 10">
            <a:extLst>
              <a:ext uri="{FF2B5EF4-FFF2-40B4-BE49-F238E27FC236}">
                <a16:creationId xmlns:a16="http://schemas.microsoft.com/office/drawing/2014/main" id="{23EA031A-B8F5-2DBB-9226-CC9438CEE64B}"/>
              </a:ext>
            </a:extLst>
          </p:cNvPr>
          <p:cNvPicPr>
            <a:picLocks noChangeAspect="1"/>
          </p:cNvPicPr>
          <p:nvPr/>
        </p:nvPicPr>
        <p:blipFill>
          <a:blip r:embed="rId13"/>
          <a:stretch>
            <a:fillRect/>
          </a:stretch>
        </p:blipFill>
        <p:spPr>
          <a:xfrm>
            <a:off x="7119505" y="2501587"/>
            <a:ext cx="1063751" cy="1191037"/>
          </a:xfrm>
          <a:prstGeom prst="rect">
            <a:avLst/>
          </a:prstGeom>
          <a:ln w="76200">
            <a:solidFill>
              <a:schemeClr val="accent4"/>
            </a:solidFill>
          </a:ln>
        </p:spPr>
      </p:pic>
      <p:pic>
        <p:nvPicPr>
          <p:cNvPr id="12" name="Picture 11">
            <a:extLst>
              <a:ext uri="{FF2B5EF4-FFF2-40B4-BE49-F238E27FC236}">
                <a16:creationId xmlns:a16="http://schemas.microsoft.com/office/drawing/2014/main" id="{4E87907A-89E1-E5D5-9482-4C0717C1B720}"/>
              </a:ext>
            </a:extLst>
          </p:cNvPr>
          <p:cNvPicPr>
            <a:picLocks noChangeAspect="1"/>
          </p:cNvPicPr>
          <p:nvPr/>
        </p:nvPicPr>
        <p:blipFill>
          <a:blip r:embed="rId14"/>
          <a:stretch>
            <a:fillRect/>
          </a:stretch>
        </p:blipFill>
        <p:spPr>
          <a:xfrm>
            <a:off x="8376200" y="2508885"/>
            <a:ext cx="1063750" cy="1169245"/>
          </a:xfrm>
          <a:prstGeom prst="rect">
            <a:avLst/>
          </a:prstGeom>
          <a:ln w="76200">
            <a:solidFill>
              <a:schemeClr val="accent4"/>
            </a:solidFill>
          </a:ln>
        </p:spPr>
      </p:pic>
      <p:pic>
        <p:nvPicPr>
          <p:cNvPr id="13" name="Picture 12">
            <a:extLst>
              <a:ext uri="{FF2B5EF4-FFF2-40B4-BE49-F238E27FC236}">
                <a16:creationId xmlns:a16="http://schemas.microsoft.com/office/drawing/2014/main" id="{45C4E334-1F7D-D60E-EEF4-6AA803D8D515}"/>
              </a:ext>
            </a:extLst>
          </p:cNvPr>
          <p:cNvPicPr>
            <a:picLocks noChangeAspect="1"/>
          </p:cNvPicPr>
          <p:nvPr/>
        </p:nvPicPr>
        <p:blipFill>
          <a:blip r:embed="rId15"/>
          <a:stretch>
            <a:fillRect/>
          </a:stretch>
        </p:blipFill>
        <p:spPr>
          <a:xfrm>
            <a:off x="5867284" y="2472053"/>
            <a:ext cx="1063750" cy="1418334"/>
          </a:xfrm>
          <a:prstGeom prst="rect">
            <a:avLst/>
          </a:prstGeom>
          <a:ln w="76200">
            <a:solidFill>
              <a:schemeClr val="accent4"/>
            </a:solidFill>
          </a:ln>
        </p:spPr>
      </p:pic>
      <p:pic>
        <p:nvPicPr>
          <p:cNvPr id="14" name="Picture 13">
            <a:extLst>
              <a:ext uri="{FF2B5EF4-FFF2-40B4-BE49-F238E27FC236}">
                <a16:creationId xmlns:a16="http://schemas.microsoft.com/office/drawing/2014/main" id="{B9C180F6-6497-1973-582A-32313D15D7F3}"/>
              </a:ext>
            </a:extLst>
          </p:cNvPr>
          <p:cNvPicPr>
            <a:picLocks noChangeAspect="1"/>
          </p:cNvPicPr>
          <p:nvPr/>
        </p:nvPicPr>
        <p:blipFill>
          <a:blip r:embed="rId16"/>
          <a:stretch>
            <a:fillRect/>
          </a:stretch>
        </p:blipFill>
        <p:spPr>
          <a:xfrm>
            <a:off x="10885116" y="2479839"/>
            <a:ext cx="1063750" cy="1376121"/>
          </a:xfrm>
          <a:prstGeom prst="rect">
            <a:avLst/>
          </a:prstGeom>
          <a:ln w="76200">
            <a:solidFill>
              <a:schemeClr val="accent4"/>
            </a:solidFill>
          </a:ln>
        </p:spPr>
      </p:pic>
      <p:pic>
        <p:nvPicPr>
          <p:cNvPr id="15" name="Picture 14">
            <a:extLst>
              <a:ext uri="{FF2B5EF4-FFF2-40B4-BE49-F238E27FC236}">
                <a16:creationId xmlns:a16="http://schemas.microsoft.com/office/drawing/2014/main" id="{EBF494E5-ABC9-E102-B868-82A1A17A9D85}"/>
              </a:ext>
            </a:extLst>
          </p:cNvPr>
          <p:cNvPicPr>
            <a:picLocks noChangeAspect="1"/>
          </p:cNvPicPr>
          <p:nvPr/>
        </p:nvPicPr>
        <p:blipFill>
          <a:blip r:embed="rId17"/>
          <a:stretch>
            <a:fillRect/>
          </a:stretch>
        </p:blipFill>
        <p:spPr>
          <a:xfrm>
            <a:off x="9628421" y="2504712"/>
            <a:ext cx="1063750" cy="1198972"/>
          </a:xfrm>
          <a:prstGeom prst="rect">
            <a:avLst/>
          </a:prstGeom>
          <a:ln w="76200">
            <a:solidFill>
              <a:schemeClr val="accent4"/>
            </a:solidFill>
          </a:ln>
        </p:spPr>
      </p:pic>
      <p:sp>
        <p:nvSpPr>
          <p:cNvPr id="16" name="Rectangle 15">
            <a:extLst>
              <a:ext uri="{FF2B5EF4-FFF2-40B4-BE49-F238E27FC236}">
                <a16:creationId xmlns:a16="http://schemas.microsoft.com/office/drawing/2014/main" id="{91AC5855-29A4-2E13-0E49-30AF84202145}"/>
              </a:ext>
            </a:extLst>
          </p:cNvPr>
          <p:cNvSpPr/>
          <p:nvPr/>
        </p:nvSpPr>
        <p:spPr>
          <a:xfrm>
            <a:off x="-54500" y="4790003"/>
            <a:ext cx="5716514" cy="1029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275B71FA-F50D-C757-D621-AABC70919FEA}"/>
              </a:ext>
            </a:extLst>
          </p:cNvPr>
          <p:cNvSpPr txBox="1">
            <a:spLocks noChangeArrowheads="1"/>
          </p:cNvSpPr>
          <p:nvPr/>
        </p:nvSpPr>
        <p:spPr bwMode="auto">
          <a:xfrm>
            <a:off x="4422601" y="6455682"/>
            <a:ext cx="3346797" cy="255197"/>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Calibri" panose="020F0502020204030204" pitchFamily="34" charset="0"/>
                <a:cs typeface="Calibri" panose="020F0502020204030204" pitchFamily="34" charset="0"/>
              </a:rPr>
              <a:t>https://www.think2perform.com/</a:t>
            </a:r>
            <a:r>
              <a:rPr lang="en-US" sz="1200" b="1" dirty="0" err="1">
                <a:solidFill>
                  <a:schemeClr val="bg1"/>
                </a:solidFill>
                <a:latin typeface="Calibri" panose="020F0502020204030204" pitchFamily="34" charset="0"/>
                <a:cs typeface="Calibri" panose="020F0502020204030204" pitchFamily="34" charset="0"/>
              </a:rPr>
              <a:t>values#start</a:t>
            </a:r>
            <a:endParaRPr lang="en-US"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258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par>
                                <p:cTn id="31" presetID="3" presetClass="entr" presetSubtype="1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par>
                                <p:cTn id="34" presetID="3" presetClass="entr" presetSubtype="1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linds(horizontal)">
                                      <p:cBhvr>
                                        <p:cTn id="41" dur="500"/>
                                        <p:tgtEl>
                                          <p:spTgt spid="20"/>
                                        </p:tgtEl>
                                      </p:cBhvr>
                                    </p:animEffect>
                                  </p:childTnLst>
                                </p:cTn>
                              </p:par>
                              <p:par>
                                <p:cTn id="42" presetID="3" presetClass="entr" presetSubtype="1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linds(horizontal)">
                                      <p:cBhvr>
                                        <p:cTn id="44" dur="500"/>
                                        <p:tgtEl>
                                          <p:spTgt spid="6"/>
                                        </p:tgtEl>
                                      </p:cBhvr>
                                    </p:animEffect>
                                  </p:childTnLst>
                                </p:cTn>
                              </p:par>
                              <p:par>
                                <p:cTn id="45" presetID="3" presetClass="entr" presetSubtype="1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par>
                                <p:cTn id="48" presetID="3" presetClass="entr" presetSubtype="1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linds(horizontal)">
                                      <p:cBhvr>
                                        <p:cTn id="50" dur="500"/>
                                        <p:tgtEl>
                                          <p:spTgt spid="9"/>
                                        </p:tgtEl>
                                      </p:cBhvr>
                                    </p:animEffect>
                                  </p:childTnLst>
                                </p:cTn>
                              </p:par>
                              <p:par>
                                <p:cTn id="51" presetID="3" presetClass="entr" presetSubtype="1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linds(horizontal)">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Homework for You</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30317F"/>
                </a:solidFill>
              </a:rPr>
              <a:t>Make a list of the 5-10 most important criteria you are looking for in a job or career.</a:t>
            </a:r>
          </a:p>
          <a:p>
            <a:pPr marL="0" indent="0" algn="ctr">
              <a:buNone/>
            </a:pPr>
            <a:endParaRPr lang="en-US" sz="3600" b="1" i="1" dirty="0">
              <a:solidFill>
                <a:srgbClr val="30317F"/>
              </a:solidFill>
            </a:endParaRPr>
          </a:p>
          <a:p>
            <a:pPr marL="0" indent="0" algn="ctr">
              <a:buNone/>
            </a:pPr>
            <a:r>
              <a:rPr lang="en-US" sz="3600" b="1" i="1" dirty="0">
                <a:solidFill>
                  <a:srgbClr val="30317F"/>
                </a:solidFill>
              </a:rPr>
              <a:t>Rank these criteria.</a:t>
            </a:r>
          </a:p>
          <a:p>
            <a:pPr marL="0" indent="0" algn="ctr">
              <a:buNone/>
            </a:pPr>
            <a:endParaRPr lang="en-US" sz="3600" b="1" i="1" dirty="0">
              <a:solidFill>
                <a:srgbClr val="30317F"/>
              </a:solidFill>
            </a:endParaRPr>
          </a:p>
          <a:p>
            <a:pPr marL="0" indent="0" algn="ctr">
              <a:buNone/>
            </a:pPr>
            <a:r>
              <a:rPr lang="en-US" sz="3600" b="1" i="1" dirty="0">
                <a:solidFill>
                  <a:srgbClr val="30317F"/>
                </a:solidFill>
              </a:rPr>
              <a:t>Connect these criteria to your long-term and </a:t>
            </a:r>
            <a:br>
              <a:rPr lang="en-US" sz="3600" b="1" i="1" dirty="0">
                <a:solidFill>
                  <a:srgbClr val="30317F"/>
                </a:solidFill>
              </a:rPr>
            </a:br>
            <a:r>
              <a:rPr lang="en-US" sz="3600" b="1" i="1" dirty="0">
                <a:solidFill>
                  <a:srgbClr val="30317F"/>
                </a:solidFill>
              </a:rPr>
              <a:t>short-term goals. Connect these criteria to your values.</a:t>
            </a:r>
            <a:endParaRPr lang="en-US" i="1" dirty="0">
              <a:solidFill>
                <a:srgbClr val="30317F"/>
              </a:solidFill>
            </a:endParaRPr>
          </a:p>
        </p:txBody>
      </p:sp>
    </p:spTree>
    <p:extLst>
      <p:ext uri="{BB962C8B-B14F-4D97-AF65-F5344CB8AC3E}">
        <p14:creationId xmlns:p14="http://schemas.microsoft.com/office/powerpoint/2010/main" val="2736254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More Homework for You</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b="1" i="1" u="sng" dirty="0">
                <a:solidFill>
                  <a:srgbClr val="C00000"/>
                </a:solidFill>
              </a:rPr>
              <a:t>Once a week:</a:t>
            </a:r>
            <a:r>
              <a:rPr lang="en-US" sz="3300" b="1" i="1" dirty="0">
                <a:solidFill>
                  <a:srgbClr val="C00000"/>
                </a:solidFill>
              </a:rPr>
              <a:t> 	   Make a list of the money you are </a:t>
            </a:r>
            <a:br>
              <a:rPr lang="en-US" sz="3300" b="1" i="1" dirty="0">
                <a:solidFill>
                  <a:srgbClr val="C00000"/>
                </a:solidFill>
              </a:rPr>
            </a:br>
            <a:r>
              <a:rPr lang="en-US" sz="3300" b="1" i="1" dirty="0">
                <a:solidFill>
                  <a:srgbClr val="C00000"/>
                </a:solidFill>
              </a:rPr>
              <a:t>			   going to spend this week.</a:t>
            </a:r>
            <a:br>
              <a:rPr lang="en-US" sz="3300" b="1" i="1" dirty="0">
                <a:solidFill>
                  <a:srgbClr val="C00000"/>
                </a:solidFill>
              </a:rPr>
            </a:br>
            <a:endParaRPr lang="en-US" sz="3300" b="1" i="1" dirty="0">
              <a:solidFill>
                <a:srgbClr val="C00000"/>
              </a:solidFill>
            </a:endParaRPr>
          </a:p>
          <a:p>
            <a:pPr marL="0" indent="0">
              <a:buNone/>
            </a:pPr>
            <a:r>
              <a:rPr lang="en-US" sz="3300" b="1" i="1" u="sng" dirty="0">
                <a:solidFill>
                  <a:srgbClr val="C00000"/>
                </a:solidFill>
              </a:rPr>
              <a:t>Once a month:</a:t>
            </a:r>
            <a:r>
              <a:rPr lang="en-US" sz="3300" b="1" i="1" dirty="0">
                <a:solidFill>
                  <a:srgbClr val="C00000"/>
                </a:solidFill>
              </a:rPr>
              <a:t>	   Make a list of how your job serves </a:t>
            </a:r>
            <a:br>
              <a:rPr lang="en-US" sz="3300" b="1" i="1" dirty="0">
                <a:solidFill>
                  <a:srgbClr val="C00000"/>
                </a:solidFill>
              </a:rPr>
            </a:br>
            <a:r>
              <a:rPr lang="en-US" sz="3300" b="1" i="1" dirty="0">
                <a:solidFill>
                  <a:srgbClr val="C00000"/>
                </a:solidFill>
              </a:rPr>
              <a:t>			   your values – or how school serves </a:t>
            </a:r>
            <a:br>
              <a:rPr lang="en-US" sz="3300" b="1" i="1" dirty="0">
                <a:solidFill>
                  <a:srgbClr val="C00000"/>
                </a:solidFill>
              </a:rPr>
            </a:br>
            <a:r>
              <a:rPr lang="en-US" sz="3300" b="1" i="1" dirty="0">
                <a:solidFill>
                  <a:srgbClr val="C00000"/>
                </a:solidFill>
              </a:rPr>
              <a:t>			   your values over the long-term.</a:t>
            </a:r>
            <a:br>
              <a:rPr lang="en-US" sz="3300" b="1" i="1" dirty="0">
                <a:solidFill>
                  <a:srgbClr val="C00000"/>
                </a:solidFill>
              </a:rPr>
            </a:br>
            <a:endParaRPr lang="en-US" sz="3300" b="1" i="1" dirty="0">
              <a:solidFill>
                <a:srgbClr val="C00000"/>
              </a:solidFill>
            </a:endParaRPr>
          </a:p>
          <a:p>
            <a:pPr marL="0" indent="0">
              <a:buNone/>
            </a:pPr>
            <a:r>
              <a:rPr lang="en-US" sz="3300" b="1" i="1" u="sng" dirty="0">
                <a:solidFill>
                  <a:srgbClr val="C00000"/>
                </a:solidFill>
              </a:rPr>
              <a:t>Once a year:</a:t>
            </a:r>
            <a:r>
              <a:rPr lang="en-US" sz="3300" b="1" i="1" dirty="0">
                <a:solidFill>
                  <a:srgbClr val="C00000"/>
                </a:solidFill>
              </a:rPr>
              <a:t> 	   Revisit your values and identify </a:t>
            </a:r>
            <a:br>
              <a:rPr lang="en-US" sz="3300" b="1" i="1" dirty="0">
                <a:solidFill>
                  <a:srgbClr val="C00000"/>
                </a:solidFill>
              </a:rPr>
            </a:br>
            <a:r>
              <a:rPr lang="en-US" sz="3300" b="1" i="1" dirty="0">
                <a:solidFill>
                  <a:srgbClr val="C00000"/>
                </a:solidFill>
              </a:rPr>
              <a:t>			   your short- and long-term goals.</a:t>
            </a:r>
            <a:endParaRPr lang="en-US" sz="3300" i="1" dirty="0">
              <a:solidFill>
                <a:srgbClr val="C00000"/>
              </a:solidFill>
            </a:endParaRPr>
          </a:p>
        </p:txBody>
      </p:sp>
    </p:spTree>
    <p:extLst>
      <p:ext uri="{BB962C8B-B14F-4D97-AF65-F5344CB8AC3E}">
        <p14:creationId xmlns:p14="http://schemas.microsoft.com/office/powerpoint/2010/main" val="1546572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Values, 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b="1" i="1" dirty="0">
                <a:solidFill>
                  <a:srgbClr val="C00000"/>
                </a:solidFill>
              </a:rPr>
              <a:t>Budgeting &amp; Debt Management</a:t>
            </a:r>
            <a:br>
              <a:rPr lang="en-US" sz="3000" b="1" i="1" dirty="0"/>
            </a:br>
            <a:endParaRPr lang="en-US" sz="3000" b="1" i="1" dirty="0"/>
          </a:p>
          <a:p>
            <a:r>
              <a:rPr lang="en-US" sz="3000" b="1" i="1" dirty="0">
                <a:solidFill>
                  <a:srgbClr val="0000CC"/>
                </a:solidFill>
              </a:rPr>
              <a:t>Resetting your financial plan</a:t>
            </a:r>
            <a:br>
              <a:rPr lang="en-US" sz="3000" b="1" i="1" dirty="0">
                <a:solidFill>
                  <a:srgbClr val="0000CC"/>
                </a:solidFill>
              </a:rPr>
            </a:br>
            <a:endParaRPr lang="en-US" sz="3000" b="1" i="1" dirty="0">
              <a:solidFill>
                <a:srgbClr val="0000CC"/>
              </a:solidFill>
            </a:endParaRPr>
          </a:p>
          <a:p>
            <a:r>
              <a:rPr lang="en-US" sz="3000" b="1" i="1" dirty="0">
                <a:solidFill>
                  <a:srgbClr val="006600"/>
                </a:solidFill>
              </a:rPr>
              <a:t>Tax planning</a:t>
            </a:r>
          </a:p>
          <a:p>
            <a:endParaRPr lang="en-US" sz="3000" b="1" i="1" dirty="0">
              <a:solidFill>
                <a:srgbClr val="006600"/>
              </a:solidFill>
            </a:endParaRPr>
          </a:p>
          <a:p>
            <a:r>
              <a:rPr lang="en-US" sz="3000" b="1" i="1" dirty="0">
                <a:solidFill>
                  <a:srgbClr val="7030A0"/>
                </a:solidFill>
              </a:rPr>
              <a:t>Summer Work, Holiday spending &amp; New Year’s Resolutions</a:t>
            </a:r>
            <a:br>
              <a:rPr lang="en-US" sz="3000" b="1" i="1" dirty="0">
                <a:solidFill>
                  <a:srgbClr val="006600"/>
                </a:solidFill>
              </a:rPr>
            </a:br>
            <a:endParaRPr lang="en-US" sz="3000" b="1" i="1" dirty="0">
              <a:solidFill>
                <a:srgbClr val="006600"/>
              </a:solidFill>
            </a:endParaRPr>
          </a:p>
          <a:p>
            <a:r>
              <a:rPr lang="en-US" sz="3000" b="1" i="1" dirty="0">
                <a:solidFill>
                  <a:srgbClr val="002060"/>
                </a:solidFill>
              </a:rPr>
              <a:t>Revisiting your family, personal &amp; career goals</a:t>
            </a:r>
            <a:endParaRPr lang="en-US" sz="3000" i="1" dirty="0">
              <a:solidFill>
                <a:srgbClr val="002060"/>
              </a:solidFill>
            </a:endParaRPr>
          </a:p>
        </p:txBody>
      </p:sp>
    </p:spTree>
    <p:extLst>
      <p:ext uri="{BB962C8B-B14F-4D97-AF65-F5344CB8AC3E}">
        <p14:creationId xmlns:p14="http://schemas.microsoft.com/office/powerpoint/2010/main" val="3484864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Budgeting &amp; Debt Management</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i="1" dirty="0">
                <a:solidFill>
                  <a:srgbClr val="C00000"/>
                </a:solidFill>
              </a:rPr>
              <a:t>Budgeting – The one truth is that you can only spend money that you have or earn…unless you borrow.</a:t>
            </a:r>
            <a:br>
              <a:rPr lang="en-US" sz="3600" b="1" i="1" dirty="0">
                <a:solidFill>
                  <a:srgbClr val="C00000"/>
                </a:solidFill>
              </a:rPr>
            </a:br>
            <a:endParaRPr lang="en-US" sz="3600" b="1" i="1" dirty="0">
              <a:solidFill>
                <a:srgbClr val="C00000"/>
              </a:solidFill>
            </a:endParaRPr>
          </a:p>
          <a:p>
            <a:pPr lvl="1"/>
            <a:r>
              <a:rPr lang="en-US" sz="2800" b="1" i="1" dirty="0">
                <a:solidFill>
                  <a:srgbClr val="C00000"/>
                </a:solidFill>
              </a:rPr>
              <a:t>Find a budget approach that works for you.</a:t>
            </a:r>
          </a:p>
          <a:p>
            <a:pPr lvl="1"/>
            <a:r>
              <a:rPr lang="en-US" sz="2800" b="1" i="1" dirty="0">
                <a:solidFill>
                  <a:srgbClr val="C00000"/>
                </a:solidFill>
              </a:rPr>
              <a:t>Don’t outsource all of your budgeting to apps, websites or your bank. Do it yourself. Internalize the numbers.</a:t>
            </a:r>
          </a:p>
          <a:p>
            <a:pPr lvl="1"/>
            <a:r>
              <a:rPr lang="en-US" sz="2800" b="1" i="1" dirty="0">
                <a:solidFill>
                  <a:srgbClr val="C00000"/>
                </a:solidFill>
              </a:rPr>
              <a:t>Set boundaries and rules – make willpower natural.</a:t>
            </a:r>
          </a:p>
          <a:p>
            <a:pPr lvl="1"/>
            <a:r>
              <a:rPr lang="en-US" sz="2800" b="1" i="1" dirty="0">
                <a:solidFill>
                  <a:srgbClr val="C00000"/>
                </a:solidFill>
              </a:rPr>
              <a:t>Set goals and challenges – make saving a game.</a:t>
            </a:r>
          </a:p>
          <a:p>
            <a:pPr lvl="1"/>
            <a:endParaRPr lang="en-US" sz="2800" b="1" i="1" dirty="0">
              <a:solidFill>
                <a:srgbClr val="C00000"/>
              </a:solidFill>
            </a:endParaRPr>
          </a:p>
          <a:p>
            <a:pPr lvl="1"/>
            <a:r>
              <a:rPr lang="en-US" sz="2800" b="1" i="1" dirty="0">
                <a:solidFill>
                  <a:srgbClr val="C00000"/>
                </a:solidFill>
              </a:rPr>
              <a:t>Align your spending with your values and what you care about most.</a:t>
            </a:r>
          </a:p>
        </p:txBody>
      </p:sp>
    </p:spTree>
    <p:extLst>
      <p:ext uri="{BB962C8B-B14F-4D97-AF65-F5344CB8AC3E}">
        <p14:creationId xmlns:p14="http://schemas.microsoft.com/office/powerpoint/2010/main" val="842331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Budgeting &amp; Debt Management</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i="1" dirty="0">
                <a:solidFill>
                  <a:srgbClr val="C00000"/>
                </a:solidFill>
              </a:rPr>
              <a:t>Debt Management – When you borrow, you are saying that your present needs are so great that you are willing to endure some pain or sacrifice in the future to satisfy those needs</a:t>
            </a:r>
            <a:r>
              <a:rPr lang="en-US" b="1" i="1" dirty="0">
                <a:solidFill>
                  <a:srgbClr val="C00000"/>
                </a:solidFill>
              </a:rPr>
              <a:t> </a:t>
            </a:r>
            <a:r>
              <a:rPr lang="en-US" sz="1800" b="1" i="1" dirty="0">
                <a:solidFill>
                  <a:srgbClr val="C00000"/>
                </a:solidFill>
              </a:rPr>
              <a:t>(and almost all students do this)</a:t>
            </a:r>
            <a:r>
              <a:rPr lang="en-US" b="1" i="1" dirty="0">
                <a:solidFill>
                  <a:srgbClr val="C00000"/>
                </a:solidFill>
              </a:rPr>
              <a:t>.</a:t>
            </a:r>
          </a:p>
          <a:p>
            <a:pPr lvl="1"/>
            <a:endParaRPr lang="en-US" sz="2800" b="1" i="1" dirty="0">
              <a:solidFill>
                <a:srgbClr val="C00000"/>
              </a:solidFill>
            </a:endParaRPr>
          </a:p>
          <a:p>
            <a:pPr lvl="1"/>
            <a:r>
              <a:rPr lang="en-US" b="1" i="1" dirty="0">
                <a:solidFill>
                  <a:srgbClr val="C00000"/>
                </a:solidFill>
              </a:rPr>
              <a:t>Whenever you borrow – whether it’s student loans or credit card debt – make a plan for how you’re going to repay that debt.</a:t>
            </a:r>
          </a:p>
          <a:p>
            <a:pPr lvl="1"/>
            <a:r>
              <a:rPr lang="en-US" b="1" i="1" dirty="0">
                <a:solidFill>
                  <a:srgbClr val="C00000"/>
                </a:solidFill>
              </a:rPr>
              <a:t>Interest: the premium you pay to use someone else’s money.</a:t>
            </a:r>
          </a:p>
          <a:p>
            <a:pPr lvl="2"/>
            <a:r>
              <a:rPr lang="en-US" sz="2400" b="1" i="1" dirty="0">
                <a:solidFill>
                  <a:srgbClr val="C00000"/>
                </a:solidFill>
              </a:rPr>
              <a:t>Find loans with low rates, no fees or penalties &amp; a short repayment term.</a:t>
            </a:r>
          </a:p>
          <a:p>
            <a:pPr lvl="1"/>
            <a:r>
              <a:rPr lang="en-US" b="1" i="1" dirty="0">
                <a:solidFill>
                  <a:srgbClr val="C00000"/>
                </a:solidFill>
              </a:rPr>
              <a:t>Once a year, talk to a bank or lender about consolidating your debt.</a:t>
            </a:r>
            <a:br>
              <a:rPr lang="en-US" b="1" i="1" dirty="0">
                <a:solidFill>
                  <a:srgbClr val="C00000"/>
                </a:solidFill>
              </a:rPr>
            </a:br>
            <a:endParaRPr lang="en-US" b="1" i="1" dirty="0">
              <a:solidFill>
                <a:srgbClr val="C00000"/>
              </a:solidFill>
            </a:endParaRPr>
          </a:p>
          <a:p>
            <a:pPr lvl="1"/>
            <a:r>
              <a:rPr lang="en-US" b="1" i="1" dirty="0">
                <a:solidFill>
                  <a:srgbClr val="C00000"/>
                </a:solidFill>
              </a:rPr>
              <a:t>Live a life that is not controlled by debt. This starts with your values, your behavior &amp; your budgeting. Always have a plan to get rid of your debt.</a:t>
            </a:r>
          </a:p>
        </p:txBody>
      </p:sp>
    </p:spTree>
    <p:extLst>
      <p:ext uri="{BB962C8B-B14F-4D97-AF65-F5344CB8AC3E}">
        <p14:creationId xmlns:p14="http://schemas.microsoft.com/office/powerpoint/2010/main" val="2798459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0000CC"/>
                </a:solidFill>
              </a:rPr>
              <a:t>Resetting your financial plan</a:t>
            </a:r>
            <a:br>
              <a:rPr lang="en-US" sz="3600" b="1" i="1" dirty="0">
                <a:solidFill>
                  <a:srgbClr val="0000CC"/>
                </a:solidFill>
              </a:rPr>
            </a:br>
            <a:endParaRPr lang="en-US" sz="3600" b="1" i="1" dirty="0">
              <a:solidFill>
                <a:srgbClr val="0000CC"/>
              </a:solidFill>
            </a:endParaRPr>
          </a:p>
          <a:p>
            <a:pPr lvl="1"/>
            <a:r>
              <a:rPr lang="en-US" sz="3000" b="1" i="1" dirty="0">
                <a:solidFill>
                  <a:srgbClr val="0000CC"/>
                </a:solidFill>
              </a:rPr>
              <a:t>Revisit your values and identify your short- and long-term goals</a:t>
            </a:r>
          </a:p>
          <a:p>
            <a:pPr lvl="1"/>
            <a:r>
              <a:rPr lang="en-US" sz="3000" b="1" i="1" dirty="0">
                <a:solidFill>
                  <a:srgbClr val="0000CC"/>
                </a:solidFill>
              </a:rPr>
              <a:t>Analyze your insurance, phone, subscription and other expenses</a:t>
            </a:r>
          </a:p>
          <a:p>
            <a:pPr lvl="1"/>
            <a:r>
              <a:rPr lang="en-US" sz="3000" b="1" i="1" dirty="0">
                <a:solidFill>
                  <a:srgbClr val="0000CC"/>
                </a:solidFill>
              </a:rPr>
              <a:t>Should you look for a new job?</a:t>
            </a:r>
          </a:p>
          <a:p>
            <a:pPr lvl="1"/>
            <a:r>
              <a:rPr lang="en-US" sz="3000" b="1" i="1" dirty="0">
                <a:solidFill>
                  <a:srgbClr val="0000CC"/>
                </a:solidFill>
              </a:rPr>
              <a:t>Start a money journal – note your behaviors, feelings and emotions related to how you spend money</a:t>
            </a:r>
          </a:p>
          <a:p>
            <a:pPr lvl="1"/>
            <a:r>
              <a:rPr lang="en-US" sz="3000" b="1" i="1" dirty="0">
                <a:solidFill>
                  <a:srgbClr val="0000CC"/>
                </a:solidFill>
              </a:rPr>
              <a:t>Share your financial goals with your family</a:t>
            </a:r>
          </a:p>
          <a:p>
            <a:pPr lvl="1"/>
            <a:endParaRPr lang="en-US" i="1" dirty="0">
              <a:solidFill>
                <a:srgbClr val="002060"/>
              </a:solidFill>
            </a:endParaRPr>
          </a:p>
        </p:txBody>
      </p:sp>
    </p:spTree>
    <p:extLst>
      <p:ext uri="{BB962C8B-B14F-4D97-AF65-F5344CB8AC3E}">
        <p14:creationId xmlns:p14="http://schemas.microsoft.com/office/powerpoint/2010/main" val="3026725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#3</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C00000"/>
                </a:solidFill>
              </a:rPr>
              <a:t>Begin building your personal – and possibly business – debt profile.</a:t>
            </a:r>
          </a:p>
          <a:p>
            <a:r>
              <a:rPr lang="en-US" sz="2400" b="1" i="1" dirty="0">
                <a:solidFill>
                  <a:srgbClr val="C00000"/>
                </a:solidFill>
              </a:rPr>
              <a:t>Check your credit score regularly and check your credit report annually. Make sure that the information in your account and affecting your debt profile is accurate.</a:t>
            </a:r>
          </a:p>
          <a:p>
            <a:r>
              <a:rPr lang="en-US" sz="2400" b="1" i="1" dirty="0">
                <a:solidFill>
                  <a:srgbClr val="C00000"/>
                </a:solidFill>
              </a:rPr>
              <a:t>Get at least 1 credit card as soon as possible. Think about having 2 or 3 credit cards. Only use them as you would use a debit card or cash…but the credit features (a) can give you rewards or benefits or cash, and (b) help your credit score.</a:t>
            </a:r>
          </a:p>
          <a:p>
            <a:r>
              <a:rPr lang="en-US" sz="2400" b="1" i="1" dirty="0">
                <a:solidFill>
                  <a:srgbClr val="C00000"/>
                </a:solidFill>
              </a:rPr>
              <a:t>Getting a credit card is easier while you are young…so begin as quickly as possible.</a:t>
            </a:r>
          </a:p>
          <a:p>
            <a:r>
              <a:rPr lang="en-US" sz="2400" b="1" i="1" dirty="0">
                <a:solidFill>
                  <a:srgbClr val="C00000"/>
                </a:solidFill>
              </a:rPr>
              <a:t>When looking at credit cards, they are all very similar. Which is best depends on you. But I would look at 3 things: (1) do not pay an annual fee, (2) lower interest rate (not just any introductory rates, but the regular rates), and (3) what reward benefits are being offered.</a:t>
            </a:r>
          </a:p>
        </p:txBody>
      </p:sp>
    </p:spTree>
    <p:extLst>
      <p:ext uri="{BB962C8B-B14F-4D97-AF65-F5344CB8AC3E}">
        <p14:creationId xmlns:p14="http://schemas.microsoft.com/office/powerpoint/2010/main" val="3540173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2348664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006600"/>
                </a:solidFill>
              </a:rPr>
              <a:t>Tax planning</a:t>
            </a:r>
            <a:br>
              <a:rPr lang="en-US" sz="3600" b="1" i="1" dirty="0">
                <a:solidFill>
                  <a:srgbClr val="006600"/>
                </a:solidFill>
              </a:rPr>
            </a:br>
            <a:endParaRPr lang="en-US" sz="2400" b="1" i="1" dirty="0">
              <a:solidFill>
                <a:srgbClr val="006600"/>
              </a:solidFill>
            </a:endParaRPr>
          </a:p>
          <a:p>
            <a:pPr lvl="1"/>
            <a:r>
              <a:rPr lang="en-US" sz="3000" b="1" i="1" dirty="0">
                <a:solidFill>
                  <a:srgbClr val="006600"/>
                </a:solidFill>
              </a:rPr>
              <a:t>Do you want to make any charitable donations before year-end (or wait until January)?</a:t>
            </a:r>
          </a:p>
          <a:p>
            <a:pPr lvl="1"/>
            <a:r>
              <a:rPr lang="en-US" sz="3000" b="1" i="1" dirty="0">
                <a:solidFill>
                  <a:srgbClr val="006600"/>
                </a:solidFill>
              </a:rPr>
              <a:t>Should you recognize any investment gains or losses before year-end?</a:t>
            </a:r>
          </a:p>
          <a:p>
            <a:pPr lvl="1"/>
            <a:r>
              <a:rPr lang="en-US" sz="3000" b="1" i="1" dirty="0">
                <a:solidFill>
                  <a:srgbClr val="006600"/>
                </a:solidFill>
              </a:rPr>
              <a:t>Do you know all of the deductions and credits that you are eligible for?</a:t>
            </a:r>
            <a:endParaRPr lang="en-US" sz="3000" i="1" dirty="0">
              <a:solidFill>
                <a:srgbClr val="006600"/>
              </a:solidFill>
            </a:endParaRPr>
          </a:p>
          <a:p>
            <a:pPr lvl="1"/>
            <a:r>
              <a:rPr lang="en-US" sz="3000" b="1" i="1" dirty="0">
                <a:solidFill>
                  <a:srgbClr val="006600"/>
                </a:solidFill>
              </a:rPr>
              <a:t>Did you receive a tax refund this year? Do you really want a tax refund each year?</a:t>
            </a:r>
          </a:p>
        </p:txBody>
      </p:sp>
    </p:spTree>
    <p:extLst>
      <p:ext uri="{BB962C8B-B14F-4D97-AF65-F5344CB8AC3E}">
        <p14:creationId xmlns:p14="http://schemas.microsoft.com/office/powerpoint/2010/main" val="22407855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7030A0"/>
                </a:solidFill>
              </a:rPr>
              <a:t>Summer Work</a:t>
            </a:r>
            <a:br>
              <a:rPr lang="en-US" sz="3600" b="1" i="1" dirty="0">
                <a:solidFill>
                  <a:srgbClr val="7030A0"/>
                </a:solidFill>
              </a:rPr>
            </a:br>
            <a:endParaRPr lang="en-US" sz="3600" b="1" i="1" dirty="0">
              <a:solidFill>
                <a:srgbClr val="7030A0"/>
              </a:solidFill>
            </a:endParaRPr>
          </a:p>
          <a:p>
            <a:pPr lvl="1"/>
            <a:r>
              <a:rPr lang="en-US" b="1" i="1" dirty="0">
                <a:solidFill>
                  <a:srgbClr val="7030A0"/>
                </a:solidFill>
              </a:rPr>
              <a:t>If you’re earning money this summer, make a plan for how that money is going to help you achieve your future goals.</a:t>
            </a:r>
          </a:p>
          <a:p>
            <a:pPr lvl="2"/>
            <a:r>
              <a:rPr lang="en-US" b="1" i="1" dirty="0">
                <a:solidFill>
                  <a:srgbClr val="7030A0"/>
                </a:solidFill>
              </a:rPr>
              <a:t>Yes, it’s okay to enjoy some of that money during this summer…but maybe don’t enjoy ALL of it.</a:t>
            </a:r>
          </a:p>
          <a:p>
            <a:pPr lvl="1"/>
            <a:r>
              <a:rPr lang="en-US" b="1" i="1" dirty="0">
                <a:solidFill>
                  <a:srgbClr val="7030A0"/>
                </a:solidFill>
              </a:rPr>
              <a:t>If you’re not earning money this summer, this is a great time to develop budgeting habits that will serve you in the long-term.</a:t>
            </a:r>
          </a:p>
          <a:p>
            <a:pPr lvl="1"/>
            <a:r>
              <a:rPr lang="en-US" b="1" i="1" dirty="0">
                <a:solidFill>
                  <a:srgbClr val="7030A0"/>
                </a:solidFill>
              </a:rPr>
              <a:t>When do you transition from a job that pays well (but doesn’t align with your career goals) (like bartending) to an internship or lower-paying job (that does align with your career goals)?</a:t>
            </a:r>
          </a:p>
          <a:p>
            <a:pPr lvl="2"/>
            <a:r>
              <a:rPr lang="en-US" b="1" i="1" dirty="0">
                <a:solidFill>
                  <a:srgbClr val="7030A0"/>
                </a:solidFill>
              </a:rPr>
              <a:t>Only you can decide that…but you probably will have to decide at some point.</a:t>
            </a:r>
          </a:p>
        </p:txBody>
      </p:sp>
    </p:spTree>
    <p:extLst>
      <p:ext uri="{BB962C8B-B14F-4D97-AF65-F5344CB8AC3E}">
        <p14:creationId xmlns:p14="http://schemas.microsoft.com/office/powerpoint/2010/main" val="3768576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b="1" i="1" dirty="0">
                <a:solidFill>
                  <a:srgbClr val="7030A0"/>
                </a:solidFill>
              </a:rPr>
              <a:t>Holiday spending</a:t>
            </a:r>
          </a:p>
          <a:p>
            <a:pPr lvl="1"/>
            <a:r>
              <a:rPr lang="en-US" b="1" i="1" dirty="0">
                <a:solidFill>
                  <a:srgbClr val="7030A0"/>
                </a:solidFill>
              </a:rPr>
              <a:t>Set a budget &amp; make lots of lists</a:t>
            </a:r>
          </a:p>
          <a:p>
            <a:pPr lvl="1"/>
            <a:r>
              <a:rPr lang="en-US" b="1" i="1" dirty="0">
                <a:solidFill>
                  <a:srgbClr val="7030A0"/>
                </a:solidFill>
              </a:rPr>
              <a:t>Make a list of what you are going to buy</a:t>
            </a:r>
          </a:p>
          <a:p>
            <a:pPr lvl="1"/>
            <a:r>
              <a:rPr lang="en-US" b="1" i="1" dirty="0">
                <a:solidFill>
                  <a:srgbClr val="7030A0"/>
                </a:solidFill>
              </a:rPr>
              <a:t>Make a list of what you are NOT going to buy</a:t>
            </a:r>
          </a:p>
          <a:p>
            <a:pPr lvl="1"/>
            <a:r>
              <a:rPr lang="en-US" b="1" i="1" dirty="0">
                <a:solidFill>
                  <a:srgbClr val="7030A0"/>
                </a:solidFill>
              </a:rPr>
              <a:t>Have open conversations about money with your family</a:t>
            </a:r>
          </a:p>
          <a:p>
            <a:pPr lvl="1"/>
            <a:endParaRPr lang="en-US" b="1" i="1" dirty="0">
              <a:solidFill>
                <a:srgbClr val="7030A0"/>
              </a:solidFill>
            </a:endParaRPr>
          </a:p>
          <a:p>
            <a:r>
              <a:rPr lang="en-US" sz="3000" b="1" i="1" dirty="0">
                <a:solidFill>
                  <a:srgbClr val="7030A0"/>
                </a:solidFill>
              </a:rPr>
              <a:t>New Year’s Resolutions</a:t>
            </a:r>
          </a:p>
          <a:p>
            <a:pPr lvl="1"/>
            <a:r>
              <a:rPr lang="en-US" b="1" i="1" dirty="0">
                <a:solidFill>
                  <a:srgbClr val="7030A0"/>
                </a:solidFill>
              </a:rPr>
              <a:t>Create specific financial goals </a:t>
            </a:r>
            <a:r>
              <a:rPr lang="en-US" sz="2000" b="1" i="1" dirty="0">
                <a:solidFill>
                  <a:srgbClr val="7030A0"/>
                </a:solidFill>
              </a:rPr>
              <a:t>(For example…Eliminate 3 subscriptions this year)</a:t>
            </a:r>
          </a:p>
          <a:p>
            <a:pPr lvl="1"/>
            <a:r>
              <a:rPr lang="en-US" b="1" i="1" dirty="0">
                <a:solidFill>
                  <a:srgbClr val="7030A0"/>
                </a:solidFill>
              </a:rPr>
              <a:t>Create generic financial goals </a:t>
            </a:r>
            <a:r>
              <a:rPr lang="en-US" sz="2000" b="1" i="1" dirty="0">
                <a:solidFill>
                  <a:srgbClr val="7030A0"/>
                </a:solidFill>
              </a:rPr>
              <a:t>(For example…Improve my credit score)</a:t>
            </a:r>
          </a:p>
          <a:p>
            <a:pPr lvl="1"/>
            <a:r>
              <a:rPr lang="en-US" b="1" i="1" dirty="0">
                <a:solidFill>
                  <a:srgbClr val="7030A0"/>
                </a:solidFill>
              </a:rPr>
              <a:t>Think about how financial resolutions relate to other resolutions</a:t>
            </a:r>
          </a:p>
          <a:p>
            <a:pPr lvl="2"/>
            <a:r>
              <a:rPr lang="en-US" sz="2400" b="1" i="1" dirty="0">
                <a:solidFill>
                  <a:srgbClr val="7030A0"/>
                </a:solidFill>
              </a:rPr>
              <a:t>If you want to exercise, travel or read more, what will it cost?</a:t>
            </a:r>
          </a:p>
        </p:txBody>
      </p:sp>
    </p:spTree>
    <p:extLst>
      <p:ext uri="{BB962C8B-B14F-4D97-AF65-F5344CB8AC3E}">
        <p14:creationId xmlns:p14="http://schemas.microsoft.com/office/powerpoint/2010/main" val="12306092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002060"/>
                </a:solidFill>
              </a:rPr>
              <a:t>Revisiting your family, personal &amp; career goals</a:t>
            </a:r>
            <a:br>
              <a:rPr lang="en-US" sz="3600" b="1" i="1" dirty="0">
                <a:solidFill>
                  <a:srgbClr val="002060"/>
                </a:solidFill>
              </a:rPr>
            </a:br>
            <a:endParaRPr lang="en-US" sz="3600" b="1" i="1" dirty="0">
              <a:solidFill>
                <a:srgbClr val="002060"/>
              </a:solidFill>
            </a:endParaRPr>
          </a:p>
          <a:p>
            <a:pPr lvl="1"/>
            <a:r>
              <a:rPr lang="en-US" sz="3000" b="1" i="1" dirty="0">
                <a:solidFill>
                  <a:srgbClr val="002060"/>
                </a:solidFill>
              </a:rPr>
              <a:t>What do you want to achieve over the next 1-2 years?</a:t>
            </a:r>
          </a:p>
          <a:p>
            <a:pPr lvl="1"/>
            <a:r>
              <a:rPr lang="en-US" sz="3000" b="1" i="1" dirty="0">
                <a:solidFill>
                  <a:srgbClr val="002060"/>
                </a:solidFill>
              </a:rPr>
              <a:t>What do you want to achieve over the next 3-5 years?</a:t>
            </a:r>
          </a:p>
          <a:p>
            <a:pPr lvl="1"/>
            <a:r>
              <a:rPr lang="en-US" sz="3000" b="1" i="1" dirty="0">
                <a:solidFill>
                  <a:srgbClr val="002060"/>
                </a:solidFill>
              </a:rPr>
              <a:t>What do you want to achieve over the next 10 years?</a:t>
            </a:r>
            <a:br>
              <a:rPr lang="en-US" sz="3000" b="1" i="1" dirty="0">
                <a:solidFill>
                  <a:srgbClr val="002060"/>
                </a:solidFill>
              </a:rPr>
            </a:br>
            <a:endParaRPr lang="en-US" sz="3000" b="1" i="1" dirty="0">
              <a:solidFill>
                <a:srgbClr val="002060"/>
              </a:solidFill>
            </a:endParaRPr>
          </a:p>
          <a:p>
            <a:pPr lvl="1"/>
            <a:r>
              <a:rPr lang="en-US" sz="3000" b="1" i="1" dirty="0">
                <a:solidFill>
                  <a:srgbClr val="002060"/>
                </a:solidFill>
              </a:rPr>
              <a:t>As you revisit your goals, be sure to communicate with your family and anyone else affected by your goals.</a:t>
            </a:r>
            <a:endParaRPr lang="en-US" sz="3000" i="1" dirty="0">
              <a:solidFill>
                <a:srgbClr val="002060"/>
              </a:solidFill>
            </a:endParaRPr>
          </a:p>
        </p:txBody>
      </p:sp>
    </p:spTree>
    <p:extLst>
      <p:ext uri="{BB962C8B-B14F-4D97-AF65-F5344CB8AC3E}">
        <p14:creationId xmlns:p14="http://schemas.microsoft.com/office/powerpoint/2010/main" val="2384799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13" name="Rounded Rectangle 12">
            <a:extLst>
              <a:ext uri="{FF2B5EF4-FFF2-40B4-BE49-F238E27FC236}">
                <a16:creationId xmlns:a16="http://schemas.microsoft.com/office/drawing/2014/main" id="{405C2C7A-CF41-8F43-84DF-367AA2E3D73C}"/>
              </a:ext>
            </a:extLst>
          </p:cNvPr>
          <p:cNvSpPr/>
          <p:nvPr/>
        </p:nvSpPr>
        <p:spPr>
          <a:xfrm>
            <a:off x="3810000" y="1169268"/>
            <a:ext cx="4572000" cy="36576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Your Values, Dreams &amp; Goals?</a:t>
            </a:r>
          </a:p>
        </p:txBody>
      </p:sp>
      <p:sp>
        <p:nvSpPr>
          <p:cNvPr id="14" name="Rounded Rectangle 13">
            <a:extLst>
              <a:ext uri="{FF2B5EF4-FFF2-40B4-BE49-F238E27FC236}">
                <a16:creationId xmlns:a16="http://schemas.microsoft.com/office/drawing/2014/main" id="{3FCE6B7F-7A4C-6545-8B0D-CF3155372FAA}"/>
              </a:ext>
            </a:extLst>
          </p:cNvPr>
          <p:cNvSpPr/>
          <p:nvPr/>
        </p:nvSpPr>
        <p:spPr>
          <a:xfrm>
            <a:off x="3810000" y="2336863"/>
            <a:ext cx="4572000" cy="36576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Current Situation?</a:t>
            </a:r>
          </a:p>
        </p:txBody>
      </p:sp>
      <p:sp>
        <p:nvSpPr>
          <p:cNvPr id="15" name="Rounded Rectangle 14">
            <a:extLst>
              <a:ext uri="{FF2B5EF4-FFF2-40B4-BE49-F238E27FC236}">
                <a16:creationId xmlns:a16="http://schemas.microsoft.com/office/drawing/2014/main" id="{42CF3CD4-92BA-A64D-B0A1-F5ED4DC81881}"/>
              </a:ext>
            </a:extLst>
          </p:cNvPr>
          <p:cNvSpPr/>
          <p:nvPr/>
        </p:nvSpPr>
        <p:spPr>
          <a:xfrm>
            <a:off x="5318760"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6" name="Rounded Rectangle 15">
            <a:extLst>
              <a:ext uri="{FF2B5EF4-FFF2-40B4-BE49-F238E27FC236}">
                <a16:creationId xmlns:a16="http://schemas.microsoft.com/office/drawing/2014/main" id="{80F9B40B-019E-094B-A147-2CC0E1869E5F}"/>
              </a:ext>
            </a:extLst>
          </p:cNvPr>
          <p:cNvSpPr/>
          <p:nvPr/>
        </p:nvSpPr>
        <p:spPr>
          <a:xfrm>
            <a:off x="701849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17" name="Rounded Rectangle 16">
            <a:extLst>
              <a:ext uri="{FF2B5EF4-FFF2-40B4-BE49-F238E27FC236}">
                <a16:creationId xmlns:a16="http://schemas.microsoft.com/office/drawing/2014/main" id="{A795378B-3983-154F-9EB1-9378CD3EF1D8}"/>
              </a:ext>
            </a:extLst>
          </p:cNvPr>
          <p:cNvSpPr/>
          <p:nvPr/>
        </p:nvSpPr>
        <p:spPr>
          <a:xfrm>
            <a:off x="361902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18" name="Rounded Rectangle 17">
            <a:extLst>
              <a:ext uri="{FF2B5EF4-FFF2-40B4-BE49-F238E27FC236}">
                <a16:creationId xmlns:a16="http://schemas.microsoft.com/office/drawing/2014/main" id="{81D55C15-DE88-EA4F-BCEB-8447CB516A46}"/>
              </a:ext>
            </a:extLst>
          </p:cNvPr>
          <p:cNvSpPr/>
          <p:nvPr/>
        </p:nvSpPr>
        <p:spPr>
          <a:xfrm>
            <a:off x="4390805"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9" name="Rounded Rectangle 18">
            <a:extLst>
              <a:ext uri="{FF2B5EF4-FFF2-40B4-BE49-F238E27FC236}">
                <a16:creationId xmlns:a16="http://schemas.microsoft.com/office/drawing/2014/main" id="{F8597FBE-8127-6E47-A9F4-B73341B516D5}"/>
              </a:ext>
            </a:extLst>
          </p:cNvPr>
          <p:cNvSpPr/>
          <p:nvPr/>
        </p:nvSpPr>
        <p:spPr>
          <a:xfrm>
            <a:off x="6096000" y="2796493"/>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20" name="Rounded Rectangle 19">
            <a:extLst>
              <a:ext uri="{FF2B5EF4-FFF2-40B4-BE49-F238E27FC236}">
                <a16:creationId xmlns:a16="http://schemas.microsoft.com/office/drawing/2014/main" id="{52AE6871-D1B8-3D41-AE3F-B5C2C9C40342}"/>
              </a:ext>
            </a:extLst>
          </p:cNvPr>
          <p:cNvSpPr/>
          <p:nvPr/>
        </p:nvSpPr>
        <p:spPr>
          <a:xfrm>
            <a:off x="2685610"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21" name="Rounded Rectangle 20">
            <a:extLst>
              <a:ext uri="{FF2B5EF4-FFF2-40B4-BE49-F238E27FC236}">
                <a16:creationId xmlns:a16="http://schemas.microsoft.com/office/drawing/2014/main" id="{7A19E78C-DB76-2E49-AF0D-95AF3B0760DA}"/>
              </a:ext>
            </a:extLst>
          </p:cNvPr>
          <p:cNvSpPr/>
          <p:nvPr/>
        </p:nvSpPr>
        <p:spPr>
          <a:xfrm>
            <a:off x="7795735" y="279326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a:t>
            </a:r>
          </a:p>
        </p:txBody>
      </p:sp>
      <p:sp>
        <p:nvSpPr>
          <p:cNvPr id="22" name="Rounded Rectangle 21">
            <a:extLst>
              <a:ext uri="{FF2B5EF4-FFF2-40B4-BE49-F238E27FC236}">
                <a16:creationId xmlns:a16="http://schemas.microsoft.com/office/drawing/2014/main" id="{C5C768DD-DD69-7649-BE65-FD0C2075BEF1}"/>
              </a:ext>
            </a:extLst>
          </p:cNvPr>
          <p:cNvSpPr/>
          <p:nvPr/>
        </p:nvSpPr>
        <p:spPr>
          <a:xfrm>
            <a:off x="3810000" y="3652509"/>
            <a:ext cx="4572000" cy="365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a Personal Financial Plan for You:</a:t>
            </a:r>
          </a:p>
        </p:txBody>
      </p:sp>
      <p:sp>
        <p:nvSpPr>
          <p:cNvPr id="23" name="Rounded Rectangle 22">
            <a:extLst>
              <a:ext uri="{FF2B5EF4-FFF2-40B4-BE49-F238E27FC236}">
                <a16:creationId xmlns:a16="http://schemas.microsoft.com/office/drawing/2014/main" id="{5BE3728B-511F-4648-A9A8-08BD6C01A1F7}"/>
              </a:ext>
            </a:extLst>
          </p:cNvPr>
          <p:cNvSpPr/>
          <p:nvPr/>
        </p:nvSpPr>
        <p:spPr>
          <a:xfrm>
            <a:off x="268561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Investing</a:t>
            </a:r>
          </a:p>
        </p:txBody>
      </p:sp>
      <p:sp>
        <p:nvSpPr>
          <p:cNvPr id="27" name="Rounded Rectangle 26">
            <a:extLst>
              <a:ext uri="{FF2B5EF4-FFF2-40B4-BE49-F238E27FC236}">
                <a16:creationId xmlns:a16="http://schemas.microsoft.com/office/drawing/2014/main" id="{105C5C01-4177-604E-8384-48A9D994AA58}"/>
              </a:ext>
            </a:extLst>
          </p:cNvPr>
          <p:cNvSpPr/>
          <p:nvPr/>
        </p:nvSpPr>
        <p:spPr>
          <a:xfrm>
            <a:off x="4390805" y="4086186"/>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Budgeting</a:t>
            </a:r>
          </a:p>
        </p:txBody>
      </p:sp>
      <p:sp>
        <p:nvSpPr>
          <p:cNvPr id="35" name="Rounded Rectangle 34">
            <a:extLst>
              <a:ext uri="{FF2B5EF4-FFF2-40B4-BE49-F238E27FC236}">
                <a16:creationId xmlns:a16="http://schemas.microsoft.com/office/drawing/2014/main" id="{39013835-7FF3-3141-A601-B3C9C4960593}"/>
              </a:ext>
            </a:extLst>
          </p:cNvPr>
          <p:cNvSpPr/>
          <p:nvPr/>
        </p:nvSpPr>
        <p:spPr>
          <a:xfrm>
            <a:off x="609600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Debt Management</a:t>
            </a:r>
          </a:p>
        </p:txBody>
      </p:sp>
      <p:sp>
        <p:nvSpPr>
          <p:cNvPr id="36" name="Rounded Rectangle 35">
            <a:extLst>
              <a:ext uri="{FF2B5EF4-FFF2-40B4-BE49-F238E27FC236}">
                <a16:creationId xmlns:a16="http://schemas.microsoft.com/office/drawing/2014/main" id="{2CEBB18D-906E-0544-9991-C583C96D280F}"/>
              </a:ext>
            </a:extLst>
          </p:cNvPr>
          <p:cNvSpPr/>
          <p:nvPr/>
        </p:nvSpPr>
        <p:spPr>
          <a:xfrm>
            <a:off x="7795735"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Taxes</a:t>
            </a:r>
          </a:p>
        </p:txBody>
      </p:sp>
      <p:sp>
        <p:nvSpPr>
          <p:cNvPr id="37" name="Rounded Rectangle 36">
            <a:extLst>
              <a:ext uri="{FF2B5EF4-FFF2-40B4-BE49-F238E27FC236}">
                <a16:creationId xmlns:a16="http://schemas.microsoft.com/office/drawing/2014/main" id="{ECE4CC53-AD33-E847-AD4E-A3FAC949CE44}"/>
              </a:ext>
            </a:extLst>
          </p:cNvPr>
          <p:cNvSpPr/>
          <p:nvPr/>
        </p:nvSpPr>
        <p:spPr>
          <a:xfrm>
            <a:off x="3613565" y="5012625"/>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Insurance</a:t>
            </a:r>
          </a:p>
        </p:txBody>
      </p:sp>
      <p:sp>
        <p:nvSpPr>
          <p:cNvPr id="38" name="Rounded Rectangle 37">
            <a:extLst>
              <a:ext uri="{FF2B5EF4-FFF2-40B4-BE49-F238E27FC236}">
                <a16:creationId xmlns:a16="http://schemas.microsoft.com/office/drawing/2014/main" id="{F6E2E203-BB02-654E-986C-094ED8978C3B}"/>
              </a:ext>
            </a:extLst>
          </p:cNvPr>
          <p:cNvSpPr/>
          <p:nvPr/>
        </p:nvSpPr>
        <p:spPr>
          <a:xfrm>
            <a:off x="5318760" y="5023903"/>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Retirement</a:t>
            </a:r>
          </a:p>
        </p:txBody>
      </p:sp>
      <p:sp>
        <p:nvSpPr>
          <p:cNvPr id="39" name="Rounded Rectangle 38">
            <a:extLst>
              <a:ext uri="{FF2B5EF4-FFF2-40B4-BE49-F238E27FC236}">
                <a16:creationId xmlns:a16="http://schemas.microsoft.com/office/drawing/2014/main" id="{6FAFA176-220B-604C-8140-0809A5EDE4E4}"/>
              </a:ext>
            </a:extLst>
          </p:cNvPr>
          <p:cNvSpPr/>
          <p:nvPr/>
        </p:nvSpPr>
        <p:spPr>
          <a:xfrm>
            <a:off x="7018495" y="5025438"/>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Education</a:t>
            </a:r>
          </a:p>
        </p:txBody>
      </p:sp>
      <p:sp>
        <p:nvSpPr>
          <p:cNvPr id="40" name="Rounded Rectangle 39">
            <a:extLst>
              <a:ext uri="{FF2B5EF4-FFF2-40B4-BE49-F238E27FC236}">
                <a16:creationId xmlns:a16="http://schemas.microsoft.com/office/drawing/2014/main" id="{963FC612-E1C5-434E-99BA-48181FAF51B1}"/>
              </a:ext>
            </a:extLst>
          </p:cNvPr>
          <p:cNvSpPr/>
          <p:nvPr/>
        </p:nvSpPr>
        <p:spPr>
          <a:xfrm>
            <a:off x="2685610" y="591874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Family</a:t>
            </a:r>
          </a:p>
        </p:txBody>
      </p:sp>
      <p:sp>
        <p:nvSpPr>
          <p:cNvPr id="41" name="Rounded Rectangle 40">
            <a:extLst>
              <a:ext uri="{FF2B5EF4-FFF2-40B4-BE49-F238E27FC236}">
                <a16:creationId xmlns:a16="http://schemas.microsoft.com/office/drawing/2014/main" id="{E06D5FB7-E6E3-B245-8D0C-4349CFF765A5}"/>
              </a:ext>
            </a:extLst>
          </p:cNvPr>
          <p:cNvSpPr/>
          <p:nvPr/>
        </p:nvSpPr>
        <p:spPr>
          <a:xfrm>
            <a:off x="439626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Business Planning</a:t>
            </a:r>
          </a:p>
        </p:txBody>
      </p:sp>
      <p:sp>
        <p:nvSpPr>
          <p:cNvPr id="42" name="Rounded Rectangle 41">
            <a:extLst>
              <a:ext uri="{FF2B5EF4-FFF2-40B4-BE49-F238E27FC236}">
                <a16:creationId xmlns:a16="http://schemas.microsoft.com/office/drawing/2014/main" id="{A0834413-B493-F842-891F-1B153D2F5DE2}"/>
              </a:ext>
            </a:extLst>
          </p:cNvPr>
          <p:cNvSpPr/>
          <p:nvPr/>
        </p:nvSpPr>
        <p:spPr>
          <a:xfrm>
            <a:off x="6090540" y="594424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Estate Planning</a:t>
            </a:r>
          </a:p>
        </p:txBody>
      </p:sp>
      <p:sp>
        <p:nvSpPr>
          <p:cNvPr id="43" name="Rounded Rectangle 42">
            <a:extLst>
              <a:ext uri="{FF2B5EF4-FFF2-40B4-BE49-F238E27FC236}">
                <a16:creationId xmlns:a16="http://schemas.microsoft.com/office/drawing/2014/main" id="{D99FD907-D784-E740-8D4E-A982FA28AA38}"/>
              </a:ext>
            </a:extLst>
          </p:cNvPr>
          <p:cNvSpPr/>
          <p:nvPr/>
        </p:nvSpPr>
        <p:spPr>
          <a:xfrm>
            <a:off x="779573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Philanthropy</a:t>
            </a:r>
          </a:p>
        </p:txBody>
      </p:sp>
    </p:spTree>
    <p:extLst>
      <p:ext uri="{BB962C8B-B14F-4D97-AF65-F5344CB8AC3E}">
        <p14:creationId xmlns:p14="http://schemas.microsoft.com/office/powerpoint/2010/main" val="180817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Effect transition="in" filter="fade">
                                      <p:cBhvr>
                                        <p:cTn id="84" dur="500"/>
                                        <p:tgtEl>
                                          <p:spTgt spid="4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animEffect transition="in" filter="fade">
                                      <p:cBhvr>
                                        <p:cTn id="89" dur="500"/>
                                        <p:tgtEl>
                                          <p:spTgt spid="41"/>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Effect transition="in" filter="fade">
                                      <p:cBhvr>
                                        <p:cTn id="94" dur="500"/>
                                        <p:tgtEl>
                                          <p:spTgt spid="4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500" fill="hold"/>
                                        <p:tgtEl>
                                          <p:spTgt spid="43"/>
                                        </p:tgtEl>
                                        <p:attrNameLst>
                                          <p:attrName>ppt_w</p:attrName>
                                        </p:attrNameLst>
                                      </p:cBhvr>
                                      <p:tavLst>
                                        <p:tav tm="0">
                                          <p:val>
                                            <p:fltVal val="0"/>
                                          </p:val>
                                        </p:tav>
                                        <p:tav tm="100000">
                                          <p:val>
                                            <p:strVal val="#ppt_w"/>
                                          </p:val>
                                        </p:tav>
                                      </p:tavLst>
                                    </p:anim>
                                    <p:anim calcmode="lin" valueType="num">
                                      <p:cBhvr>
                                        <p:cTn id="98" dur="500" fill="hold"/>
                                        <p:tgtEl>
                                          <p:spTgt spid="43"/>
                                        </p:tgtEl>
                                        <p:attrNameLst>
                                          <p:attrName>ppt_h</p:attrName>
                                        </p:attrNameLst>
                                      </p:cBhvr>
                                      <p:tavLst>
                                        <p:tav tm="0">
                                          <p:val>
                                            <p:fltVal val="0"/>
                                          </p:val>
                                        </p:tav>
                                        <p:tav tm="100000">
                                          <p:val>
                                            <p:strVal val="#ppt_h"/>
                                          </p:val>
                                        </p:tav>
                                      </p:tavLst>
                                    </p:anim>
                                    <p:animEffect transition="in" filter="fade">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7"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Do You Want to Talk About?</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a:solidFill>
                <a:srgbClr val="C00000"/>
              </a:solidFill>
            </a:endParaRPr>
          </a:p>
          <a:p>
            <a:pPr marL="514350" indent="-514350">
              <a:buFont typeface="+mj-lt"/>
              <a:buAutoNum type="arabicPeriod"/>
            </a:pPr>
            <a:r>
              <a:rPr lang="en-US" sz="3200" dirty="0">
                <a:solidFill>
                  <a:srgbClr val="C00000"/>
                </a:solidFill>
              </a:rPr>
              <a:t>Budgeting &amp; Income Management</a:t>
            </a:r>
            <a:br>
              <a:rPr lang="en-US" sz="3200" dirty="0">
                <a:solidFill>
                  <a:srgbClr val="C00000"/>
                </a:solidFill>
              </a:rPr>
            </a:br>
            <a:endParaRPr lang="en-US" sz="3200" dirty="0">
              <a:solidFill>
                <a:srgbClr val="C00000"/>
              </a:solidFill>
            </a:endParaRPr>
          </a:p>
          <a:p>
            <a:pPr marL="514350" indent="-514350">
              <a:buFont typeface="+mj-lt"/>
              <a:buAutoNum type="arabicPeriod"/>
            </a:pPr>
            <a:r>
              <a:rPr lang="en-US" sz="3200" dirty="0">
                <a:solidFill>
                  <a:srgbClr val="C00000"/>
                </a:solidFill>
              </a:rPr>
              <a:t>Debt, Credit Scores, Student Loans, Credit Cards</a:t>
            </a:r>
            <a:br>
              <a:rPr lang="en-US" sz="3200" dirty="0">
                <a:solidFill>
                  <a:srgbClr val="C00000"/>
                </a:solidFill>
              </a:rPr>
            </a:br>
            <a:endParaRPr lang="en-US" sz="3200" dirty="0">
              <a:solidFill>
                <a:srgbClr val="C00000"/>
              </a:solidFill>
            </a:endParaRPr>
          </a:p>
          <a:p>
            <a:pPr marL="514350" indent="-514350">
              <a:buFont typeface="+mj-lt"/>
              <a:buAutoNum type="arabicPeriod"/>
            </a:pPr>
            <a:r>
              <a:rPr lang="en-US" sz="3200" dirty="0">
                <a:solidFill>
                  <a:srgbClr val="C00000"/>
                </a:solidFill>
              </a:rPr>
              <a:t>Investing</a:t>
            </a:r>
          </a:p>
          <a:p>
            <a:pPr marL="514350" indent="-514350">
              <a:buFont typeface="+mj-lt"/>
              <a:buAutoNum type="arabicPeriod"/>
            </a:pPr>
            <a:endParaRPr lang="en-US" sz="3200" dirty="0">
              <a:solidFill>
                <a:srgbClr val="C00000"/>
              </a:solidFill>
            </a:endParaRPr>
          </a:p>
          <a:p>
            <a:pPr marL="514350" indent="-514350">
              <a:buFont typeface="+mj-lt"/>
              <a:buAutoNum type="arabicPeriod"/>
            </a:pPr>
            <a:r>
              <a:rPr lang="en-US" sz="3200" dirty="0">
                <a:solidFill>
                  <a:srgbClr val="C00000"/>
                </a:solidFill>
              </a:rPr>
              <a:t>Or, we can do a conversational quiz about investing and some other stuff</a:t>
            </a:r>
          </a:p>
        </p:txBody>
      </p:sp>
    </p:spTree>
    <p:extLst>
      <p:ext uri="{BB962C8B-B14F-4D97-AF65-F5344CB8AC3E}">
        <p14:creationId xmlns:p14="http://schemas.microsoft.com/office/powerpoint/2010/main" val="193705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the beginning of 2021 </a:t>
            </a:r>
            <a:br>
              <a:rPr lang="en-US" dirty="0">
                <a:solidFill>
                  <a:srgbClr val="C00000"/>
                </a:solidFill>
              </a:rPr>
            </a:br>
            <a:r>
              <a:rPr lang="en-US" dirty="0">
                <a:solidFill>
                  <a:srgbClr val="C00000"/>
                </a:solidFill>
              </a:rPr>
              <a:t>(3+ years years ago), 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$1,581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p>
        </p:txBody>
      </p:sp>
    </p:spTree>
    <p:extLst>
      <p:ext uri="{BB962C8B-B14F-4D97-AF65-F5344CB8AC3E}">
        <p14:creationId xmlns:p14="http://schemas.microsoft.com/office/powerpoint/2010/main" val="34692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the beginning of 2021 </a:t>
            </a:r>
            <a:br>
              <a:rPr lang="en-US" dirty="0">
                <a:solidFill>
                  <a:srgbClr val="C00000"/>
                </a:solidFill>
              </a:rPr>
            </a:br>
            <a:r>
              <a:rPr lang="en-US" dirty="0">
                <a:solidFill>
                  <a:srgbClr val="C00000"/>
                </a:solidFill>
              </a:rPr>
              <a:t>(3+ years years ago), 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8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914400" indent="-914400" algn="ctr">
              <a:buAutoNum type="alphaUcPeriod" startAt="3"/>
            </a:pPr>
            <a:r>
              <a:rPr lang="en-US" sz="5000" b="1" dirty="0">
                <a:solidFill>
                  <a:schemeClr val="bg1"/>
                </a:solidFill>
              </a:rPr>
              <a:t>$1,581</a:t>
            </a:r>
            <a:br>
              <a:rPr lang="en-US" sz="5000" b="1" dirty="0">
                <a:solidFill>
                  <a:schemeClr val="bg1"/>
                </a:solidFill>
              </a:rPr>
            </a:br>
            <a:r>
              <a:rPr lang="en-US" sz="1400" b="1" dirty="0">
                <a:solidFill>
                  <a:schemeClr val="bg1"/>
                </a:solidFill>
              </a:rPr>
              <a:t>(that’s a 13.2% annual return)</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8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8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p>
        </p:txBody>
      </p:sp>
    </p:spTree>
    <p:extLst>
      <p:ext uri="{BB962C8B-B14F-4D97-AF65-F5344CB8AC3E}">
        <p14:creationId xmlns:p14="http://schemas.microsoft.com/office/powerpoint/2010/main" val="295520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a:r>
            <a:r>
              <a:rPr lang="en-US" i="1" dirty="0">
                <a:solidFill>
                  <a:srgbClr val="006600"/>
                </a:solidFill>
                <a:highlight>
                  <a:srgbClr val="FFFF00"/>
                </a:highlight>
              </a:rPr>
              <a:t>at the beginning of 2014 </a:t>
            </a:r>
            <a:br>
              <a:rPr lang="en-US" i="1" dirty="0">
                <a:solidFill>
                  <a:srgbClr val="006600"/>
                </a:solidFill>
                <a:highlight>
                  <a:srgbClr val="FFFF00"/>
                </a:highlight>
              </a:rPr>
            </a:br>
            <a:r>
              <a:rPr lang="en-US" i="1" dirty="0">
                <a:solidFill>
                  <a:srgbClr val="006600"/>
                </a:solidFill>
                <a:highlight>
                  <a:srgbClr val="FFFF00"/>
                </a:highlight>
              </a:rPr>
              <a:t>(10+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$1,581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p>
        </p:txBody>
      </p:sp>
    </p:spTree>
    <p:extLst>
      <p:ext uri="{BB962C8B-B14F-4D97-AF65-F5344CB8AC3E}">
        <p14:creationId xmlns:p14="http://schemas.microsoft.com/office/powerpoint/2010/main" val="3239665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#4</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7030A0"/>
                </a:solidFill>
              </a:rPr>
              <a:t>Most of you will have a formal or informal business at some point in your life. Getting that business legal and professional as soon as possible will make your life much easier and better.</a:t>
            </a:r>
          </a:p>
          <a:p>
            <a:r>
              <a:rPr lang="en-US" sz="2100" b="1" i="1" dirty="0">
                <a:solidFill>
                  <a:srgbClr val="7030A0"/>
                </a:solidFill>
              </a:rPr>
              <a:t>You owe income tax on all income you earn, whether as an individual or as a business. But you only owe tax on NET business income, after expenses are deducted, which is nice.</a:t>
            </a:r>
          </a:p>
          <a:p>
            <a:r>
              <a:rPr lang="en-US" sz="2100" b="1" i="1" dirty="0">
                <a:solidFill>
                  <a:srgbClr val="7030A0"/>
                </a:solidFill>
              </a:rPr>
              <a:t>Keep track of all personal and business expenses – and know which expenses you can claim as business expenses to reduce your overall taxable income. Yes, this is legal.</a:t>
            </a:r>
          </a:p>
          <a:p>
            <a:r>
              <a:rPr lang="en-US" sz="2100" b="1" i="1" dirty="0">
                <a:solidFill>
                  <a:srgbClr val="7030A0"/>
                </a:solidFill>
              </a:rPr>
              <a:t>Go to https://geauxbiz.sos.la.gov to begin your business ownership journey. You can spend $25 to reserve your company name or you can spend $100 to $200 to legally establish your business in the state. When asked which legal structure you want, if in doubt, choose LLC – or Limited Liability Company – as it has the best legal liability protection and flexibility.</a:t>
            </a:r>
          </a:p>
          <a:p>
            <a:r>
              <a:rPr lang="en-US" sz="2100" b="1" i="1" dirty="0">
                <a:solidFill>
                  <a:srgbClr val="7030A0"/>
                </a:solidFill>
              </a:rPr>
              <a:t>Even if your ‘business’ is just a small side hustle, the sooner you make it legal and professional, the more flexibility and less legal liability you might have in the future. Do it.</a:t>
            </a:r>
          </a:p>
        </p:txBody>
      </p:sp>
    </p:spTree>
    <p:extLst>
      <p:ext uri="{BB962C8B-B14F-4D97-AF65-F5344CB8AC3E}">
        <p14:creationId xmlns:p14="http://schemas.microsoft.com/office/powerpoint/2010/main" val="3399655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a:r>
            <a:r>
              <a:rPr lang="en-US" i="1" dirty="0">
                <a:solidFill>
                  <a:srgbClr val="006600"/>
                </a:solidFill>
                <a:highlight>
                  <a:srgbClr val="FFFF00"/>
                </a:highlight>
              </a:rPr>
              <a:t>at the beginning of 2014 </a:t>
            </a:r>
            <a:br>
              <a:rPr lang="en-US" i="1" dirty="0">
                <a:solidFill>
                  <a:srgbClr val="006600"/>
                </a:solidFill>
                <a:highlight>
                  <a:srgbClr val="FFFF00"/>
                </a:highlight>
              </a:rPr>
            </a:br>
            <a:r>
              <a:rPr lang="en-US" i="1" dirty="0">
                <a:solidFill>
                  <a:srgbClr val="006600"/>
                </a:solidFill>
                <a:highlight>
                  <a:srgbClr val="FFFF00"/>
                </a:highlight>
              </a:rPr>
              <a:t>(10+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$1,581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br>
              <a:rPr lang="en-US" sz="5000" b="1" dirty="0">
                <a:solidFill>
                  <a:schemeClr val="bg1"/>
                </a:solidFill>
              </a:rPr>
            </a:br>
            <a:r>
              <a:rPr lang="en-US" sz="1400" b="1" dirty="0">
                <a:solidFill>
                  <a:schemeClr val="bg1"/>
                </a:solidFill>
              </a:rPr>
              <a:t>(that’s a 13.9% annual return)</a:t>
            </a:r>
          </a:p>
        </p:txBody>
      </p:sp>
    </p:spTree>
    <p:extLst>
      <p:ext uri="{BB962C8B-B14F-4D97-AF65-F5344CB8AC3E}">
        <p14:creationId xmlns:p14="http://schemas.microsoft.com/office/powerpoint/2010/main" val="22868536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currently </a:t>
            </a:r>
            <a:br>
              <a:rPr lang="en-US" dirty="0">
                <a:solidFill>
                  <a:srgbClr val="C00000"/>
                </a:solidFill>
              </a:rPr>
            </a:br>
            <a:r>
              <a:rPr lang="en-US" dirty="0">
                <a:solidFill>
                  <a:srgbClr val="C00000"/>
                </a:solidFill>
              </a:rPr>
              <a:t>has the lowest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p>
        </p:txBody>
      </p:sp>
    </p:spTree>
    <p:extLst>
      <p:ext uri="{BB962C8B-B14F-4D97-AF65-F5344CB8AC3E}">
        <p14:creationId xmlns:p14="http://schemas.microsoft.com/office/powerpoint/2010/main" val="3916112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currently </a:t>
            </a:r>
            <a:br>
              <a:rPr lang="en-US" dirty="0">
                <a:solidFill>
                  <a:srgbClr val="C00000"/>
                </a:solidFill>
              </a:rPr>
            </a:br>
            <a:r>
              <a:rPr lang="en-US" dirty="0">
                <a:solidFill>
                  <a:srgbClr val="C00000"/>
                </a:solidFill>
              </a:rPr>
              <a:t>has the lowest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p>
        </p:txBody>
      </p:sp>
    </p:spTree>
    <p:extLst>
      <p:ext uri="{BB962C8B-B14F-4D97-AF65-F5344CB8AC3E}">
        <p14:creationId xmlns:p14="http://schemas.microsoft.com/office/powerpoint/2010/main" val="33896468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a:t>
            </a:r>
            <a:br>
              <a:rPr lang="en-US" dirty="0">
                <a:solidFill>
                  <a:srgbClr val="C00000"/>
                </a:solidFill>
              </a:rPr>
            </a:br>
            <a:r>
              <a:rPr lang="en-US" dirty="0">
                <a:solidFill>
                  <a:srgbClr val="C00000"/>
                </a:solidFill>
              </a:rPr>
              <a:t>currently has the HIGHEST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p>
        </p:txBody>
      </p:sp>
    </p:spTree>
    <p:extLst>
      <p:ext uri="{BB962C8B-B14F-4D97-AF65-F5344CB8AC3E}">
        <p14:creationId xmlns:p14="http://schemas.microsoft.com/office/powerpoint/2010/main" val="25717739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a:t>
            </a:r>
            <a:br>
              <a:rPr lang="en-US" dirty="0">
                <a:solidFill>
                  <a:srgbClr val="C00000"/>
                </a:solidFill>
              </a:rPr>
            </a:br>
            <a:r>
              <a:rPr lang="en-US" dirty="0">
                <a:solidFill>
                  <a:srgbClr val="C00000"/>
                </a:solidFill>
              </a:rPr>
              <a:t>currently has the HIGHEST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 </a:t>
            </a:r>
            <a:r>
              <a:rPr lang="en-US" sz="2400" b="1" dirty="0">
                <a:solidFill>
                  <a:schemeClr val="bg1"/>
                </a:solidFill>
              </a:rPr>
              <a:t>(2.5%)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 </a:t>
            </a:r>
            <a:r>
              <a:rPr lang="en-US" sz="2400" b="1" dirty="0">
                <a:solidFill>
                  <a:schemeClr val="bg1"/>
                </a:solidFill>
              </a:rPr>
              <a:t>(1.9%)</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 </a:t>
            </a:r>
            <a:r>
              <a:rPr lang="en-US" sz="2400" b="1" dirty="0">
                <a:solidFill>
                  <a:schemeClr val="bg1"/>
                </a:solidFill>
              </a:rPr>
              <a:t>(2.2%)</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r>
              <a:rPr lang="en-US" sz="2400" b="1" dirty="0">
                <a:solidFill>
                  <a:schemeClr val="bg1"/>
                </a:solidFill>
              </a:rPr>
              <a:t> (5.0%)</a:t>
            </a:r>
          </a:p>
        </p:txBody>
      </p:sp>
    </p:spTree>
    <p:extLst>
      <p:ext uri="{BB962C8B-B14F-4D97-AF65-F5344CB8AC3E}">
        <p14:creationId xmlns:p14="http://schemas.microsoft.com/office/powerpoint/2010/main" val="71454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received</a:t>
            </a:r>
            <a:br>
              <a:rPr lang="en-US" dirty="0">
                <a:solidFill>
                  <a:srgbClr val="C00000"/>
                </a:solidFill>
              </a:rPr>
            </a:br>
            <a:r>
              <a:rPr lang="en-US" dirty="0">
                <a:solidFill>
                  <a:srgbClr val="C00000"/>
                </a:solidFill>
              </a:rPr>
              <a:t>made $500 from those sales, and spent $200 making those cookies, </a:t>
            </a:r>
            <a:br>
              <a:rPr lang="en-US" dirty="0">
                <a:solidFill>
                  <a:srgbClr val="C00000"/>
                </a:solidFill>
              </a:rPr>
            </a:br>
            <a:r>
              <a:rPr lang="en-US" dirty="0">
                <a:solidFill>
                  <a:srgbClr val="C00000"/>
                </a:solidFill>
              </a:rPr>
              <a:t>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6002060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received</a:t>
            </a:r>
            <a:br>
              <a:rPr lang="en-US" dirty="0">
                <a:solidFill>
                  <a:srgbClr val="C00000"/>
                </a:solidFill>
              </a:rPr>
            </a:br>
            <a:r>
              <a:rPr lang="en-US" dirty="0">
                <a:solidFill>
                  <a:srgbClr val="C00000"/>
                </a:solidFill>
              </a:rPr>
              <a:t>made $500 from those sales, and spent $200 making those cookies, </a:t>
            </a:r>
            <a:br>
              <a:rPr lang="en-US" dirty="0">
                <a:solidFill>
                  <a:srgbClr val="C00000"/>
                </a:solidFill>
              </a:rPr>
            </a:br>
            <a:r>
              <a:rPr lang="en-US" dirty="0">
                <a:solidFill>
                  <a:srgbClr val="C00000"/>
                </a:solidFill>
              </a:rPr>
              <a:t>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14276006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received</a:t>
            </a:r>
            <a:br>
              <a:rPr lang="en-US" dirty="0">
                <a:solidFill>
                  <a:srgbClr val="C00000"/>
                </a:solidFill>
              </a:rPr>
            </a:br>
            <a:r>
              <a:rPr lang="en-US" dirty="0">
                <a:solidFill>
                  <a:srgbClr val="C00000"/>
                </a:solidFill>
              </a:rPr>
              <a:t>made $500 from those sales, and spent </a:t>
            </a:r>
            <a:r>
              <a:rPr lang="en-US" b="1" dirty="0">
                <a:solidFill>
                  <a:srgbClr val="C00000"/>
                </a:solidFill>
                <a:highlight>
                  <a:srgbClr val="FFFF00"/>
                </a:highlight>
              </a:rPr>
              <a:t>$700</a:t>
            </a:r>
            <a:r>
              <a:rPr lang="en-US" dirty="0">
                <a:solidFill>
                  <a:srgbClr val="C00000"/>
                </a:solidFill>
              </a:rPr>
              <a:t> making those cookies, </a:t>
            </a:r>
            <a:br>
              <a:rPr lang="en-US" dirty="0">
                <a:solidFill>
                  <a:srgbClr val="C00000"/>
                </a:solidFill>
              </a:rPr>
            </a:br>
            <a:r>
              <a:rPr lang="en-US" dirty="0">
                <a:solidFill>
                  <a:srgbClr val="C00000"/>
                </a:solidFill>
              </a:rPr>
              <a:t>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40882128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received</a:t>
            </a:r>
            <a:br>
              <a:rPr lang="en-US" dirty="0">
                <a:solidFill>
                  <a:srgbClr val="C00000"/>
                </a:solidFill>
              </a:rPr>
            </a:br>
            <a:r>
              <a:rPr lang="en-US" dirty="0">
                <a:solidFill>
                  <a:srgbClr val="C00000"/>
                </a:solidFill>
              </a:rPr>
              <a:t>made $500 from those sales, and spent </a:t>
            </a:r>
            <a:r>
              <a:rPr lang="en-US" b="1" dirty="0">
                <a:solidFill>
                  <a:srgbClr val="C00000"/>
                </a:solidFill>
                <a:highlight>
                  <a:srgbClr val="FFFF00"/>
                </a:highlight>
              </a:rPr>
              <a:t>$700</a:t>
            </a:r>
            <a:r>
              <a:rPr lang="en-US" dirty="0">
                <a:solidFill>
                  <a:srgbClr val="C00000"/>
                </a:solidFill>
              </a:rPr>
              <a:t> making those cookies, </a:t>
            </a:r>
            <a:br>
              <a:rPr lang="en-US" dirty="0">
                <a:solidFill>
                  <a:srgbClr val="C00000"/>
                </a:solidFill>
              </a:rPr>
            </a:br>
            <a:r>
              <a:rPr lang="en-US" dirty="0">
                <a:solidFill>
                  <a:srgbClr val="C00000"/>
                </a:solidFill>
              </a:rPr>
              <a:t>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40605225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#7</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$14,500 of income in 2024, </a:t>
            </a:r>
            <a:br>
              <a:rPr lang="en-US" dirty="0">
                <a:solidFill>
                  <a:srgbClr val="C00000"/>
                </a:solidFill>
              </a:rPr>
            </a:br>
            <a:r>
              <a:rPr lang="en-US" dirty="0">
                <a:solidFill>
                  <a:srgbClr val="C00000"/>
                </a:solidFill>
              </a:rPr>
              <a:t>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$14,500.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1482066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#5</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a:spcBef>
                <a:spcPts val="0"/>
              </a:spcBef>
              <a:spcAft>
                <a:spcPts val="0"/>
              </a:spcAft>
              <a:buNone/>
            </a:pPr>
            <a:endPar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a:spcBef>
                <a:spcPts val="0"/>
              </a:spcBef>
              <a:spcAft>
                <a:spcPts val="0"/>
              </a:spcAft>
              <a:buNone/>
            </a:pPr>
            <a:r>
              <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Strategic planning…</a:t>
            </a:r>
          </a:p>
          <a:p>
            <a:pPr marL="0" marR="0" lvl="0" indent="0" algn="ctr">
              <a:spcBef>
                <a:spcPts val="0"/>
              </a:spcBef>
              <a:spcAft>
                <a:spcPts val="0"/>
              </a:spcAft>
              <a:buNone/>
            </a:pPr>
            <a:r>
              <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Complete the thought exercises in this deck and in your handout once a year, to think about your current and desired future financial goals and plans. </a:t>
            </a:r>
          </a:p>
          <a:p>
            <a:pPr marL="0" marR="0" lvl="0" indent="0" algn="ctr">
              <a:spcBef>
                <a:spcPts val="0"/>
              </a:spcBef>
              <a:spcAft>
                <a:spcPts val="0"/>
              </a:spcAft>
              <a:buNone/>
            </a:pPr>
            <a:r>
              <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plan is the first – and most important step – towards turning your goals into a plan and into reality.</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99963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#7</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$14,500 of income in 2024, </a:t>
            </a:r>
            <a:br>
              <a:rPr lang="en-US" dirty="0">
                <a:solidFill>
                  <a:srgbClr val="C00000"/>
                </a:solidFill>
              </a:rPr>
            </a:br>
            <a:r>
              <a:rPr lang="en-US" dirty="0">
                <a:solidFill>
                  <a:srgbClr val="C00000"/>
                </a:solidFill>
              </a:rPr>
              <a:t>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$14,500.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1719821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#8 – Last One</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$60,371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$22,257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$95,035</a:t>
            </a:r>
          </a:p>
        </p:txBody>
      </p:sp>
    </p:spTree>
    <p:extLst>
      <p:ext uri="{BB962C8B-B14F-4D97-AF65-F5344CB8AC3E}">
        <p14:creationId xmlns:p14="http://schemas.microsoft.com/office/powerpoint/2010/main" val="24791532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#8 – Last One</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54115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914400" indent="-914400" algn="ctr">
              <a:buAutoNum type="alphaUcPeriod" startAt="3"/>
            </a:pPr>
            <a:r>
              <a:rPr lang="en-US" sz="5000" b="1" dirty="0">
                <a:solidFill>
                  <a:schemeClr val="bg1"/>
                </a:solidFill>
              </a:rPr>
              <a:t>$60,371</a:t>
            </a:r>
          </a:p>
          <a:p>
            <a:pPr marL="0" indent="0" algn="ctr">
              <a:buNone/>
            </a:pPr>
            <a:r>
              <a:rPr lang="en-US" sz="1600" b="1" dirty="0">
                <a:solidFill>
                  <a:schemeClr val="bg1"/>
                </a:solidFill>
              </a:rPr>
              <a:t>That’s an annual return of just over 10% per year.</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$22,257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7"/>
            <a:ext cx="5257801" cy="1541157"/>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$95,035</a:t>
            </a:r>
          </a:p>
        </p:txBody>
      </p:sp>
    </p:spTree>
    <p:extLst>
      <p:ext uri="{BB962C8B-B14F-4D97-AF65-F5344CB8AC3E}">
        <p14:creationId xmlns:p14="http://schemas.microsoft.com/office/powerpoint/2010/main" val="250818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histogram&#10;&#10;Description automatically generated">
            <a:extLst>
              <a:ext uri="{FF2B5EF4-FFF2-40B4-BE49-F238E27FC236}">
                <a16:creationId xmlns:a16="http://schemas.microsoft.com/office/drawing/2014/main" id="{B92C0D45-921A-C07A-7A33-E58879747DC7}"/>
              </a:ext>
            </a:extLst>
          </p:cNvPr>
          <p:cNvPicPr>
            <a:picLocks noChangeAspect="1"/>
          </p:cNvPicPr>
          <p:nvPr/>
        </p:nvPicPr>
        <p:blipFill>
          <a:blip r:embed="rId2"/>
          <a:stretch>
            <a:fillRect/>
          </a:stretch>
        </p:blipFill>
        <p:spPr>
          <a:xfrm>
            <a:off x="74929" y="400886"/>
            <a:ext cx="12012107" cy="4509252"/>
          </a:xfrm>
          <a:prstGeom prst="rect">
            <a:avLst/>
          </a:prstGeom>
        </p:spPr>
      </p:pic>
      <p:pic>
        <p:nvPicPr>
          <p:cNvPr id="3" name="Picture 2" descr="Text&#10;&#10;Description automatically generated">
            <a:extLst>
              <a:ext uri="{FF2B5EF4-FFF2-40B4-BE49-F238E27FC236}">
                <a16:creationId xmlns:a16="http://schemas.microsoft.com/office/drawing/2014/main" id="{25B1C32C-B113-E985-D7DD-35A438F47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555" y="5026107"/>
            <a:ext cx="3274853" cy="1614812"/>
          </a:xfrm>
          <a:prstGeom prst="rect">
            <a:avLst/>
          </a:prstGeom>
          <a:ln w="38100">
            <a:solidFill>
              <a:srgbClr val="FF0000"/>
            </a:solidFill>
          </a:ln>
        </p:spPr>
      </p:pic>
    </p:spTree>
    <p:extLst>
      <p:ext uri="{BB962C8B-B14F-4D97-AF65-F5344CB8AC3E}">
        <p14:creationId xmlns:p14="http://schemas.microsoft.com/office/powerpoint/2010/main" val="34389958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Question #1</a:t>
            </a:r>
          </a:p>
          <a:p>
            <a:pPr marL="0" indent="0" algn="ctr">
              <a:buNone/>
            </a:pPr>
            <a:endParaRPr lang="en-US" sz="4000" b="1" i="1" dirty="0">
              <a:solidFill>
                <a:srgbClr val="C00000"/>
              </a:solidFill>
            </a:endParaRPr>
          </a:p>
          <a:p>
            <a:pPr marL="0" indent="0" algn="ctr">
              <a:buNone/>
            </a:pPr>
            <a:r>
              <a:rPr lang="en-US" sz="4000" b="1" i="1" dirty="0">
                <a:solidFill>
                  <a:srgbClr val="006600"/>
                </a:solidFill>
              </a:rPr>
              <a:t>What are you going to be doing in 2030?</a:t>
            </a:r>
          </a:p>
          <a:p>
            <a:pPr marL="0" indent="0" algn="ctr">
              <a:buNone/>
            </a:pPr>
            <a:endParaRPr lang="en-US" b="1" i="1" dirty="0">
              <a:solidFill>
                <a:srgbClr val="006600"/>
              </a:solidFill>
            </a:endParaRPr>
          </a:p>
          <a:p>
            <a:pPr marL="0" indent="0" algn="ctr">
              <a:buNone/>
            </a:pPr>
            <a:r>
              <a:rPr lang="en-US" i="1" dirty="0">
                <a:solidFill>
                  <a:srgbClr val="0000CC"/>
                </a:solidFill>
              </a:rPr>
              <a:t>Will you be in graduate school? If so, what are you studying?</a:t>
            </a:r>
          </a:p>
          <a:p>
            <a:pPr marL="0" indent="0" algn="ctr">
              <a:buNone/>
            </a:pPr>
            <a:r>
              <a:rPr lang="en-US" i="1" dirty="0">
                <a:solidFill>
                  <a:srgbClr val="0000CC"/>
                </a:solidFill>
              </a:rPr>
              <a:t>Are you working? If so, what is your job? </a:t>
            </a:r>
          </a:p>
          <a:p>
            <a:pPr marL="0" indent="0" algn="ctr">
              <a:buNone/>
            </a:pPr>
            <a:r>
              <a:rPr lang="en-US" i="1" dirty="0">
                <a:solidFill>
                  <a:srgbClr val="0000CC"/>
                </a:solidFill>
              </a:rPr>
              <a:t>Where do you live? Who do you live with? </a:t>
            </a:r>
          </a:p>
          <a:p>
            <a:pPr marL="0" indent="0" algn="ctr">
              <a:buNone/>
            </a:pPr>
            <a:r>
              <a:rPr lang="en-US" i="1" dirty="0">
                <a:solidFill>
                  <a:srgbClr val="0000CC"/>
                </a:solidFill>
              </a:rPr>
              <a:t>How do you spend your free time?</a:t>
            </a:r>
          </a:p>
        </p:txBody>
      </p:sp>
    </p:spTree>
    <p:extLst>
      <p:ext uri="{BB962C8B-B14F-4D97-AF65-F5344CB8AC3E}">
        <p14:creationId xmlns:p14="http://schemas.microsoft.com/office/powerpoint/2010/main" val="174043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p:cTn id="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7">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 calcmode="lin" valueType="num">
                                      <p:cBhvr>
                                        <p:cTn id="1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7">
                                            <p:txEl>
                                              <p:pRg st="5" end="5"/>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 calcmode="lin" valueType="num">
                                      <p:cBhvr>
                                        <p:cTn id="17"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7">
                                            <p:txEl>
                                              <p:pRg st="6" end="6"/>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 calcmode="lin" valueType="num">
                                      <p:cBhvr>
                                        <p:cTn id="22"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2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Question #2</a:t>
            </a:r>
          </a:p>
          <a:p>
            <a:pPr marL="0" indent="0" algn="ctr">
              <a:buNone/>
            </a:pPr>
            <a:endParaRPr lang="en-US" sz="4000" b="1" i="1" dirty="0">
              <a:solidFill>
                <a:srgbClr val="C00000"/>
              </a:solidFill>
            </a:endParaRPr>
          </a:p>
          <a:p>
            <a:pPr marL="0" indent="0" algn="ctr">
              <a:buNone/>
            </a:pPr>
            <a:r>
              <a:rPr lang="en-US" sz="4000" b="1" i="1" dirty="0">
                <a:solidFill>
                  <a:srgbClr val="006600"/>
                </a:solidFill>
              </a:rPr>
              <a:t>What are the 3 most expensive things you plan on buying in the next 10 years.</a:t>
            </a:r>
          </a:p>
          <a:p>
            <a:pPr marL="0" indent="0" algn="ctr">
              <a:buNone/>
            </a:pPr>
            <a:endParaRPr lang="en-US" sz="2400" b="1" i="1" dirty="0">
              <a:solidFill>
                <a:srgbClr val="006600"/>
              </a:solidFill>
            </a:endParaRPr>
          </a:p>
          <a:p>
            <a:pPr marL="0" indent="0" algn="ctr">
              <a:buNone/>
            </a:pPr>
            <a:r>
              <a:rPr lang="en-US" sz="2400" i="1" dirty="0">
                <a:solidFill>
                  <a:srgbClr val="0000CC"/>
                </a:solidFill>
              </a:rPr>
              <a:t>For now, exclude your undergraduate education.</a:t>
            </a:r>
          </a:p>
          <a:p>
            <a:pPr marL="0" indent="0" algn="ctr">
              <a:buNone/>
            </a:pPr>
            <a:r>
              <a:rPr lang="en-US" sz="2400" i="1" dirty="0">
                <a:solidFill>
                  <a:srgbClr val="0000CC"/>
                </a:solidFill>
              </a:rPr>
              <a:t>But if you’re planning on graduate school, do include that.</a:t>
            </a:r>
          </a:p>
          <a:p>
            <a:pPr marL="0" indent="0" algn="ctr">
              <a:buNone/>
            </a:pPr>
            <a:r>
              <a:rPr lang="en-US" sz="2400" i="1" dirty="0">
                <a:solidFill>
                  <a:srgbClr val="0000CC"/>
                </a:solidFill>
              </a:rPr>
              <a:t>Or maybe it’s a house, a car, a vacation, a baby, a new pair of shoes. Anything.</a:t>
            </a:r>
            <a:endParaRPr lang="en-US" sz="2200" i="1" dirty="0">
              <a:solidFill>
                <a:srgbClr val="0000CC"/>
              </a:solidFill>
            </a:endParaRPr>
          </a:p>
        </p:txBody>
      </p:sp>
    </p:spTree>
    <p:extLst>
      <p:ext uri="{BB962C8B-B14F-4D97-AF65-F5344CB8AC3E}">
        <p14:creationId xmlns:p14="http://schemas.microsoft.com/office/powerpoint/2010/main" val="53127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p:cTn id="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7">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 calcmode="lin" valueType="num">
                                      <p:cBhvr>
                                        <p:cTn id="1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7">
                                            <p:txEl>
                                              <p:pRg st="5" end="5"/>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 calcmode="lin" valueType="num">
                                      <p:cBhvr>
                                        <p:cTn id="17"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C00000"/>
                </a:solidFill>
              </a:rPr>
              <a:t>Question #2</a:t>
            </a:r>
          </a:p>
          <a:p>
            <a:pPr marL="0" indent="0" algn="ctr">
              <a:buNone/>
            </a:pPr>
            <a:endParaRPr lang="en-US" sz="3200" b="1" i="1" dirty="0">
              <a:solidFill>
                <a:srgbClr val="C00000"/>
              </a:solidFill>
            </a:endParaRPr>
          </a:p>
          <a:p>
            <a:pPr marL="0" indent="0" algn="ctr">
              <a:buNone/>
            </a:pPr>
            <a:r>
              <a:rPr lang="en-US" sz="3200" b="1" i="1" dirty="0">
                <a:solidFill>
                  <a:srgbClr val="006600"/>
                </a:solidFill>
              </a:rPr>
              <a:t>What are the 3 most expensive things you plan on buying in the next 10 years.</a:t>
            </a:r>
          </a:p>
          <a:p>
            <a:pPr marL="0" indent="0" algn="ctr">
              <a:buNone/>
            </a:pPr>
            <a:endParaRPr lang="en-US" sz="2400" b="1" i="1" dirty="0">
              <a:solidFill>
                <a:srgbClr val="006600"/>
              </a:solidFill>
            </a:endParaRPr>
          </a:p>
          <a:p>
            <a:pPr marL="0" indent="0" algn="ctr">
              <a:buNone/>
            </a:pPr>
            <a:r>
              <a:rPr lang="en-US" sz="2300" i="1" dirty="0">
                <a:solidFill>
                  <a:srgbClr val="0000CC"/>
                </a:solidFill>
              </a:rPr>
              <a:t>We do these thought exercises to begin thinking about how we might make it happen. Yes, we are just making things up in our responses – but that’s where planning begins.</a:t>
            </a:r>
          </a:p>
          <a:p>
            <a:pPr marL="0" indent="0" algn="ctr">
              <a:buNone/>
            </a:pPr>
            <a:endParaRPr lang="en-US" sz="2300" i="1" dirty="0">
              <a:solidFill>
                <a:srgbClr val="0000CC"/>
              </a:solidFill>
            </a:endParaRPr>
          </a:p>
          <a:p>
            <a:pPr marL="0" indent="0" algn="ctr">
              <a:buNone/>
            </a:pPr>
            <a:r>
              <a:rPr lang="en-US" sz="2300" i="1" dirty="0">
                <a:solidFill>
                  <a:srgbClr val="0000CC"/>
                </a:solidFill>
              </a:rPr>
              <a:t>For most of us, owing our financial futures begins with identifying our goals and designing a plan to achieve those goals.</a:t>
            </a:r>
          </a:p>
        </p:txBody>
      </p:sp>
    </p:spTree>
    <p:extLst>
      <p:ext uri="{BB962C8B-B14F-4D97-AF65-F5344CB8AC3E}">
        <p14:creationId xmlns:p14="http://schemas.microsoft.com/office/powerpoint/2010/main" val="27714131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Question #3</a:t>
            </a:r>
          </a:p>
          <a:p>
            <a:pPr marL="0" indent="0" algn="ctr">
              <a:buNone/>
            </a:pPr>
            <a:endParaRPr lang="en-US" sz="4000" b="1" i="1" dirty="0">
              <a:solidFill>
                <a:srgbClr val="C00000"/>
              </a:solidFill>
            </a:endParaRPr>
          </a:p>
          <a:p>
            <a:pPr marL="0" indent="0" algn="ctr">
              <a:buNone/>
            </a:pPr>
            <a:r>
              <a:rPr lang="en-US" sz="4000" b="1" i="1" dirty="0">
                <a:solidFill>
                  <a:srgbClr val="006600"/>
                </a:solidFill>
              </a:rPr>
              <a:t>What are your financial goals?</a:t>
            </a:r>
          </a:p>
          <a:p>
            <a:pPr marL="0" indent="0" algn="ctr">
              <a:buNone/>
            </a:pPr>
            <a:endParaRPr lang="en-US" sz="3200" b="1" i="1" dirty="0">
              <a:solidFill>
                <a:srgbClr val="0000CC"/>
              </a:solidFill>
            </a:endParaRPr>
          </a:p>
          <a:p>
            <a:pPr marL="457200" lvl="1" indent="0" algn="ctr">
              <a:buNone/>
            </a:pPr>
            <a:r>
              <a:rPr lang="en-US" sz="2400" b="1" i="1" dirty="0">
                <a:solidFill>
                  <a:srgbClr val="0000CC"/>
                </a:solidFill>
              </a:rPr>
              <a:t>What financial goals do you want to achieve in the next 3 months?</a:t>
            </a:r>
          </a:p>
          <a:p>
            <a:pPr marL="914400" lvl="2" indent="0" algn="ctr">
              <a:buNone/>
            </a:pPr>
            <a:endParaRPr lang="en-US" b="1" i="1" dirty="0">
              <a:solidFill>
                <a:srgbClr val="0000CC"/>
              </a:solidFill>
            </a:endParaRPr>
          </a:p>
          <a:p>
            <a:pPr marL="457200" lvl="1" indent="0" algn="ctr">
              <a:buNone/>
            </a:pPr>
            <a:r>
              <a:rPr lang="en-US" sz="2400" b="1" i="1" dirty="0">
                <a:solidFill>
                  <a:srgbClr val="0000CC"/>
                </a:solidFill>
              </a:rPr>
              <a:t>What financial goals do you want to achieve in the next 12 months?</a:t>
            </a:r>
            <a:br>
              <a:rPr lang="en-US" sz="2400" b="1" i="1" dirty="0">
                <a:solidFill>
                  <a:srgbClr val="0000CC"/>
                </a:solidFill>
              </a:rPr>
            </a:br>
            <a:endParaRPr lang="en-US" sz="2400" b="1" i="1" dirty="0">
              <a:solidFill>
                <a:srgbClr val="0000CC"/>
              </a:solidFill>
            </a:endParaRPr>
          </a:p>
          <a:p>
            <a:pPr marL="457200" lvl="1" indent="0" algn="ctr">
              <a:buNone/>
            </a:pPr>
            <a:r>
              <a:rPr lang="en-US" sz="2400" b="1" i="1" dirty="0">
                <a:solidFill>
                  <a:srgbClr val="0000CC"/>
                </a:solidFill>
              </a:rPr>
              <a:t>What financial goals do you want to achieve in the next 3 years?</a:t>
            </a:r>
            <a:endParaRPr lang="en-US" sz="2300" b="1" i="1" dirty="0">
              <a:solidFill>
                <a:srgbClr val="0000CC"/>
              </a:solidFill>
            </a:endParaRPr>
          </a:p>
        </p:txBody>
      </p:sp>
    </p:spTree>
    <p:extLst>
      <p:ext uri="{BB962C8B-B14F-4D97-AF65-F5344CB8AC3E}">
        <p14:creationId xmlns:p14="http://schemas.microsoft.com/office/powerpoint/2010/main" val="39027044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Year</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5 Things Everyone Should Do:</a:t>
            </a:r>
          </a:p>
          <a:p>
            <a:pPr marL="0" indent="0">
              <a:buNone/>
            </a:pPr>
            <a:endParaRPr lang="en-US" sz="4800" b="1" i="1" dirty="0">
              <a:solidFill>
                <a:srgbClr val="C00000"/>
              </a:solidFill>
            </a:endParaRPr>
          </a:p>
          <a:p>
            <a:pPr marL="914400" indent="-914400">
              <a:buFont typeface="+mj-lt"/>
              <a:buAutoNum type="arabicPeriod"/>
            </a:pPr>
            <a:r>
              <a:rPr lang="en-US" sz="3800" b="1" i="1" dirty="0">
                <a:solidFill>
                  <a:srgbClr val="C00000"/>
                </a:solidFill>
              </a:rPr>
              <a:t>BUDGET!</a:t>
            </a:r>
          </a:p>
          <a:p>
            <a:pPr lvl="1"/>
            <a:r>
              <a:rPr lang="en-US" sz="3800" b="1" i="1" dirty="0">
                <a:solidFill>
                  <a:srgbClr val="C00000"/>
                </a:solidFill>
              </a:rPr>
              <a:t>Make shopping lists…for all types of shopping: food, gifts, fun, weekends.</a:t>
            </a:r>
          </a:p>
          <a:p>
            <a:pPr lvl="1"/>
            <a:r>
              <a:rPr lang="en-US" sz="3800" b="1" i="1" dirty="0">
                <a:solidFill>
                  <a:srgbClr val="C00000"/>
                </a:solidFill>
              </a:rPr>
              <a:t>Make lists of what you ARE NOT going to buy…for all types of shopping.</a:t>
            </a:r>
            <a:endParaRPr lang="en-US" sz="3800" dirty="0">
              <a:solidFill>
                <a:srgbClr val="C00000"/>
              </a:solidFill>
            </a:endParaRPr>
          </a:p>
        </p:txBody>
      </p:sp>
    </p:spTree>
    <p:extLst>
      <p:ext uri="{BB962C8B-B14F-4D97-AF65-F5344CB8AC3E}">
        <p14:creationId xmlns:p14="http://schemas.microsoft.com/office/powerpoint/2010/main" val="22946497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Year</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5 Things Everyone Should Do:</a:t>
            </a:r>
          </a:p>
          <a:p>
            <a:pPr marL="0" indent="0">
              <a:buNone/>
            </a:pPr>
            <a:endParaRPr lang="en-US" sz="4800" b="1" i="1" dirty="0">
              <a:solidFill>
                <a:srgbClr val="006600"/>
              </a:solidFill>
            </a:endParaRPr>
          </a:p>
          <a:p>
            <a:pPr marL="914400" indent="-914400">
              <a:buFont typeface="+mj-lt"/>
              <a:buAutoNum type="arabicPeriod" startAt="2"/>
            </a:pPr>
            <a:r>
              <a:rPr lang="en-US" sz="3800" b="1" i="1" dirty="0">
                <a:solidFill>
                  <a:srgbClr val="006600"/>
                </a:solidFill>
              </a:rPr>
              <a:t>BE VERY CAREFUL ABOUT INCREASING DEBT</a:t>
            </a:r>
          </a:p>
          <a:p>
            <a:pPr lvl="1"/>
            <a:r>
              <a:rPr lang="en-US" sz="3800" b="1" i="1" dirty="0">
                <a:solidFill>
                  <a:srgbClr val="006600"/>
                </a:solidFill>
              </a:rPr>
              <a:t>Avoid increasing balances on credit card</a:t>
            </a:r>
          </a:p>
          <a:p>
            <a:pPr lvl="1"/>
            <a:r>
              <a:rPr lang="en-US" sz="3800" b="1" i="1" dirty="0">
                <a:solidFill>
                  <a:srgbClr val="006600"/>
                </a:solidFill>
              </a:rPr>
              <a:t>Maybe only use credit cards for groceries and gas and use a debt card for everything else.</a:t>
            </a:r>
            <a:endParaRPr lang="en-US" sz="3800" dirty="0">
              <a:solidFill>
                <a:srgbClr val="006600"/>
              </a:solidFill>
            </a:endParaRPr>
          </a:p>
        </p:txBody>
      </p:sp>
    </p:spTree>
    <p:extLst>
      <p:ext uri="{BB962C8B-B14F-4D97-AF65-F5344CB8AC3E}">
        <p14:creationId xmlns:p14="http://schemas.microsoft.com/office/powerpoint/2010/main" val="268439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Thought Exercise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700" b="1" i="1" dirty="0">
              <a:solidFill>
                <a:srgbClr val="0000CC"/>
              </a:solidFill>
            </a:endParaRPr>
          </a:p>
          <a:p>
            <a:pPr marL="0" indent="0">
              <a:buNone/>
            </a:pPr>
            <a:r>
              <a:rPr lang="en-US" sz="4700" b="1" i="1" dirty="0">
                <a:solidFill>
                  <a:srgbClr val="0000CC"/>
                </a:solidFill>
              </a:rPr>
              <a:t>What is your dream life when you are 30?</a:t>
            </a:r>
          </a:p>
          <a:p>
            <a:pPr marL="0" indent="0">
              <a:buNone/>
            </a:pPr>
            <a:endParaRPr lang="en-US" sz="4700" b="1" i="1" dirty="0">
              <a:solidFill>
                <a:srgbClr val="0000CC"/>
              </a:solidFill>
            </a:endParaRPr>
          </a:p>
          <a:p>
            <a:pPr marL="0" indent="0">
              <a:buNone/>
            </a:pPr>
            <a:r>
              <a:rPr lang="en-US" sz="4700" b="1" i="1" dirty="0">
                <a:solidFill>
                  <a:srgbClr val="C00000"/>
                </a:solidFill>
              </a:rPr>
              <a:t>What is your dream life when you are 50?</a:t>
            </a:r>
          </a:p>
        </p:txBody>
      </p:sp>
    </p:spTree>
    <p:extLst>
      <p:ext uri="{BB962C8B-B14F-4D97-AF65-F5344CB8AC3E}">
        <p14:creationId xmlns:p14="http://schemas.microsoft.com/office/powerpoint/2010/main" val="235329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Year</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5 Things Everyone Should Do:</a:t>
            </a:r>
          </a:p>
          <a:p>
            <a:pPr marL="0" indent="0">
              <a:buNone/>
            </a:pPr>
            <a:endParaRPr lang="en-US" sz="4800" b="1" i="1" dirty="0">
              <a:solidFill>
                <a:srgbClr val="C00000"/>
              </a:solidFill>
            </a:endParaRPr>
          </a:p>
          <a:p>
            <a:pPr marL="914400" indent="-914400">
              <a:buFont typeface="+mj-lt"/>
              <a:buAutoNum type="arabicPeriod" startAt="3"/>
            </a:pPr>
            <a:r>
              <a:rPr lang="en-US" sz="3800" b="1" i="1" dirty="0">
                <a:solidFill>
                  <a:srgbClr val="C00000"/>
                </a:solidFill>
              </a:rPr>
              <a:t>GET RID OF AT LEAST 1 SUBSCRIPTION</a:t>
            </a:r>
          </a:p>
          <a:p>
            <a:pPr lvl="1"/>
            <a:r>
              <a:rPr lang="en-US" sz="3800" b="1" i="1" dirty="0">
                <a:solidFill>
                  <a:srgbClr val="C00000"/>
                </a:solidFill>
              </a:rPr>
              <a:t>Review your expenses and find any/all recurring subscriptions</a:t>
            </a:r>
          </a:p>
          <a:p>
            <a:pPr lvl="1"/>
            <a:r>
              <a:rPr lang="en-US" sz="3800" b="1" i="1" dirty="0">
                <a:solidFill>
                  <a:srgbClr val="C00000"/>
                </a:solidFill>
              </a:rPr>
              <a:t>Find at least 1 to get rid of before the year end</a:t>
            </a:r>
          </a:p>
          <a:p>
            <a:pPr lvl="1"/>
            <a:r>
              <a:rPr lang="en-US" sz="3800" b="1" i="1" dirty="0">
                <a:solidFill>
                  <a:srgbClr val="C00000"/>
                </a:solidFill>
              </a:rPr>
              <a:t>And make sure you do not add any that you are not going to use or get your money’s worth</a:t>
            </a:r>
            <a:endParaRPr lang="en-US" sz="3800" dirty="0">
              <a:solidFill>
                <a:srgbClr val="C00000"/>
              </a:solidFill>
            </a:endParaRPr>
          </a:p>
        </p:txBody>
      </p:sp>
    </p:spTree>
    <p:extLst>
      <p:ext uri="{BB962C8B-B14F-4D97-AF65-F5344CB8AC3E}">
        <p14:creationId xmlns:p14="http://schemas.microsoft.com/office/powerpoint/2010/main" val="42898278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Year</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89660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5 Things Everyone Should Do:</a:t>
            </a:r>
          </a:p>
          <a:p>
            <a:pPr marL="0" indent="0">
              <a:buNone/>
            </a:pPr>
            <a:endParaRPr lang="en-US" sz="4800" b="1" i="1" dirty="0">
              <a:solidFill>
                <a:srgbClr val="006600"/>
              </a:solidFill>
            </a:endParaRPr>
          </a:p>
          <a:p>
            <a:pPr marL="914400" indent="-914400">
              <a:buFont typeface="+mj-lt"/>
              <a:buAutoNum type="arabicPeriod" startAt="4"/>
            </a:pPr>
            <a:r>
              <a:rPr lang="en-US" sz="3800" b="1" i="1" dirty="0">
                <a:solidFill>
                  <a:srgbClr val="006600"/>
                </a:solidFill>
              </a:rPr>
              <a:t>LOOK FOR DEALS…BUT ALSO BE WARY OF DEALS</a:t>
            </a:r>
          </a:p>
          <a:p>
            <a:pPr lvl="1"/>
            <a:r>
              <a:rPr lang="en-US" sz="3800" b="1" i="1" dirty="0">
                <a:solidFill>
                  <a:srgbClr val="006600"/>
                </a:solidFill>
              </a:rPr>
              <a:t>By shopping early and shopping around, you can find the best deals for what you need to buy</a:t>
            </a:r>
          </a:p>
          <a:p>
            <a:pPr lvl="1"/>
            <a:r>
              <a:rPr lang="en-US" sz="3800" b="1" i="1" dirty="0">
                <a:solidFill>
                  <a:srgbClr val="006600"/>
                </a:solidFill>
              </a:rPr>
              <a:t>But be careful – many deals will have fine print that commits you to further costs or to other constraints that are not in your best interest</a:t>
            </a:r>
            <a:endParaRPr lang="en-US" sz="3800" dirty="0">
              <a:solidFill>
                <a:srgbClr val="006600"/>
              </a:solidFill>
            </a:endParaRPr>
          </a:p>
        </p:txBody>
      </p:sp>
    </p:spTree>
    <p:extLst>
      <p:ext uri="{BB962C8B-B14F-4D97-AF65-F5344CB8AC3E}">
        <p14:creationId xmlns:p14="http://schemas.microsoft.com/office/powerpoint/2010/main" val="20476588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Year</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12799"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5 Things Everyone Should Do:</a:t>
            </a:r>
          </a:p>
          <a:p>
            <a:pPr marL="0" indent="0">
              <a:buNone/>
            </a:pPr>
            <a:endParaRPr lang="en-US" sz="4800" b="1" i="1" dirty="0">
              <a:solidFill>
                <a:srgbClr val="006600"/>
              </a:solidFill>
            </a:endParaRPr>
          </a:p>
          <a:p>
            <a:pPr marL="914400" indent="-914400">
              <a:buFont typeface="+mj-lt"/>
              <a:buAutoNum type="arabicPeriod" startAt="5"/>
            </a:pPr>
            <a:r>
              <a:rPr lang="en-US" sz="3800" b="1" i="1" dirty="0">
                <a:solidFill>
                  <a:srgbClr val="C00000"/>
                </a:solidFill>
              </a:rPr>
              <a:t>SET 5 FINANCIAL RESOLUTIONS THAT YOU CAN STICK WITH</a:t>
            </a:r>
          </a:p>
          <a:p>
            <a:pPr lvl="1"/>
            <a:r>
              <a:rPr lang="en-US" sz="2500" b="1" i="1" dirty="0">
                <a:solidFill>
                  <a:srgbClr val="C00000"/>
                </a:solidFill>
              </a:rPr>
              <a:t>Check your credit report and credit score, open multiple savings accounts, pay yourself first with $5-$25 of every paycheck going to savings, analyze every penny you spend during 3-5 months in 2024, find a budget approach that works for you, set financial goals for the next 3-5 years, finalize your back-to-school spring 2024 budget, begin investing, pay down any high-interest debt (even before savings), do not dine out or go grocery shopping in January, maximize credit card rewards</a:t>
            </a:r>
            <a:endParaRPr lang="en-US" sz="2500" dirty="0">
              <a:solidFill>
                <a:srgbClr val="C00000"/>
              </a:solidFill>
            </a:endParaRPr>
          </a:p>
        </p:txBody>
      </p:sp>
    </p:spTree>
    <p:extLst>
      <p:ext uri="{BB962C8B-B14F-4D97-AF65-F5344CB8AC3E}">
        <p14:creationId xmlns:p14="http://schemas.microsoft.com/office/powerpoint/2010/main" val="16927391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Homework for You</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30317F"/>
                </a:solidFill>
              </a:rPr>
              <a:t>Think about why you are in college.</a:t>
            </a:r>
          </a:p>
          <a:p>
            <a:pPr marL="0" indent="0" algn="ctr">
              <a:buNone/>
            </a:pPr>
            <a:endParaRPr lang="en-US" sz="3600" b="1" i="1" dirty="0">
              <a:solidFill>
                <a:srgbClr val="30317F"/>
              </a:solidFill>
            </a:endParaRPr>
          </a:p>
          <a:p>
            <a:pPr marL="0" indent="0" algn="ctr">
              <a:buNone/>
            </a:pPr>
            <a:r>
              <a:rPr lang="en-US" sz="3600" b="1" i="1" dirty="0">
                <a:solidFill>
                  <a:srgbClr val="30317F"/>
                </a:solidFill>
              </a:rPr>
              <a:t>Make a list of the 5-10 most important criteria you are looking for in a job or career.</a:t>
            </a:r>
          </a:p>
          <a:p>
            <a:pPr marL="0" indent="0" algn="ctr">
              <a:buNone/>
            </a:pPr>
            <a:endParaRPr lang="en-US" sz="3600" b="1" i="1" dirty="0">
              <a:solidFill>
                <a:srgbClr val="30317F"/>
              </a:solidFill>
            </a:endParaRPr>
          </a:p>
          <a:p>
            <a:pPr marL="0" indent="0" algn="ctr">
              <a:buNone/>
            </a:pPr>
            <a:r>
              <a:rPr lang="en-US" sz="3600" b="1" i="1" dirty="0">
                <a:solidFill>
                  <a:srgbClr val="30317F"/>
                </a:solidFill>
              </a:rPr>
              <a:t>Connect these criteria to your long-term and </a:t>
            </a:r>
            <a:br>
              <a:rPr lang="en-US" sz="3600" b="1" i="1" dirty="0">
                <a:solidFill>
                  <a:srgbClr val="30317F"/>
                </a:solidFill>
              </a:rPr>
            </a:br>
            <a:r>
              <a:rPr lang="en-US" sz="3600" b="1" i="1" dirty="0">
                <a:solidFill>
                  <a:srgbClr val="30317F"/>
                </a:solidFill>
              </a:rPr>
              <a:t>short-term goals. Connect these criteria to your values.</a:t>
            </a:r>
          </a:p>
          <a:p>
            <a:pPr marL="0" indent="0" algn="ctr">
              <a:buNone/>
            </a:pPr>
            <a:r>
              <a:rPr lang="en-US" sz="1800" b="1" i="1" dirty="0">
                <a:solidFill>
                  <a:srgbClr val="30317F"/>
                </a:solidFill>
              </a:rPr>
              <a:t>(And if you don’t know what your values are, take 30 minutes to identify them and commit to them.)</a:t>
            </a:r>
            <a:endParaRPr lang="en-US" sz="1800" i="1" dirty="0">
              <a:solidFill>
                <a:srgbClr val="30317F"/>
              </a:solidFill>
            </a:endParaRPr>
          </a:p>
        </p:txBody>
      </p:sp>
    </p:spTree>
    <p:extLst>
      <p:ext uri="{BB962C8B-B14F-4D97-AF65-F5344CB8AC3E}">
        <p14:creationId xmlns:p14="http://schemas.microsoft.com/office/powerpoint/2010/main" val="19107319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More Homework for You</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b="1" i="1" u="sng" dirty="0">
                <a:solidFill>
                  <a:srgbClr val="C00000"/>
                </a:solidFill>
              </a:rPr>
              <a:t>Once a week:</a:t>
            </a:r>
            <a:r>
              <a:rPr lang="en-US" sz="3300" b="1" i="1" dirty="0">
                <a:solidFill>
                  <a:srgbClr val="C00000"/>
                </a:solidFill>
              </a:rPr>
              <a:t> 	   Make a list of the money you are </a:t>
            </a:r>
            <a:br>
              <a:rPr lang="en-US" sz="3300" b="1" i="1" dirty="0">
                <a:solidFill>
                  <a:srgbClr val="C00000"/>
                </a:solidFill>
              </a:rPr>
            </a:br>
            <a:r>
              <a:rPr lang="en-US" sz="3300" b="1" i="1" dirty="0">
                <a:solidFill>
                  <a:srgbClr val="C00000"/>
                </a:solidFill>
              </a:rPr>
              <a:t>			   going to spend this week.</a:t>
            </a:r>
            <a:br>
              <a:rPr lang="en-US" sz="3300" b="1" i="1" dirty="0">
                <a:solidFill>
                  <a:srgbClr val="C00000"/>
                </a:solidFill>
              </a:rPr>
            </a:br>
            <a:endParaRPr lang="en-US" sz="3300" b="1" i="1" dirty="0">
              <a:solidFill>
                <a:srgbClr val="C00000"/>
              </a:solidFill>
            </a:endParaRPr>
          </a:p>
          <a:p>
            <a:pPr marL="0" indent="0">
              <a:buNone/>
            </a:pPr>
            <a:r>
              <a:rPr lang="en-US" sz="3300" b="1" i="1" u="sng" dirty="0">
                <a:solidFill>
                  <a:srgbClr val="C00000"/>
                </a:solidFill>
              </a:rPr>
              <a:t>Once a month:</a:t>
            </a:r>
            <a:r>
              <a:rPr lang="en-US" sz="3300" b="1" i="1" dirty="0">
                <a:solidFill>
                  <a:srgbClr val="C00000"/>
                </a:solidFill>
              </a:rPr>
              <a:t>	   Make a list of how college – and your </a:t>
            </a:r>
            <a:br>
              <a:rPr lang="en-US" sz="3300" b="1" i="1" dirty="0">
                <a:solidFill>
                  <a:srgbClr val="C00000"/>
                </a:solidFill>
              </a:rPr>
            </a:br>
            <a:r>
              <a:rPr lang="en-US" sz="3300" b="1" i="1" dirty="0">
                <a:solidFill>
                  <a:srgbClr val="C00000"/>
                </a:solidFill>
              </a:rPr>
              <a:t>			   future job – serves your values over the </a:t>
            </a:r>
            <a:br>
              <a:rPr lang="en-US" sz="3300" b="1" i="1" dirty="0">
                <a:solidFill>
                  <a:srgbClr val="C00000"/>
                </a:solidFill>
              </a:rPr>
            </a:br>
            <a:r>
              <a:rPr lang="en-US" sz="3300" b="1" i="1" dirty="0">
                <a:solidFill>
                  <a:srgbClr val="C00000"/>
                </a:solidFill>
              </a:rPr>
              <a:t> 			   long-term.</a:t>
            </a:r>
            <a:br>
              <a:rPr lang="en-US" sz="3300" b="1" i="1" dirty="0">
                <a:solidFill>
                  <a:srgbClr val="C00000"/>
                </a:solidFill>
              </a:rPr>
            </a:br>
            <a:endParaRPr lang="en-US" sz="3300" b="1" i="1" dirty="0">
              <a:solidFill>
                <a:srgbClr val="C00000"/>
              </a:solidFill>
            </a:endParaRPr>
          </a:p>
          <a:p>
            <a:pPr marL="0" indent="0">
              <a:buNone/>
            </a:pPr>
            <a:r>
              <a:rPr lang="en-US" sz="3300" b="1" i="1" u="sng" dirty="0">
                <a:solidFill>
                  <a:srgbClr val="C00000"/>
                </a:solidFill>
              </a:rPr>
              <a:t>Once a year:</a:t>
            </a:r>
            <a:r>
              <a:rPr lang="en-US" sz="3300" b="1" i="1" dirty="0">
                <a:solidFill>
                  <a:srgbClr val="C00000"/>
                </a:solidFill>
              </a:rPr>
              <a:t> 	   Revisit your values and identify </a:t>
            </a:r>
            <a:br>
              <a:rPr lang="en-US" sz="3300" b="1" i="1" dirty="0">
                <a:solidFill>
                  <a:srgbClr val="C00000"/>
                </a:solidFill>
              </a:rPr>
            </a:br>
            <a:r>
              <a:rPr lang="en-US" sz="3300" b="1" i="1" dirty="0">
                <a:solidFill>
                  <a:srgbClr val="C00000"/>
                </a:solidFill>
              </a:rPr>
              <a:t>			   your short- and long-term goals.</a:t>
            </a:r>
            <a:endParaRPr lang="en-US" sz="3300" i="1" dirty="0">
              <a:solidFill>
                <a:srgbClr val="C00000"/>
              </a:solidFill>
            </a:endParaRPr>
          </a:p>
        </p:txBody>
      </p:sp>
    </p:spTree>
    <p:extLst>
      <p:ext uri="{BB962C8B-B14F-4D97-AF65-F5344CB8AC3E}">
        <p14:creationId xmlns:p14="http://schemas.microsoft.com/office/powerpoint/2010/main" val="972810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606390"/>
            <a:ext cx="2598875" cy="1013250"/>
          </a:xfrm>
          <a:prstGeom prst="roundRect">
            <a:avLst/>
          </a:prstGeom>
          <a:solidFill>
            <a:schemeClr val="accent1">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Income &amp; Expense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59115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spTree>
    <p:extLst>
      <p:ext uri="{BB962C8B-B14F-4D97-AF65-F5344CB8AC3E}">
        <p14:creationId xmlns:p14="http://schemas.microsoft.com/office/powerpoint/2010/main" val="125726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endCondLst>
                                    <p:cond evt="onNext" delay="0">
                                      <p:tgtEl>
                                        <p:sldTgt/>
                                      </p:tgtEl>
                                    </p:cond>
                                  </p:endCondLst>
                                  <p:childTnLst>
                                    <p:animEffect transition="out" filter="fade">
                                      <p:cBhvr>
                                        <p:cTn id="6" dur="1000" tmFilter="0, 0; .2, .5; .8, .5; 1, 0"/>
                                        <p:tgtEl>
                                          <p:spTgt spid="32"/>
                                        </p:tgtEl>
                                      </p:cBhvr>
                                    </p:animEffect>
                                    <p:animScale>
                                      <p:cBhvr>
                                        <p:cTn id="7" dur="50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Rule About 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Budgeting is philosophically very easy but practically very difficult because there is just one basic rule that applies to Budgeting:</a:t>
            </a:r>
          </a:p>
          <a:p>
            <a:pPr marL="0" indent="0" algn="ctr">
              <a:buNone/>
            </a:pPr>
            <a:br>
              <a:rPr lang="en-US" b="1" dirty="0"/>
            </a:br>
            <a:r>
              <a:rPr lang="en-US" sz="3600" b="1" i="1" dirty="0">
                <a:highlight>
                  <a:srgbClr val="FFFF00"/>
                </a:highlight>
              </a:rPr>
              <a:t>Spend less than you earn.</a:t>
            </a:r>
            <a:br>
              <a:rPr lang="en-US" b="1" dirty="0">
                <a:highlight>
                  <a:srgbClr val="FFFF00"/>
                </a:highlight>
              </a:rPr>
            </a:br>
            <a:endParaRPr lang="en-US" b="1" dirty="0">
              <a:highlight>
                <a:srgbClr val="FFFF00"/>
              </a:highlight>
            </a:endParaRPr>
          </a:p>
          <a:p>
            <a:r>
              <a:rPr lang="en-US" dirty="0"/>
              <a:t>Of course, this is much easier said than done…Especially for students with limited income and fixed expenses.</a:t>
            </a:r>
          </a:p>
          <a:p>
            <a:r>
              <a:rPr lang="en-US" dirty="0"/>
              <a:t>If you spend more than you earn, you have to make up the difference somehow - student loans, credit cards, savings. </a:t>
            </a:r>
          </a:p>
          <a:p>
            <a:pPr lvl="1"/>
            <a:r>
              <a:rPr lang="en-US" dirty="0"/>
              <a:t>And this borrowing will set your goals back when it comes time to repay this borrowing. You are borrowing from your future.</a:t>
            </a:r>
            <a:endParaRPr lang="en-US" dirty="0">
              <a:solidFill>
                <a:srgbClr val="006600"/>
              </a:solidFill>
            </a:endParaRPr>
          </a:p>
        </p:txBody>
      </p:sp>
    </p:spTree>
    <p:extLst>
      <p:ext uri="{BB962C8B-B14F-4D97-AF65-F5344CB8AC3E}">
        <p14:creationId xmlns:p14="http://schemas.microsoft.com/office/powerpoint/2010/main" val="87518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How Do You Succeed at 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Be intentional. Know what you’re spending. Know what your income is.</a:t>
            </a:r>
          </a:p>
          <a:p>
            <a:r>
              <a:rPr lang="en-US" dirty="0">
                <a:solidFill>
                  <a:srgbClr val="C00000"/>
                </a:solidFill>
              </a:rPr>
              <a:t>Look in the mirror. Analyze yourself. </a:t>
            </a:r>
          </a:p>
          <a:p>
            <a:pPr lvl="1"/>
            <a:r>
              <a:rPr lang="en-US" dirty="0">
                <a:solidFill>
                  <a:srgbClr val="C00000"/>
                </a:solidFill>
              </a:rPr>
              <a:t>This can be painful. You may see some habits you do not like. But recognizing those habits is the first step to correcting them.</a:t>
            </a:r>
          </a:p>
          <a:p>
            <a:r>
              <a:rPr lang="en-US" dirty="0">
                <a:solidFill>
                  <a:srgbClr val="C00000"/>
                </a:solidFill>
              </a:rPr>
              <a:t>Think both short-term and long-term.</a:t>
            </a:r>
          </a:p>
          <a:p>
            <a:pPr lvl="1"/>
            <a:r>
              <a:rPr lang="en-US" dirty="0">
                <a:solidFill>
                  <a:srgbClr val="C00000"/>
                </a:solidFill>
              </a:rPr>
              <a:t>At its core, budgeting is about balancing monthly income and expenses.</a:t>
            </a:r>
          </a:p>
          <a:p>
            <a:pPr lvl="1"/>
            <a:r>
              <a:rPr lang="en-US" dirty="0">
                <a:solidFill>
                  <a:srgbClr val="C00000"/>
                </a:solidFill>
              </a:rPr>
              <a:t>But, be sure to connect your income and expenses to your long-term goals.</a:t>
            </a:r>
            <a:br>
              <a:rPr lang="en-US" dirty="0">
                <a:solidFill>
                  <a:srgbClr val="C00000"/>
                </a:solidFill>
              </a:rPr>
            </a:br>
            <a:endParaRPr lang="en-US" dirty="0">
              <a:solidFill>
                <a:srgbClr val="C00000"/>
              </a:solidFill>
            </a:endParaRPr>
          </a:p>
          <a:p>
            <a:r>
              <a:rPr lang="en-US" sz="2000" dirty="0">
                <a:solidFill>
                  <a:srgbClr val="C00000"/>
                </a:solidFill>
              </a:rPr>
              <a:t>When I was in college and in grad school, my priority was my degree. I ate more Top Ramen than any human should ever eat (including every night for a month, as part of a bet). To me, this was a choice and a habit that was critical to fulfilling my goal – my degree.</a:t>
            </a:r>
          </a:p>
        </p:txBody>
      </p:sp>
    </p:spTree>
    <p:extLst>
      <p:ext uri="{BB962C8B-B14F-4D97-AF65-F5344CB8AC3E}">
        <p14:creationId xmlns:p14="http://schemas.microsoft.com/office/powerpoint/2010/main" val="4970047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How Do You Succeed at 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I do not want all of my life to </a:t>
            </a:r>
            <a:br>
              <a:rPr lang="en-US" sz="4000" b="1" i="1" dirty="0">
                <a:solidFill>
                  <a:srgbClr val="C00000"/>
                </a:solidFill>
              </a:rPr>
            </a:br>
            <a:r>
              <a:rPr lang="en-US" sz="4000" b="1" i="1" dirty="0">
                <a:solidFill>
                  <a:srgbClr val="C00000"/>
                </a:solidFill>
              </a:rPr>
              <a:t>be controlled by a budget.</a:t>
            </a:r>
          </a:p>
          <a:p>
            <a:pPr marL="0" indent="0" algn="ctr">
              <a:buNone/>
            </a:pPr>
            <a:endParaRPr lang="en-US" sz="4000" b="1" i="1" dirty="0">
              <a:solidFill>
                <a:srgbClr val="C00000"/>
              </a:solidFill>
            </a:endParaRPr>
          </a:p>
          <a:p>
            <a:pPr marL="0" indent="0" algn="ctr">
              <a:buNone/>
            </a:pPr>
            <a:r>
              <a:rPr lang="en-US" sz="4000" b="1" i="1" dirty="0">
                <a:solidFill>
                  <a:srgbClr val="C00000"/>
                </a:solidFill>
              </a:rPr>
              <a:t>I simply want my budget to be functional.</a:t>
            </a:r>
          </a:p>
          <a:p>
            <a:pPr marL="0" indent="0">
              <a:buNone/>
            </a:pPr>
            <a:endParaRPr lang="en-US" b="1" dirty="0"/>
          </a:p>
          <a:p>
            <a:pPr marL="0" indent="0" algn="ctr">
              <a:buNone/>
            </a:pPr>
            <a:r>
              <a:rPr lang="en-US" dirty="0">
                <a:solidFill>
                  <a:srgbClr val="006600"/>
                </a:solidFill>
              </a:rPr>
              <a:t>~ Quote from one of your student colleagues this summer</a:t>
            </a:r>
            <a:endParaRPr lang="en-US" sz="2000" dirty="0">
              <a:solidFill>
                <a:srgbClr val="006600"/>
              </a:solidFill>
            </a:endParaRPr>
          </a:p>
        </p:txBody>
      </p:sp>
    </p:spTree>
    <p:extLst>
      <p:ext uri="{BB962C8B-B14F-4D97-AF65-F5344CB8AC3E}">
        <p14:creationId xmlns:p14="http://schemas.microsoft.com/office/powerpoint/2010/main" val="13854723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How Do You Succeed at 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C00000"/>
                </a:solidFill>
              </a:rPr>
              <a:t>I simply want my budget to be functional.</a:t>
            </a:r>
          </a:p>
          <a:p>
            <a:pPr marL="0" indent="0">
              <a:buNone/>
            </a:pPr>
            <a:endParaRPr lang="en-US" sz="2000" b="1" dirty="0">
              <a:solidFill>
                <a:srgbClr val="006600"/>
              </a:solidFill>
            </a:endParaRPr>
          </a:p>
          <a:p>
            <a:r>
              <a:rPr lang="en-US" sz="3200" dirty="0">
                <a:solidFill>
                  <a:srgbClr val="0000CC"/>
                </a:solidFill>
              </a:rPr>
              <a:t>You want a budget to be a guide, not a rulebook.</a:t>
            </a:r>
          </a:p>
          <a:p>
            <a:r>
              <a:rPr lang="en-US" sz="3200" dirty="0">
                <a:solidFill>
                  <a:srgbClr val="0000CC"/>
                </a:solidFill>
              </a:rPr>
              <a:t>You want a budget that is designed for you and nobody else.</a:t>
            </a:r>
          </a:p>
          <a:p>
            <a:r>
              <a:rPr lang="en-US" sz="3200" dirty="0">
                <a:solidFill>
                  <a:srgbClr val="0000CC"/>
                </a:solidFill>
              </a:rPr>
              <a:t>You want to identify what is most important to you. </a:t>
            </a:r>
          </a:p>
          <a:p>
            <a:pPr lvl="1"/>
            <a:r>
              <a:rPr lang="en-US" sz="2800" dirty="0">
                <a:solidFill>
                  <a:srgbClr val="0000CC"/>
                </a:solidFill>
              </a:rPr>
              <a:t>Yes, you may have to change behavior and make sacrifices – so make sure you are only sacrificing those expenses or parts of your financial life that are least important to you.</a:t>
            </a:r>
          </a:p>
        </p:txBody>
      </p:sp>
    </p:spTree>
    <p:extLst>
      <p:ext uri="{BB962C8B-B14F-4D97-AF65-F5344CB8AC3E}">
        <p14:creationId xmlns:p14="http://schemas.microsoft.com/office/powerpoint/2010/main" val="3785156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13" name="Rounded Rectangle 12">
            <a:extLst>
              <a:ext uri="{FF2B5EF4-FFF2-40B4-BE49-F238E27FC236}">
                <a16:creationId xmlns:a16="http://schemas.microsoft.com/office/drawing/2014/main" id="{405C2C7A-CF41-8F43-84DF-367AA2E3D73C}"/>
              </a:ext>
            </a:extLst>
          </p:cNvPr>
          <p:cNvSpPr/>
          <p:nvPr/>
        </p:nvSpPr>
        <p:spPr>
          <a:xfrm>
            <a:off x="3810000" y="1169268"/>
            <a:ext cx="4572000" cy="36576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Your Values, Dreams &amp; Goals?</a:t>
            </a:r>
          </a:p>
        </p:txBody>
      </p:sp>
      <p:sp>
        <p:nvSpPr>
          <p:cNvPr id="14" name="Rounded Rectangle 13">
            <a:extLst>
              <a:ext uri="{FF2B5EF4-FFF2-40B4-BE49-F238E27FC236}">
                <a16:creationId xmlns:a16="http://schemas.microsoft.com/office/drawing/2014/main" id="{3FCE6B7F-7A4C-6545-8B0D-CF3155372FAA}"/>
              </a:ext>
            </a:extLst>
          </p:cNvPr>
          <p:cNvSpPr/>
          <p:nvPr/>
        </p:nvSpPr>
        <p:spPr>
          <a:xfrm>
            <a:off x="3810000" y="2336863"/>
            <a:ext cx="4572000" cy="36576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Current Situation?</a:t>
            </a:r>
          </a:p>
        </p:txBody>
      </p:sp>
      <p:sp>
        <p:nvSpPr>
          <p:cNvPr id="15" name="Rounded Rectangle 14">
            <a:extLst>
              <a:ext uri="{FF2B5EF4-FFF2-40B4-BE49-F238E27FC236}">
                <a16:creationId xmlns:a16="http://schemas.microsoft.com/office/drawing/2014/main" id="{42CF3CD4-92BA-A64D-B0A1-F5ED4DC81881}"/>
              </a:ext>
            </a:extLst>
          </p:cNvPr>
          <p:cNvSpPr/>
          <p:nvPr/>
        </p:nvSpPr>
        <p:spPr>
          <a:xfrm>
            <a:off x="5318760"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6" name="Rounded Rectangle 15">
            <a:extLst>
              <a:ext uri="{FF2B5EF4-FFF2-40B4-BE49-F238E27FC236}">
                <a16:creationId xmlns:a16="http://schemas.microsoft.com/office/drawing/2014/main" id="{80F9B40B-019E-094B-A147-2CC0E1869E5F}"/>
              </a:ext>
            </a:extLst>
          </p:cNvPr>
          <p:cNvSpPr/>
          <p:nvPr/>
        </p:nvSpPr>
        <p:spPr>
          <a:xfrm>
            <a:off x="701849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17" name="Rounded Rectangle 16">
            <a:extLst>
              <a:ext uri="{FF2B5EF4-FFF2-40B4-BE49-F238E27FC236}">
                <a16:creationId xmlns:a16="http://schemas.microsoft.com/office/drawing/2014/main" id="{A795378B-3983-154F-9EB1-9378CD3EF1D8}"/>
              </a:ext>
            </a:extLst>
          </p:cNvPr>
          <p:cNvSpPr/>
          <p:nvPr/>
        </p:nvSpPr>
        <p:spPr>
          <a:xfrm>
            <a:off x="361902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18" name="Rounded Rectangle 17">
            <a:extLst>
              <a:ext uri="{FF2B5EF4-FFF2-40B4-BE49-F238E27FC236}">
                <a16:creationId xmlns:a16="http://schemas.microsoft.com/office/drawing/2014/main" id="{81D55C15-DE88-EA4F-BCEB-8447CB516A46}"/>
              </a:ext>
            </a:extLst>
          </p:cNvPr>
          <p:cNvSpPr/>
          <p:nvPr/>
        </p:nvSpPr>
        <p:spPr>
          <a:xfrm>
            <a:off x="4390805"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9" name="Rounded Rectangle 18">
            <a:extLst>
              <a:ext uri="{FF2B5EF4-FFF2-40B4-BE49-F238E27FC236}">
                <a16:creationId xmlns:a16="http://schemas.microsoft.com/office/drawing/2014/main" id="{F8597FBE-8127-6E47-A9F4-B73341B516D5}"/>
              </a:ext>
            </a:extLst>
          </p:cNvPr>
          <p:cNvSpPr/>
          <p:nvPr/>
        </p:nvSpPr>
        <p:spPr>
          <a:xfrm>
            <a:off x="6096000" y="2796493"/>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20" name="Rounded Rectangle 19">
            <a:extLst>
              <a:ext uri="{FF2B5EF4-FFF2-40B4-BE49-F238E27FC236}">
                <a16:creationId xmlns:a16="http://schemas.microsoft.com/office/drawing/2014/main" id="{52AE6871-D1B8-3D41-AE3F-B5C2C9C40342}"/>
              </a:ext>
            </a:extLst>
          </p:cNvPr>
          <p:cNvSpPr/>
          <p:nvPr/>
        </p:nvSpPr>
        <p:spPr>
          <a:xfrm>
            <a:off x="2685610"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21" name="Rounded Rectangle 20">
            <a:extLst>
              <a:ext uri="{FF2B5EF4-FFF2-40B4-BE49-F238E27FC236}">
                <a16:creationId xmlns:a16="http://schemas.microsoft.com/office/drawing/2014/main" id="{7A19E78C-DB76-2E49-AF0D-95AF3B0760DA}"/>
              </a:ext>
            </a:extLst>
          </p:cNvPr>
          <p:cNvSpPr/>
          <p:nvPr/>
        </p:nvSpPr>
        <p:spPr>
          <a:xfrm>
            <a:off x="7795735" y="279326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a:t>
            </a:r>
          </a:p>
        </p:txBody>
      </p:sp>
      <p:sp>
        <p:nvSpPr>
          <p:cNvPr id="22" name="Rounded Rectangle 21">
            <a:extLst>
              <a:ext uri="{FF2B5EF4-FFF2-40B4-BE49-F238E27FC236}">
                <a16:creationId xmlns:a16="http://schemas.microsoft.com/office/drawing/2014/main" id="{C5C768DD-DD69-7649-BE65-FD0C2075BEF1}"/>
              </a:ext>
            </a:extLst>
          </p:cNvPr>
          <p:cNvSpPr/>
          <p:nvPr/>
        </p:nvSpPr>
        <p:spPr>
          <a:xfrm>
            <a:off x="3810000" y="3652509"/>
            <a:ext cx="4572000" cy="365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a Personal Financial Plan for You:</a:t>
            </a:r>
          </a:p>
        </p:txBody>
      </p:sp>
      <p:sp>
        <p:nvSpPr>
          <p:cNvPr id="23" name="Rounded Rectangle 22">
            <a:extLst>
              <a:ext uri="{FF2B5EF4-FFF2-40B4-BE49-F238E27FC236}">
                <a16:creationId xmlns:a16="http://schemas.microsoft.com/office/drawing/2014/main" id="{5BE3728B-511F-4648-A9A8-08BD6C01A1F7}"/>
              </a:ext>
            </a:extLst>
          </p:cNvPr>
          <p:cNvSpPr/>
          <p:nvPr/>
        </p:nvSpPr>
        <p:spPr>
          <a:xfrm>
            <a:off x="268561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Investing</a:t>
            </a:r>
          </a:p>
        </p:txBody>
      </p:sp>
      <p:sp>
        <p:nvSpPr>
          <p:cNvPr id="27" name="Rounded Rectangle 26">
            <a:extLst>
              <a:ext uri="{FF2B5EF4-FFF2-40B4-BE49-F238E27FC236}">
                <a16:creationId xmlns:a16="http://schemas.microsoft.com/office/drawing/2014/main" id="{105C5C01-4177-604E-8384-48A9D994AA58}"/>
              </a:ext>
            </a:extLst>
          </p:cNvPr>
          <p:cNvSpPr/>
          <p:nvPr/>
        </p:nvSpPr>
        <p:spPr>
          <a:xfrm>
            <a:off x="4390805" y="4086186"/>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Budgeting</a:t>
            </a:r>
          </a:p>
        </p:txBody>
      </p:sp>
      <p:sp>
        <p:nvSpPr>
          <p:cNvPr id="35" name="Rounded Rectangle 34">
            <a:extLst>
              <a:ext uri="{FF2B5EF4-FFF2-40B4-BE49-F238E27FC236}">
                <a16:creationId xmlns:a16="http://schemas.microsoft.com/office/drawing/2014/main" id="{39013835-7FF3-3141-A601-B3C9C4960593}"/>
              </a:ext>
            </a:extLst>
          </p:cNvPr>
          <p:cNvSpPr/>
          <p:nvPr/>
        </p:nvSpPr>
        <p:spPr>
          <a:xfrm>
            <a:off x="609600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Debt Management</a:t>
            </a:r>
          </a:p>
        </p:txBody>
      </p:sp>
      <p:sp>
        <p:nvSpPr>
          <p:cNvPr id="36" name="Rounded Rectangle 35">
            <a:extLst>
              <a:ext uri="{FF2B5EF4-FFF2-40B4-BE49-F238E27FC236}">
                <a16:creationId xmlns:a16="http://schemas.microsoft.com/office/drawing/2014/main" id="{2CEBB18D-906E-0544-9991-C583C96D280F}"/>
              </a:ext>
            </a:extLst>
          </p:cNvPr>
          <p:cNvSpPr/>
          <p:nvPr/>
        </p:nvSpPr>
        <p:spPr>
          <a:xfrm>
            <a:off x="7795735"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Taxes</a:t>
            </a:r>
          </a:p>
        </p:txBody>
      </p:sp>
      <p:sp>
        <p:nvSpPr>
          <p:cNvPr id="37" name="Rounded Rectangle 36">
            <a:extLst>
              <a:ext uri="{FF2B5EF4-FFF2-40B4-BE49-F238E27FC236}">
                <a16:creationId xmlns:a16="http://schemas.microsoft.com/office/drawing/2014/main" id="{ECE4CC53-AD33-E847-AD4E-A3FAC949CE44}"/>
              </a:ext>
            </a:extLst>
          </p:cNvPr>
          <p:cNvSpPr/>
          <p:nvPr/>
        </p:nvSpPr>
        <p:spPr>
          <a:xfrm>
            <a:off x="3613565" y="5012625"/>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Insurance</a:t>
            </a:r>
          </a:p>
        </p:txBody>
      </p:sp>
      <p:sp>
        <p:nvSpPr>
          <p:cNvPr id="38" name="Rounded Rectangle 37">
            <a:extLst>
              <a:ext uri="{FF2B5EF4-FFF2-40B4-BE49-F238E27FC236}">
                <a16:creationId xmlns:a16="http://schemas.microsoft.com/office/drawing/2014/main" id="{F6E2E203-BB02-654E-986C-094ED8978C3B}"/>
              </a:ext>
            </a:extLst>
          </p:cNvPr>
          <p:cNvSpPr/>
          <p:nvPr/>
        </p:nvSpPr>
        <p:spPr>
          <a:xfrm>
            <a:off x="5318760" y="5023903"/>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Retirement</a:t>
            </a:r>
          </a:p>
        </p:txBody>
      </p:sp>
      <p:sp>
        <p:nvSpPr>
          <p:cNvPr id="39" name="Rounded Rectangle 38">
            <a:extLst>
              <a:ext uri="{FF2B5EF4-FFF2-40B4-BE49-F238E27FC236}">
                <a16:creationId xmlns:a16="http://schemas.microsoft.com/office/drawing/2014/main" id="{6FAFA176-220B-604C-8140-0809A5EDE4E4}"/>
              </a:ext>
            </a:extLst>
          </p:cNvPr>
          <p:cNvSpPr/>
          <p:nvPr/>
        </p:nvSpPr>
        <p:spPr>
          <a:xfrm>
            <a:off x="7018495" y="5025438"/>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Education</a:t>
            </a:r>
          </a:p>
        </p:txBody>
      </p:sp>
      <p:sp>
        <p:nvSpPr>
          <p:cNvPr id="40" name="Rounded Rectangle 39">
            <a:extLst>
              <a:ext uri="{FF2B5EF4-FFF2-40B4-BE49-F238E27FC236}">
                <a16:creationId xmlns:a16="http://schemas.microsoft.com/office/drawing/2014/main" id="{963FC612-E1C5-434E-99BA-48181FAF51B1}"/>
              </a:ext>
            </a:extLst>
          </p:cNvPr>
          <p:cNvSpPr/>
          <p:nvPr/>
        </p:nvSpPr>
        <p:spPr>
          <a:xfrm>
            <a:off x="2685610" y="591874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Family</a:t>
            </a:r>
          </a:p>
        </p:txBody>
      </p:sp>
      <p:sp>
        <p:nvSpPr>
          <p:cNvPr id="41" name="Rounded Rectangle 40">
            <a:extLst>
              <a:ext uri="{FF2B5EF4-FFF2-40B4-BE49-F238E27FC236}">
                <a16:creationId xmlns:a16="http://schemas.microsoft.com/office/drawing/2014/main" id="{E06D5FB7-E6E3-B245-8D0C-4349CFF765A5}"/>
              </a:ext>
            </a:extLst>
          </p:cNvPr>
          <p:cNvSpPr/>
          <p:nvPr/>
        </p:nvSpPr>
        <p:spPr>
          <a:xfrm>
            <a:off x="439626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Business Planning</a:t>
            </a:r>
          </a:p>
        </p:txBody>
      </p:sp>
      <p:sp>
        <p:nvSpPr>
          <p:cNvPr id="42" name="Rounded Rectangle 41">
            <a:extLst>
              <a:ext uri="{FF2B5EF4-FFF2-40B4-BE49-F238E27FC236}">
                <a16:creationId xmlns:a16="http://schemas.microsoft.com/office/drawing/2014/main" id="{A0834413-B493-F842-891F-1B153D2F5DE2}"/>
              </a:ext>
            </a:extLst>
          </p:cNvPr>
          <p:cNvSpPr/>
          <p:nvPr/>
        </p:nvSpPr>
        <p:spPr>
          <a:xfrm>
            <a:off x="6090540" y="594424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Estate Planning</a:t>
            </a:r>
          </a:p>
        </p:txBody>
      </p:sp>
      <p:sp>
        <p:nvSpPr>
          <p:cNvPr id="43" name="Rounded Rectangle 42">
            <a:extLst>
              <a:ext uri="{FF2B5EF4-FFF2-40B4-BE49-F238E27FC236}">
                <a16:creationId xmlns:a16="http://schemas.microsoft.com/office/drawing/2014/main" id="{D99FD907-D784-E740-8D4E-A982FA28AA38}"/>
              </a:ext>
            </a:extLst>
          </p:cNvPr>
          <p:cNvSpPr/>
          <p:nvPr/>
        </p:nvSpPr>
        <p:spPr>
          <a:xfrm>
            <a:off x="779573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Philanthropy</a:t>
            </a:r>
          </a:p>
        </p:txBody>
      </p:sp>
    </p:spTree>
    <p:extLst>
      <p:ext uri="{BB962C8B-B14F-4D97-AF65-F5344CB8AC3E}">
        <p14:creationId xmlns:p14="http://schemas.microsoft.com/office/powerpoint/2010/main" val="1334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Effect transition="in" filter="fade">
                                      <p:cBhvr>
                                        <p:cTn id="84" dur="500"/>
                                        <p:tgtEl>
                                          <p:spTgt spid="4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animEffect transition="in" filter="fade">
                                      <p:cBhvr>
                                        <p:cTn id="89" dur="500"/>
                                        <p:tgtEl>
                                          <p:spTgt spid="41"/>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Effect transition="in" filter="fade">
                                      <p:cBhvr>
                                        <p:cTn id="94" dur="500"/>
                                        <p:tgtEl>
                                          <p:spTgt spid="4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500" fill="hold"/>
                                        <p:tgtEl>
                                          <p:spTgt spid="43"/>
                                        </p:tgtEl>
                                        <p:attrNameLst>
                                          <p:attrName>ppt_w</p:attrName>
                                        </p:attrNameLst>
                                      </p:cBhvr>
                                      <p:tavLst>
                                        <p:tav tm="0">
                                          <p:val>
                                            <p:fltVal val="0"/>
                                          </p:val>
                                        </p:tav>
                                        <p:tav tm="100000">
                                          <p:val>
                                            <p:strVal val="#ppt_w"/>
                                          </p:val>
                                        </p:tav>
                                      </p:tavLst>
                                    </p:anim>
                                    <p:anim calcmode="lin" valueType="num">
                                      <p:cBhvr>
                                        <p:cTn id="98" dur="500" fill="hold"/>
                                        <p:tgtEl>
                                          <p:spTgt spid="43"/>
                                        </p:tgtEl>
                                        <p:attrNameLst>
                                          <p:attrName>ppt_h</p:attrName>
                                        </p:attrNameLst>
                                      </p:cBhvr>
                                      <p:tavLst>
                                        <p:tav tm="0">
                                          <p:val>
                                            <p:fltVal val="0"/>
                                          </p:val>
                                        </p:tav>
                                        <p:tav tm="100000">
                                          <p:val>
                                            <p:strVal val="#ppt_h"/>
                                          </p:val>
                                        </p:tav>
                                      </p:tavLst>
                                    </p:anim>
                                    <p:animEffect transition="in" filter="fade">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7"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How Do You Succeed at 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C00000"/>
                </a:solidFill>
              </a:rPr>
              <a:t>I simply want my budget to be functional.</a:t>
            </a:r>
          </a:p>
          <a:p>
            <a:pPr marL="0" indent="0">
              <a:buNone/>
            </a:pPr>
            <a:endParaRPr lang="en-US" sz="2000" b="1" dirty="0">
              <a:solidFill>
                <a:srgbClr val="006600"/>
              </a:solidFill>
            </a:endParaRPr>
          </a:p>
          <a:p>
            <a:r>
              <a:rPr lang="en-US" sz="1400" dirty="0">
                <a:solidFill>
                  <a:srgbClr val="0000CC"/>
                </a:solidFill>
              </a:rPr>
              <a:t>You want a budget to be a guide, not a rulebook.</a:t>
            </a:r>
          </a:p>
          <a:p>
            <a:r>
              <a:rPr lang="en-US" sz="1400" dirty="0">
                <a:solidFill>
                  <a:srgbClr val="0000CC"/>
                </a:solidFill>
              </a:rPr>
              <a:t>You want a budget that is designed for you and nobody else.</a:t>
            </a:r>
          </a:p>
          <a:p>
            <a:r>
              <a:rPr lang="en-US" sz="1400" dirty="0">
                <a:solidFill>
                  <a:srgbClr val="0000CC"/>
                </a:solidFill>
              </a:rPr>
              <a:t>You want to identify what is most important to you. </a:t>
            </a:r>
          </a:p>
          <a:p>
            <a:pPr lvl="1"/>
            <a:r>
              <a:rPr lang="en-US" sz="1400" dirty="0">
                <a:solidFill>
                  <a:srgbClr val="0000CC"/>
                </a:solidFill>
              </a:rPr>
              <a:t>Yes, you may have to change behavior and make sacrifices – so make sure you are only sacrificing those expenses or parts of your financial life that are least important to you.</a:t>
            </a:r>
          </a:p>
        </p:txBody>
      </p:sp>
      <p:pic>
        <p:nvPicPr>
          <p:cNvPr id="2" name="Picture 1">
            <a:extLst>
              <a:ext uri="{FF2B5EF4-FFF2-40B4-BE49-F238E27FC236}">
                <a16:creationId xmlns:a16="http://schemas.microsoft.com/office/drawing/2014/main" id="{6D735C89-B698-9110-FF3C-D8A6BC85F371}"/>
              </a:ext>
            </a:extLst>
          </p:cNvPr>
          <p:cNvPicPr>
            <a:picLocks noChangeAspect="1"/>
          </p:cNvPicPr>
          <p:nvPr/>
        </p:nvPicPr>
        <p:blipFill>
          <a:blip r:embed="rId2"/>
          <a:stretch>
            <a:fillRect/>
          </a:stretch>
        </p:blipFill>
        <p:spPr>
          <a:xfrm>
            <a:off x="7410645" y="1889353"/>
            <a:ext cx="4602092" cy="4109890"/>
          </a:xfrm>
          <a:prstGeom prst="rect">
            <a:avLst/>
          </a:prstGeom>
        </p:spPr>
      </p:pic>
      <p:sp>
        <p:nvSpPr>
          <p:cNvPr id="5" name="Rounded Rectangle 6">
            <a:extLst>
              <a:ext uri="{FF2B5EF4-FFF2-40B4-BE49-F238E27FC236}">
                <a16:creationId xmlns:a16="http://schemas.microsoft.com/office/drawing/2014/main" id="{ACB0E220-ADCE-D204-16B0-EA7FA0E36EA9}"/>
              </a:ext>
            </a:extLst>
          </p:cNvPr>
          <p:cNvSpPr/>
          <p:nvPr/>
        </p:nvSpPr>
        <p:spPr>
          <a:xfrm>
            <a:off x="1100752" y="3774848"/>
            <a:ext cx="5673701" cy="24143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These budgeting templates are in the handbook on pages 24-25.</a:t>
            </a:r>
          </a:p>
          <a:p>
            <a:pPr algn="ctr"/>
            <a:r>
              <a:rPr lang="en-US" sz="2000" b="1" dirty="0"/>
              <a:t>You can download them from the MCOBA website, search for “Personal Financial Planning.”</a:t>
            </a:r>
          </a:p>
          <a:p>
            <a:pPr algn="ctr"/>
            <a:r>
              <a:rPr lang="en-US" sz="2000" b="1" dirty="0"/>
              <a:t>Or you can email me and I will send them to you.</a:t>
            </a:r>
            <a:r>
              <a:rPr lang="en-US" sz="3000" b="1" dirty="0"/>
              <a:t> </a:t>
            </a:r>
          </a:p>
        </p:txBody>
      </p:sp>
    </p:spTree>
    <p:extLst>
      <p:ext uri="{BB962C8B-B14F-4D97-AF65-F5344CB8AC3E}">
        <p14:creationId xmlns:p14="http://schemas.microsoft.com/office/powerpoint/2010/main" val="1849647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Turn to the 4</a:t>
            </a:r>
            <a:r>
              <a:rPr lang="en-US" sz="4000" b="1" i="1" baseline="30000" dirty="0">
                <a:solidFill>
                  <a:srgbClr val="C00000"/>
                </a:solidFill>
              </a:rPr>
              <a:t>th</a:t>
            </a:r>
            <a:r>
              <a:rPr lang="en-US" sz="4000" b="1" i="1" dirty="0">
                <a:solidFill>
                  <a:srgbClr val="C00000"/>
                </a:solidFill>
              </a:rPr>
              <a:t> page of your handout.</a:t>
            </a:r>
          </a:p>
          <a:p>
            <a:pPr marL="0" indent="0" algn="ctr">
              <a:buNone/>
            </a:pPr>
            <a:endParaRPr lang="en-US" sz="4000" b="1" i="1" dirty="0">
              <a:solidFill>
                <a:srgbClr val="C00000"/>
              </a:solidFill>
            </a:endParaRPr>
          </a:p>
          <a:p>
            <a:pPr marL="0" indent="0" algn="ctr">
              <a:buNone/>
            </a:pPr>
            <a:r>
              <a:rPr lang="en-US" sz="2400" b="1" i="1" dirty="0">
                <a:solidFill>
                  <a:srgbClr val="006600"/>
                </a:solidFill>
              </a:rPr>
              <a:t>There are 42 suggestions for ways to save money.</a:t>
            </a:r>
          </a:p>
          <a:p>
            <a:pPr marL="0" indent="0" algn="ctr">
              <a:buNone/>
            </a:pPr>
            <a:endParaRPr lang="en-US" sz="2400" b="1" i="1" dirty="0">
              <a:solidFill>
                <a:srgbClr val="006600"/>
              </a:solidFill>
            </a:endParaRPr>
          </a:p>
          <a:p>
            <a:pPr marL="0" indent="0" algn="ctr">
              <a:buNone/>
            </a:pPr>
            <a:r>
              <a:rPr lang="en-US" sz="2400" b="1" i="1" dirty="0">
                <a:solidFill>
                  <a:srgbClr val="006600"/>
                </a:solidFill>
              </a:rPr>
              <a:t>How many of these could you do over the next 3 months?</a:t>
            </a:r>
          </a:p>
          <a:p>
            <a:pPr marL="0" indent="0" algn="ctr">
              <a:buNone/>
            </a:pPr>
            <a:endParaRPr lang="en-US" sz="2400" b="1" i="1" dirty="0">
              <a:solidFill>
                <a:srgbClr val="006600"/>
              </a:solidFill>
            </a:endParaRPr>
          </a:p>
          <a:p>
            <a:pPr marL="0" indent="0" algn="ctr">
              <a:buNone/>
            </a:pPr>
            <a:r>
              <a:rPr lang="en-US" sz="2400" b="1" i="1" dirty="0">
                <a:solidFill>
                  <a:srgbClr val="006600"/>
                </a:solidFill>
              </a:rPr>
              <a:t>Are there any other ideas you have that should be on this list?</a:t>
            </a:r>
            <a:endParaRPr lang="en-US" sz="2200" i="1" dirty="0">
              <a:solidFill>
                <a:srgbClr val="0000CC"/>
              </a:solidFill>
            </a:endParaRPr>
          </a:p>
        </p:txBody>
      </p:sp>
    </p:spTree>
    <p:extLst>
      <p:ext uri="{BB962C8B-B14F-4D97-AF65-F5344CB8AC3E}">
        <p14:creationId xmlns:p14="http://schemas.microsoft.com/office/powerpoint/2010/main" val="38035544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000" b="1" i="1" dirty="0">
              <a:solidFill>
                <a:srgbClr val="C00000"/>
              </a:solidFill>
            </a:endParaRPr>
          </a:p>
        </p:txBody>
      </p:sp>
      <p:sp>
        <p:nvSpPr>
          <p:cNvPr id="5" name="TextBox 4">
            <a:extLst>
              <a:ext uri="{FF2B5EF4-FFF2-40B4-BE49-F238E27FC236}">
                <a16:creationId xmlns:a16="http://schemas.microsoft.com/office/drawing/2014/main" id="{75A896E0-D372-0F45-8EF1-2D8F9F71E301}"/>
              </a:ext>
            </a:extLst>
          </p:cNvPr>
          <p:cNvSpPr txBox="1"/>
          <p:nvPr/>
        </p:nvSpPr>
        <p:spPr>
          <a:xfrm>
            <a:off x="4338354" y="2198415"/>
            <a:ext cx="3515292" cy="3941656"/>
          </a:xfrm>
          <a:prstGeom prst="rect">
            <a:avLst/>
          </a:prstGeom>
          <a:noFill/>
        </p:spPr>
        <p:txBody>
          <a:bodyPr wrap="square">
            <a:spAutoFit/>
          </a:bodyPr>
          <a:lstStyle/>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Quit smoking</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Buy food and staples in bulk</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Make a gift for friend or family member</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No online purchases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Cancel unused memberships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Share your dreams with a close friend</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Shop for new car insurance</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Spend your free time volunteering</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Avoid the mall</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Only walk to places within 1 mile</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Cancel magazine subscriptions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Eat breakfast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Eat leftovers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Bring your lunch to work or school</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2EB9E1E5-2B55-5044-B42E-388183C0D505}"/>
              </a:ext>
            </a:extLst>
          </p:cNvPr>
          <p:cNvSpPr txBox="1"/>
          <p:nvPr/>
        </p:nvSpPr>
        <p:spPr>
          <a:xfrm>
            <a:off x="7593761" y="2198415"/>
            <a:ext cx="3760040" cy="3941656"/>
          </a:xfrm>
          <a:prstGeom prst="rect">
            <a:avLst/>
          </a:prstGeom>
          <a:noFill/>
        </p:spPr>
        <p:txBody>
          <a:bodyPr wrap="square">
            <a:spAutoFit/>
          </a:bodyPr>
          <a:lstStyle/>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Only go to free entertainment events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Take public transportation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Carpool</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Pack food for road trips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Eliminate cell phone services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Eliminate cable services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Spend 10 hours a week at the library</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Learn about employee offers at work</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Only drive within 3 MPH of the speed limit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Drive a different route to work</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Eat less meat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 coupons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Exercise more</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Pay bills online through your bank</a:t>
            </a:r>
            <a:endParaRPr lang="en-US" sz="12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70DE65E-C3CC-C64E-ADE1-D25A4A344FBB}"/>
              </a:ext>
            </a:extLst>
          </p:cNvPr>
          <p:cNvSpPr txBox="1"/>
          <p:nvPr/>
        </p:nvSpPr>
        <p:spPr>
          <a:xfrm>
            <a:off x="744842" y="2198415"/>
            <a:ext cx="3385550" cy="3941656"/>
          </a:xfrm>
          <a:prstGeom prst="rect">
            <a:avLst/>
          </a:prstGeom>
          <a:noFill/>
        </p:spPr>
        <p:txBody>
          <a:bodyPr wrap="square">
            <a:spAutoFit/>
          </a:bodyPr>
          <a:lstStyle/>
          <a:p>
            <a:pPr marL="0" marR="0" algn="ctr">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Move to a better bank account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5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Give up your television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Give up a subscription</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Sign up for free customer loyalty programs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Always make a shopping list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Stop eating out</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Shop at a thrift store</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Shop at a yard sale</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Stop buying new video games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Cut your coffee purchases in half</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Drink more water</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Avoid convenience stores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Avoid fast food</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Avoid alcohol</a:t>
            </a:r>
            <a:endParaRPr lang="en-US" sz="1200" dirty="0">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00FB5938-EBC7-D641-9592-D9726B8D6798}"/>
              </a:ext>
            </a:extLst>
          </p:cNvPr>
          <p:cNvSpPr txBox="1">
            <a:spLocks/>
          </p:cNvSpPr>
          <p:nvPr/>
        </p:nvSpPr>
        <p:spPr>
          <a:xfrm>
            <a:off x="744842" y="1447295"/>
            <a:ext cx="10670627" cy="51848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400" b="1" i="1" dirty="0">
                <a:solidFill>
                  <a:srgbClr val="C00000"/>
                </a:solidFill>
              </a:rPr>
              <a:t>How many of these could you do over the next 3 months?</a:t>
            </a:r>
            <a:endParaRPr lang="en-US" sz="3400" i="1" dirty="0">
              <a:solidFill>
                <a:srgbClr val="C00000"/>
              </a:solidFill>
            </a:endParaRPr>
          </a:p>
        </p:txBody>
      </p:sp>
    </p:spTree>
    <p:extLst>
      <p:ext uri="{BB962C8B-B14F-4D97-AF65-F5344CB8AC3E}">
        <p14:creationId xmlns:p14="http://schemas.microsoft.com/office/powerpoint/2010/main" val="28943961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000" b="1" i="1" dirty="0">
              <a:solidFill>
                <a:srgbClr val="C00000"/>
              </a:solidFill>
            </a:endParaRPr>
          </a:p>
        </p:txBody>
      </p:sp>
      <p:sp>
        <p:nvSpPr>
          <p:cNvPr id="5" name="TextBox 4">
            <a:extLst>
              <a:ext uri="{FF2B5EF4-FFF2-40B4-BE49-F238E27FC236}">
                <a16:creationId xmlns:a16="http://schemas.microsoft.com/office/drawing/2014/main" id="{75A896E0-D372-0F45-8EF1-2D8F9F71E301}"/>
              </a:ext>
            </a:extLst>
          </p:cNvPr>
          <p:cNvSpPr txBox="1"/>
          <p:nvPr/>
        </p:nvSpPr>
        <p:spPr>
          <a:xfrm>
            <a:off x="4338354" y="2198415"/>
            <a:ext cx="3515292" cy="3941656"/>
          </a:xfrm>
          <a:prstGeom prst="rect">
            <a:avLst/>
          </a:prstGeom>
          <a:noFill/>
        </p:spPr>
        <p:txBody>
          <a:bodyPr wrap="square">
            <a:spAutoFit/>
          </a:bodyPr>
          <a:lstStyle/>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Quit smoking</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Buy food and staples in bulk</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Make a gift for friend or family member</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No online purchases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Cancel unused memberships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Share your dreams with a close friend</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Shop for new car insurance</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Spend your free time volunteering</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Avoid the mall</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Only walk to places within 1 mile</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Cancel magazine subscriptions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Eat breakfast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Eat leftovers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Bring your lunch to work or school</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2EB9E1E5-2B55-5044-B42E-388183C0D505}"/>
              </a:ext>
            </a:extLst>
          </p:cNvPr>
          <p:cNvSpPr txBox="1"/>
          <p:nvPr/>
        </p:nvSpPr>
        <p:spPr>
          <a:xfrm>
            <a:off x="7593761" y="2198415"/>
            <a:ext cx="3760040" cy="3941656"/>
          </a:xfrm>
          <a:prstGeom prst="rect">
            <a:avLst/>
          </a:prstGeom>
          <a:noFill/>
        </p:spPr>
        <p:txBody>
          <a:bodyPr wrap="square">
            <a:spAutoFit/>
          </a:bodyPr>
          <a:lstStyle/>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Only go to free entertainment events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Take public transportation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Carpool</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Pack food for road trips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Eliminate cell phone services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Eliminate cable services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Spend 10 hours a week at the library</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Learn about employee offers at work</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Only drive within 3 MPH of the speed limit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Drive a different route to work</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Eat less meat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 coupons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Exercise more</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Pay bills online through your bank</a:t>
            </a:r>
            <a:endParaRPr lang="en-US" sz="12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70DE65E-C3CC-C64E-ADE1-D25A4A344FBB}"/>
              </a:ext>
            </a:extLst>
          </p:cNvPr>
          <p:cNvSpPr txBox="1"/>
          <p:nvPr/>
        </p:nvSpPr>
        <p:spPr>
          <a:xfrm>
            <a:off x="744842" y="2198415"/>
            <a:ext cx="3385550" cy="3941656"/>
          </a:xfrm>
          <a:prstGeom prst="rect">
            <a:avLst/>
          </a:prstGeom>
          <a:noFill/>
        </p:spPr>
        <p:txBody>
          <a:bodyPr wrap="square">
            <a:spAutoFit/>
          </a:bodyPr>
          <a:lstStyle/>
          <a:p>
            <a:pPr marL="0" marR="0" algn="ctr">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Move to a better bank account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5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Give up your television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Give up a subscription</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Sign up for free customer loyalty programs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Always make a shopping list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Stop eating out</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Shop at a thrift store</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Shop at a yard sale</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Stop buying new video games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Cut your coffee purchases in half</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Drink more water</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Avoid convenience stores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Avoid fast food</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Avoid alcohol</a:t>
            </a:r>
            <a:endParaRPr lang="en-US" sz="1200" dirty="0">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00FB5938-EBC7-D641-9592-D9726B8D6798}"/>
              </a:ext>
            </a:extLst>
          </p:cNvPr>
          <p:cNvSpPr txBox="1">
            <a:spLocks/>
          </p:cNvSpPr>
          <p:nvPr/>
        </p:nvSpPr>
        <p:spPr>
          <a:xfrm>
            <a:off x="744842" y="1419839"/>
            <a:ext cx="10670627" cy="52123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400" b="1" i="1" dirty="0">
                <a:solidFill>
                  <a:srgbClr val="C00000"/>
                </a:solidFill>
              </a:rPr>
              <a:t>How many of these could you do over the next 3 months?</a:t>
            </a:r>
            <a:endParaRPr lang="en-US" sz="3400" i="1" dirty="0">
              <a:solidFill>
                <a:srgbClr val="C00000"/>
              </a:solidFill>
            </a:endParaRPr>
          </a:p>
        </p:txBody>
      </p:sp>
      <p:sp>
        <p:nvSpPr>
          <p:cNvPr id="10" name="Rounded Rectangle 9">
            <a:extLst>
              <a:ext uri="{FF2B5EF4-FFF2-40B4-BE49-F238E27FC236}">
                <a16:creationId xmlns:a16="http://schemas.microsoft.com/office/drawing/2014/main" id="{969ACD84-7E6A-CA46-9F72-1EA7FB3644B0}"/>
              </a:ext>
            </a:extLst>
          </p:cNvPr>
          <p:cNvSpPr/>
          <p:nvPr/>
        </p:nvSpPr>
        <p:spPr>
          <a:xfrm>
            <a:off x="2442896" y="2755311"/>
            <a:ext cx="7306207" cy="268285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Focus on habits, not just dollars.</a:t>
            </a:r>
          </a:p>
          <a:p>
            <a:pPr algn="ctr"/>
            <a:endParaRPr lang="en-US" sz="2000" b="1" dirty="0"/>
          </a:p>
          <a:p>
            <a:pPr algn="ctr"/>
            <a:r>
              <a:rPr lang="en-US" sz="2000" b="1" dirty="0"/>
              <a:t>While you’re in college, many of these ideas may not help you – such as eating leftovers.</a:t>
            </a:r>
          </a:p>
          <a:p>
            <a:pPr algn="ctr"/>
            <a:endParaRPr lang="en-US" sz="2000" b="1" dirty="0"/>
          </a:p>
          <a:p>
            <a:pPr algn="ctr"/>
            <a:r>
              <a:rPr lang="en-US" sz="2000" b="1" dirty="0"/>
              <a:t>But if you develop the mindset now, the benefits will grow and compound and lead to real dollar savings (or income) when you are on your own and paying for your own meals.</a:t>
            </a:r>
          </a:p>
        </p:txBody>
      </p:sp>
    </p:spTree>
    <p:extLst>
      <p:ext uri="{BB962C8B-B14F-4D97-AF65-F5344CB8AC3E}">
        <p14:creationId xmlns:p14="http://schemas.microsoft.com/office/powerpoint/2010/main" val="40494135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pic>
        <p:nvPicPr>
          <p:cNvPr id="2" name="Picture 1">
            <a:extLst>
              <a:ext uri="{FF2B5EF4-FFF2-40B4-BE49-F238E27FC236}">
                <a16:creationId xmlns:a16="http://schemas.microsoft.com/office/drawing/2014/main" id="{0E8BE550-C3DE-3542-8ECD-A791B903BBA3}"/>
              </a:ext>
            </a:extLst>
          </p:cNvPr>
          <p:cNvPicPr>
            <a:picLocks noChangeAspect="1"/>
          </p:cNvPicPr>
          <p:nvPr/>
        </p:nvPicPr>
        <p:blipFill>
          <a:blip r:embed="rId2"/>
          <a:stretch>
            <a:fillRect/>
          </a:stretch>
        </p:blipFill>
        <p:spPr>
          <a:xfrm>
            <a:off x="45720" y="1371600"/>
            <a:ext cx="12115800" cy="3115492"/>
          </a:xfrm>
          <a:prstGeom prst="rect">
            <a:avLst/>
          </a:prstGeom>
        </p:spPr>
      </p:pic>
    </p:spTree>
    <p:extLst>
      <p:ext uri="{BB962C8B-B14F-4D97-AF65-F5344CB8AC3E}">
        <p14:creationId xmlns:p14="http://schemas.microsoft.com/office/powerpoint/2010/main" val="231110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pic>
        <p:nvPicPr>
          <p:cNvPr id="3" name="Picture 2">
            <a:extLst>
              <a:ext uri="{FF2B5EF4-FFF2-40B4-BE49-F238E27FC236}">
                <a16:creationId xmlns:a16="http://schemas.microsoft.com/office/drawing/2014/main" id="{9CB78075-0CE3-C143-8B68-67A46700F4CE}"/>
              </a:ext>
            </a:extLst>
          </p:cNvPr>
          <p:cNvPicPr>
            <a:picLocks noChangeAspect="1"/>
          </p:cNvPicPr>
          <p:nvPr/>
        </p:nvPicPr>
        <p:blipFill>
          <a:blip r:embed="rId2"/>
          <a:stretch>
            <a:fillRect/>
          </a:stretch>
        </p:blipFill>
        <p:spPr>
          <a:xfrm>
            <a:off x="45720" y="1143000"/>
            <a:ext cx="12115800" cy="4963672"/>
          </a:xfrm>
          <a:prstGeom prst="rect">
            <a:avLst/>
          </a:prstGeom>
        </p:spPr>
      </p:pic>
    </p:spTree>
    <p:extLst>
      <p:ext uri="{BB962C8B-B14F-4D97-AF65-F5344CB8AC3E}">
        <p14:creationId xmlns:p14="http://schemas.microsoft.com/office/powerpoint/2010/main" val="27932365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pic>
        <p:nvPicPr>
          <p:cNvPr id="2" name="Picture 1">
            <a:extLst>
              <a:ext uri="{FF2B5EF4-FFF2-40B4-BE49-F238E27FC236}">
                <a16:creationId xmlns:a16="http://schemas.microsoft.com/office/drawing/2014/main" id="{DCC32CBF-571D-2842-8B4B-650EA8AE7C5F}"/>
              </a:ext>
            </a:extLst>
          </p:cNvPr>
          <p:cNvPicPr>
            <a:picLocks noChangeAspect="1"/>
          </p:cNvPicPr>
          <p:nvPr/>
        </p:nvPicPr>
        <p:blipFill>
          <a:blip r:embed="rId2"/>
          <a:stretch>
            <a:fillRect/>
          </a:stretch>
        </p:blipFill>
        <p:spPr>
          <a:xfrm>
            <a:off x="45720" y="1143000"/>
            <a:ext cx="12115800" cy="3349847"/>
          </a:xfrm>
          <a:prstGeom prst="rect">
            <a:avLst/>
          </a:prstGeom>
        </p:spPr>
      </p:pic>
    </p:spTree>
    <p:extLst>
      <p:ext uri="{BB962C8B-B14F-4D97-AF65-F5344CB8AC3E}">
        <p14:creationId xmlns:p14="http://schemas.microsoft.com/office/powerpoint/2010/main" val="6889785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pic>
        <p:nvPicPr>
          <p:cNvPr id="3" name="Picture 2">
            <a:extLst>
              <a:ext uri="{FF2B5EF4-FFF2-40B4-BE49-F238E27FC236}">
                <a16:creationId xmlns:a16="http://schemas.microsoft.com/office/drawing/2014/main" id="{86495A5E-DA1F-2040-8A0F-1C70534A4E0A}"/>
              </a:ext>
            </a:extLst>
          </p:cNvPr>
          <p:cNvPicPr>
            <a:picLocks noChangeAspect="1"/>
          </p:cNvPicPr>
          <p:nvPr/>
        </p:nvPicPr>
        <p:blipFill>
          <a:blip r:embed="rId2"/>
          <a:stretch>
            <a:fillRect/>
          </a:stretch>
        </p:blipFill>
        <p:spPr>
          <a:xfrm>
            <a:off x="45720" y="1143000"/>
            <a:ext cx="12115800" cy="5693157"/>
          </a:xfrm>
          <a:prstGeom prst="rect">
            <a:avLst/>
          </a:prstGeom>
        </p:spPr>
      </p:pic>
    </p:spTree>
    <p:extLst>
      <p:ext uri="{BB962C8B-B14F-4D97-AF65-F5344CB8AC3E}">
        <p14:creationId xmlns:p14="http://schemas.microsoft.com/office/powerpoint/2010/main" val="129265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pic>
        <p:nvPicPr>
          <p:cNvPr id="2" name="Picture 1">
            <a:extLst>
              <a:ext uri="{FF2B5EF4-FFF2-40B4-BE49-F238E27FC236}">
                <a16:creationId xmlns:a16="http://schemas.microsoft.com/office/drawing/2014/main" id="{0A252DA1-F73B-FB45-8207-94DCD58B1BC9}"/>
              </a:ext>
            </a:extLst>
          </p:cNvPr>
          <p:cNvPicPr>
            <a:picLocks noChangeAspect="1"/>
          </p:cNvPicPr>
          <p:nvPr/>
        </p:nvPicPr>
        <p:blipFill>
          <a:blip r:embed="rId2"/>
          <a:stretch>
            <a:fillRect/>
          </a:stretch>
        </p:blipFill>
        <p:spPr>
          <a:xfrm>
            <a:off x="45720" y="1143000"/>
            <a:ext cx="12115800" cy="3554179"/>
          </a:xfrm>
          <a:prstGeom prst="rect">
            <a:avLst/>
          </a:prstGeom>
        </p:spPr>
      </p:pic>
    </p:spTree>
    <p:extLst>
      <p:ext uri="{BB962C8B-B14F-4D97-AF65-F5344CB8AC3E}">
        <p14:creationId xmlns:p14="http://schemas.microsoft.com/office/powerpoint/2010/main" val="10212594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515600"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Which Budget Model is Best For You?</a:t>
            </a:r>
          </a:p>
          <a:p>
            <a:pPr marL="0" indent="0" algn="ctr">
              <a:buNone/>
            </a:pPr>
            <a:endParaRPr lang="en-US" sz="1200" dirty="0"/>
          </a:p>
          <a:p>
            <a:pPr marL="0" indent="0" algn="ctr">
              <a:buNone/>
            </a:pPr>
            <a:r>
              <a:rPr lang="en-US" sz="3600" dirty="0"/>
              <a:t>Only you can answer that.</a:t>
            </a:r>
          </a:p>
          <a:p>
            <a:pPr marL="0" indent="0" algn="ctr">
              <a:buNone/>
            </a:pPr>
            <a:r>
              <a:rPr lang="en-US" sz="2400" dirty="0"/>
              <a:t>Budgeting is more of a mental game than a financial process. </a:t>
            </a:r>
            <a:br>
              <a:rPr lang="en-US" sz="2400" dirty="0"/>
            </a:br>
            <a:r>
              <a:rPr lang="en-US" sz="2400" dirty="0"/>
              <a:t>You need to select the approach that:</a:t>
            </a:r>
          </a:p>
          <a:p>
            <a:pPr marL="742950" indent="-742950" algn="ctr">
              <a:buAutoNum type="arabicParenBoth"/>
            </a:pPr>
            <a:r>
              <a:rPr lang="en-US" sz="2400" dirty="0"/>
              <a:t>Gives you the least stress and the most confidence;</a:t>
            </a:r>
          </a:p>
          <a:p>
            <a:pPr marL="742950" indent="-742950" algn="ctr">
              <a:buAutoNum type="arabicParenBoth"/>
            </a:pPr>
            <a:r>
              <a:rPr lang="en-US" sz="2400" dirty="0"/>
              <a:t>Best aligns with your short- and long-term goals.</a:t>
            </a:r>
          </a:p>
          <a:p>
            <a:pPr marL="742950" indent="-742950" algn="ctr">
              <a:buAutoNum type="arabicParenBoth"/>
            </a:pPr>
            <a:endParaRPr lang="en-US" sz="2400" dirty="0"/>
          </a:p>
          <a:p>
            <a:pPr marL="0" indent="0" algn="ctr">
              <a:buNone/>
            </a:pPr>
            <a:r>
              <a:rPr lang="en-US" sz="2400" dirty="0"/>
              <a:t>In practice, most people combine different models to best suit </a:t>
            </a:r>
          </a:p>
          <a:p>
            <a:pPr marL="0" indent="0" algn="ctr">
              <a:buNone/>
            </a:pPr>
            <a:r>
              <a:rPr lang="en-US" sz="2400" dirty="0"/>
              <a:t>what they are most comfortable with. </a:t>
            </a:r>
            <a:br>
              <a:rPr lang="en-US" sz="2400" dirty="0"/>
            </a:br>
            <a:r>
              <a:rPr lang="en-US" sz="2400" dirty="0"/>
              <a:t>(I personally pay myself first and then use a zero-based approach)</a:t>
            </a:r>
          </a:p>
          <a:p>
            <a:pPr marL="0" indent="0" algn="ctr">
              <a:buNone/>
            </a:pPr>
            <a:r>
              <a:rPr lang="en-US" sz="2400" dirty="0"/>
              <a:t>(And then, if I can, I pay myself last, too)</a:t>
            </a:r>
          </a:p>
        </p:txBody>
      </p:sp>
    </p:spTree>
    <p:extLst>
      <p:ext uri="{BB962C8B-B14F-4D97-AF65-F5344CB8AC3E}">
        <p14:creationId xmlns:p14="http://schemas.microsoft.com/office/powerpoint/2010/main" val="30805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 calcmode="lin" valueType="num">
                                      <p:cBhvr>
                                        <p:cTn id="7"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4">
                                            <p:txEl>
                                              <p:pRg st="7" end="7"/>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 calcmode="lin" valueType="num">
                                      <p:cBhvr>
                                        <p:cTn id="12"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14" dur="500"/>
                                        <p:tgtEl>
                                          <p:spTgt spid="4">
                                            <p:txEl>
                                              <p:pRg st="8" end="8"/>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anim calcmode="lin" valueType="num">
                                      <p:cBhvr>
                                        <p:cTn id="17"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1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15151</TotalTime>
  <Words>13465</Words>
  <Application>Microsoft Office PowerPoint</Application>
  <PresentationFormat>Widescreen</PresentationFormat>
  <Paragraphs>1487</Paragraphs>
  <Slides>197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197</vt:i4>
      </vt:variant>
    </vt:vector>
  </HeadingPairs>
  <TitlesOfParts>
    <vt:vector size="204" baseType="lpstr">
      <vt:lpstr>Arial</vt:lpstr>
      <vt:lpstr>Calibri</vt:lpstr>
      <vt:lpstr>Calibri Light</vt:lpstr>
      <vt:lpstr>Garamond</vt:lpstr>
      <vt:lpstr>Times New Roman</vt:lpstr>
      <vt:lpstr>Wingdings</vt:lpstr>
      <vt:lpstr>Office Theme</vt:lpstr>
      <vt:lpstr>PowerPoint Presentation</vt:lpstr>
      <vt:lpstr>Brian Bolton Professor of Finance brian.bolton@louisiana.edu https://business.louisiana.edu/financeispersonal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111</cp:revision>
  <dcterms:created xsi:type="dcterms:W3CDTF">2019-08-26T13:43:19Z</dcterms:created>
  <dcterms:modified xsi:type="dcterms:W3CDTF">2024-11-20T20:51:08Z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2023-09-19T13:30:10Z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ccd43961-6a1d-4b2c-af1e-7851cac7afb0</vt:lpwstr>
  </property>
  <property fmtid="{D5CDD505-2E9C-101B-9397-08002B2CF9AE}" pid="8" name="MSIP_Label_638202f9-8d41-4950-b014-f183e397b746_ContentBits">
    <vt:lpwstr>0</vt:lpwstr>
  </property>
</Properties>
</file>